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62" r:id="rId5"/>
    <p:sldId id="1420" r:id="rId6"/>
    <p:sldId id="1414" r:id="rId7"/>
    <p:sldId id="1355" r:id="rId8"/>
    <p:sldId id="1413" r:id="rId9"/>
    <p:sldId id="1416" r:id="rId10"/>
    <p:sldId id="1433" r:id="rId11"/>
    <p:sldId id="1351" r:id="rId12"/>
    <p:sldId id="1436" r:id="rId13"/>
    <p:sldId id="1344" r:id="rId14"/>
    <p:sldId id="259" r:id="rId15"/>
    <p:sldId id="1426" r:id="rId16"/>
    <p:sldId id="1424" r:id="rId17"/>
    <p:sldId id="1431" r:id="rId18"/>
    <p:sldId id="1430" r:id="rId19"/>
    <p:sldId id="1437" r:id="rId20"/>
    <p:sldId id="143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BP Default" id="{38F23387-06C2-4B57-B485-3DC8177B119E}">
          <p14:sldIdLst>
            <p14:sldId id="262"/>
            <p14:sldId id="1420"/>
            <p14:sldId id="1414"/>
            <p14:sldId id="1355"/>
            <p14:sldId id="1413"/>
            <p14:sldId id="1416"/>
            <p14:sldId id="1433"/>
            <p14:sldId id="1351"/>
            <p14:sldId id="1436"/>
            <p14:sldId id="1344"/>
            <p14:sldId id="259"/>
            <p14:sldId id="1426"/>
            <p14:sldId id="1424"/>
            <p14:sldId id="1431"/>
            <p14:sldId id="1430"/>
            <p14:sldId id="1437"/>
            <p14:sldId id="143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091A93-B763-C2D3-E7CC-FC22D2B2841D}" name="Jones, Heather (CDC/DDID/NCEZID/DHQP)" initials="J(" userId="S::qtt4@cdc.gov::8d235cf1-5962-4b70-bace-6c5bd92c6b58" providerId="AD"/>
  <p188:author id="{E6B1B7DD-9EB6-2FE4-14E5-BE31C96F1B06}" name="Jacobs Slifka, Kara (CDC/DDID/NCEZID/DHQP)" initials="J(" userId="S::ipf8@cdc.gov::c33108ec-ff8c-4fd0-9509-4e654e0dc268" providerId="AD"/>
  <p188:author id="{4FBBD8E3-0E30-739E-BD10-CD52F7ECADD1}" name="Schaefer, Melissa K. (CDC/DDID/NCEZID/DHQP)" initials="S(" userId="S::ggj3@cdc.gov::3adfab37-3f70-4c7e-ba72-eccaf76fd33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ccia, Lauren (CDC/DDID/NCEZID/DHQP)" initials="ML(" lastIdx="2" clrIdx="0">
    <p:extLst>
      <p:ext uri="{19B8F6BF-5375-455C-9EA6-DF929625EA0E}">
        <p15:presenceInfo xmlns:p15="http://schemas.microsoft.com/office/powerpoint/2012/main" userId="S::lok9@cdc.gov::f119c346-e707-4f5b-aacc-7abd2483f0d5" providerId="AD"/>
      </p:ext>
    </p:extLst>
  </p:cmAuthor>
  <p:cmAuthor id="2" name="Schaefer, Melissa K. (CDC/DDID/NCEZID/DHQP)" initials="S(" lastIdx="7" clrIdx="1">
    <p:extLst>
      <p:ext uri="{19B8F6BF-5375-455C-9EA6-DF929625EA0E}">
        <p15:presenceInfo xmlns:p15="http://schemas.microsoft.com/office/powerpoint/2012/main" userId="S::ggj3@cdc.gov::3adfab37-3f70-4c7e-ba72-eccaf76fd33a" providerId="AD"/>
      </p:ext>
    </p:extLst>
  </p:cmAuthor>
  <p:cmAuthor id="3" name="Jacobs Slifka, Kara (CDC/DDID/NCEZID/DHQP)" initials="J(" lastIdx="2" clrIdx="2">
    <p:extLst>
      <p:ext uri="{19B8F6BF-5375-455C-9EA6-DF929625EA0E}">
        <p15:presenceInfo xmlns:p15="http://schemas.microsoft.com/office/powerpoint/2012/main" userId="S::ipf8@cdc.gov::c33108ec-ff8c-4fd0-9509-4e654e0dc268" providerId="AD"/>
      </p:ext>
    </p:extLst>
  </p:cmAuthor>
  <p:cmAuthor id="4" name="Jones, Heather (CDC/DDID/NCEZID/DHQP)" initials="JH(" lastIdx="4" clrIdx="3">
    <p:extLst>
      <p:ext uri="{19B8F6BF-5375-455C-9EA6-DF929625EA0E}">
        <p15:presenceInfo xmlns:p15="http://schemas.microsoft.com/office/powerpoint/2012/main" userId="S::qtt4@cdc.gov::8d235cf1-5962-4b70-bace-6c5bd92c6b58" providerId="AD"/>
      </p:ext>
    </p:extLst>
  </p:cmAuthor>
  <p:cmAuthor id="5" name="Ogundimu, Abimbola (Bola) (CDC/DDID/NCEZID/DHQP)" initials="O(" lastIdx="3" clrIdx="4">
    <p:extLst>
      <p:ext uri="{19B8F6BF-5375-455C-9EA6-DF929625EA0E}">
        <p15:presenceInfo xmlns:p15="http://schemas.microsoft.com/office/powerpoint/2012/main" userId="S::bzo2@cdc.gov::e0ad000d-ae8c-47e7-9176-2e66c5dd0a86" providerId="AD"/>
      </p:ext>
    </p:extLst>
  </p:cmAuthor>
  <p:cmAuthor id="6" name="Stone, Nimalie (CDC/DDID/NCEZID/DHQP)" initials="SN(" lastIdx="2" clrIdx="5">
    <p:extLst>
      <p:ext uri="{19B8F6BF-5375-455C-9EA6-DF929625EA0E}">
        <p15:presenceInfo xmlns:p15="http://schemas.microsoft.com/office/powerpoint/2012/main" userId="S::eiy2@cdc.gov::45aed366-3320-43eb-9b9b-300393fa1b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A70"/>
    <a:srgbClr val="018BB0"/>
    <a:srgbClr val="DA521E"/>
    <a:srgbClr val="FFFFFF"/>
    <a:srgbClr val="8E8D01"/>
    <a:srgbClr val="CF6F19"/>
    <a:srgbClr val="771E7C"/>
    <a:srgbClr val="8D3102"/>
    <a:srgbClr val="006859"/>
    <a:srgbClr val="FFD3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9ABC6-04AD-E4AB-6387-A9FBD4932AB7}" v="4" dt="2022-06-13T15:29:05.359"/>
    <p1510:client id="{1253D7E0-2A25-4F1D-A46F-CCFA29926450}" v="2547" dt="2022-06-13T14:40:29.218"/>
    <p1510:client id="{9D3DE827-DA28-0CCE-DE6A-DB3DCD7B8CCF}" v="3" dt="2022-06-13T11:55:36.6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00" autoAdjust="0"/>
  </p:normalViewPr>
  <p:slideViewPr>
    <p:cSldViewPr snapToGrid="0">
      <p:cViewPr varScale="1">
        <p:scale>
          <a:sx n="65" d="100"/>
          <a:sy n="65"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4389AF-9AC0-4A40-B635-DF467DBD4213}" type="doc">
      <dgm:prSet loTypeId="urn:microsoft.com/office/officeart/2005/8/layout/hList7" loCatId="process" qsTypeId="urn:microsoft.com/office/officeart/2005/8/quickstyle/simple1" qsCatId="simple" csTypeId="urn:microsoft.com/office/officeart/2005/8/colors/colorful1" csCatId="colorful" phldr="1"/>
      <dgm:spPr/>
    </dgm:pt>
    <dgm:pt modelId="{01228A73-3575-4F93-9B95-C5C527F92CF5}">
      <dgm:prSet phldrT="[Text]"/>
      <dgm:spPr>
        <a:solidFill>
          <a:schemeClr val="accent4"/>
        </a:solidFill>
      </dgm:spPr>
      <dgm:t>
        <a:bodyPr/>
        <a:lstStyle/>
        <a:p>
          <a:r>
            <a:rPr lang="en-US" dirty="0"/>
            <a:t>Hand Hygiene</a:t>
          </a:r>
        </a:p>
      </dgm:t>
    </dgm:pt>
    <dgm:pt modelId="{76C2EA40-D466-4A72-BBA9-29BF1F0422B2}" type="parTrans" cxnId="{6B81F7C0-68EC-4405-B1DC-CFECAFEE54D9}">
      <dgm:prSet/>
      <dgm:spPr/>
      <dgm:t>
        <a:bodyPr/>
        <a:lstStyle/>
        <a:p>
          <a:endParaRPr lang="en-US"/>
        </a:p>
      </dgm:t>
    </dgm:pt>
    <dgm:pt modelId="{FBDDE04F-8958-46D8-88F7-0CAEBB6285C5}" type="sibTrans" cxnId="{6B81F7C0-68EC-4405-B1DC-CFECAFEE54D9}">
      <dgm:prSet/>
      <dgm:spPr/>
      <dgm:t>
        <a:bodyPr/>
        <a:lstStyle/>
        <a:p>
          <a:endParaRPr lang="en-US"/>
        </a:p>
      </dgm:t>
    </dgm:pt>
    <dgm:pt modelId="{DC92CDFB-8D76-418E-8977-93CED4700BB8}">
      <dgm:prSet phldrT="[Text]"/>
      <dgm:spPr/>
      <dgm:t>
        <a:bodyPr/>
        <a:lstStyle/>
        <a:p>
          <a:r>
            <a:rPr lang="en-US" dirty="0"/>
            <a:t>Environmental Cleaning and Disinfection</a:t>
          </a:r>
        </a:p>
      </dgm:t>
    </dgm:pt>
    <dgm:pt modelId="{D618C270-A822-4970-B5F6-125B5E7E9DE4}" type="parTrans" cxnId="{FE92C9CC-E3D2-4A60-B6B2-3002790B833F}">
      <dgm:prSet/>
      <dgm:spPr/>
      <dgm:t>
        <a:bodyPr/>
        <a:lstStyle/>
        <a:p>
          <a:endParaRPr lang="en-US"/>
        </a:p>
      </dgm:t>
    </dgm:pt>
    <dgm:pt modelId="{3284B1CD-3EBE-47D9-8253-A6A14221E2B9}" type="sibTrans" cxnId="{FE92C9CC-E3D2-4A60-B6B2-3002790B833F}">
      <dgm:prSet/>
      <dgm:spPr/>
      <dgm:t>
        <a:bodyPr/>
        <a:lstStyle/>
        <a:p>
          <a:endParaRPr lang="en-US"/>
        </a:p>
      </dgm:t>
    </dgm:pt>
    <dgm:pt modelId="{1DE72D66-1D44-423D-A679-ECB7793AF7A7}">
      <dgm:prSet phldrT="[Text]"/>
      <dgm:spPr>
        <a:solidFill>
          <a:schemeClr val="accent2"/>
        </a:solidFill>
      </dgm:spPr>
      <dgm:t>
        <a:bodyPr/>
        <a:lstStyle/>
        <a:p>
          <a:r>
            <a:rPr lang="en-US" dirty="0"/>
            <a:t>Enhanced Barrier Precautions</a:t>
          </a:r>
        </a:p>
      </dgm:t>
    </dgm:pt>
    <dgm:pt modelId="{798CEE75-F5D7-4963-A62B-53FB6F14342C}" type="parTrans" cxnId="{C65E89F3-0F82-4CEE-B404-83524CF5B574}">
      <dgm:prSet/>
      <dgm:spPr/>
      <dgm:t>
        <a:bodyPr/>
        <a:lstStyle/>
        <a:p>
          <a:endParaRPr lang="en-US"/>
        </a:p>
      </dgm:t>
    </dgm:pt>
    <dgm:pt modelId="{AC0DC6E4-B9B7-4CEF-A0C7-5387598A17BD}" type="sibTrans" cxnId="{C65E89F3-0F82-4CEE-B404-83524CF5B574}">
      <dgm:prSet/>
      <dgm:spPr/>
      <dgm:t>
        <a:bodyPr/>
        <a:lstStyle/>
        <a:p>
          <a:endParaRPr lang="en-US"/>
        </a:p>
      </dgm:t>
    </dgm:pt>
    <dgm:pt modelId="{1E668AE7-9EC3-478C-B3D3-705B31491FE5}">
      <dgm:prSet/>
      <dgm:spPr/>
      <dgm:t>
        <a:bodyPr/>
        <a:lstStyle/>
        <a:p>
          <a:r>
            <a:rPr lang="en-US" dirty="0"/>
            <a:t>Communication</a:t>
          </a:r>
        </a:p>
      </dgm:t>
    </dgm:pt>
    <dgm:pt modelId="{5D4E275C-06B9-459B-81B6-CB12A0CB9523}" type="parTrans" cxnId="{3DDB2000-2699-427E-A309-A30631D7D1EE}">
      <dgm:prSet/>
      <dgm:spPr/>
      <dgm:t>
        <a:bodyPr/>
        <a:lstStyle/>
        <a:p>
          <a:endParaRPr lang="en-US"/>
        </a:p>
      </dgm:t>
    </dgm:pt>
    <dgm:pt modelId="{A1B0BD32-3BC3-4468-886E-E3F835518839}" type="sibTrans" cxnId="{3DDB2000-2699-427E-A309-A30631D7D1EE}">
      <dgm:prSet/>
      <dgm:spPr/>
      <dgm:t>
        <a:bodyPr/>
        <a:lstStyle/>
        <a:p>
          <a:endParaRPr lang="en-US"/>
        </a:p>
      </dgm:t>
    </dgm:pt>
    <dgm:pt modelId="{35B9AA3C-03F7-49B9-AFE8-77318E283515}">
      <dgm:prSet/>
      <dgm:spPr/>
      <dgm:t>
        <a:bodyPr/>
        <a:lstStyle/>
        <a:p>
          <a:r>
            <a:rPr lang="en-US" dirty="0"/>
            <a:t>Auditing</a:t>
          </a:r>
        </a:p>
      </dgm:t>
    </dgm:pt>
    <dgm:pt modelId="{D8CE4D37-256F-4526-B1B1-A38DDF5ACB9E}" type="parTrans" cxnId="{DF337B81-29B2-47C0-AD08-FE0538D47DE6}">
      <dgm:prSet/>
      <dgm:spPr/>
      <dgm:t>
        <a:bodyPr/>
        <a:lstStyle/>
        <a:p>
          <a:endParaRPr lang="en-US"/>
        </a:p>
      </dgm:t>
    </dgm:pt>
    <dgm:pt modelId="{70D1A161-074E-443B-9BB1-7D1DA752A785}" type="sibTrans" cxnId="{DF337B81-29B2-47C0-AD08-FE0538D47DE6}">
      <dgm:prSet/>
      <dgm:spPr/>
      <dgm:t>
        <a:bodyPr/>
        <a:lstStyle/>
        <a:p>
          <a:endParaRPr lang="en-US"/>
        </a:p>
      </dgm:t>
    </dgm:pt>
    <dgm:pt modelId="{C5465B37-DDB4-4B01-A26D-21B77C84CB1E}" type="pres">
      <dgm:prSet presAssocID="{D64389AF-9AC0-4A40-B635-DF467DBD4213}" presName="Name0" presStyleCnt="0">
        <dgm:presLayoutVars>
          <dgm:dir/>
          <dgm:resizeHandles val="exact"/>
        </dgm:presLayoutVars>
      </dgm:prSet>
      <dgm:spPr/>
    </dgm:pt>
    <dgm:pt modelId="{63AF782C-0154-489C-920A-B076FCA52806}" type="pres">
      <dgm:prSet presAssocID="{D64389AF-9AC0-4A40-B635-DF467DBD4213}" presName="fgShape" presStyleLbl="fgShp" presStyleIdx="0" presStyleCnt="1"/>
      <dgm:spPr/>
    </dgm:pt>
    <dgm:pt modelId="{6F1983C0-C76B-4212-AD26-3AE1F3F96927}" type="pres">
      <dgm:prSet presAssocID="{D64389AF-9AC0-4A40-B635-DF467DBD4213}" presName="linComp" presStyleCnt="0"/>
      <dgm:spPr/>
    </dgm:pt>
    <dgm:pt modelId="{086139A7-1A71-4FF1-8DD8-47C07431DE5A}" type="pres">
      <dgm:prSet presAssocID="{01228A73-3575-4F93-9B95-C5C527F92CF5}" presName="compNode" presStyleCnt="0"/>
      <dgm:spPr/>
    </dgm:pt>
    <dgm:pt modelId="{87A6AC5E-5F25-42BE-A15A-024F9525EDB1}" type="pres">
      <dgm:prSet presAssocID="{01228A73-3575-4F93-9B95-C5C527F92CF5}" presName="bkgdShape" presStyleLbl="node1" presStyleIdx="0" presStyleCnt="5" custLinFactNeighborY="-2031"/>
      <dgm:spPr/>
    </dgm:pt>
    <dgm:pt modelId="{293B8BB4-567E-4247-BC8D-31CAC5C8D258}" type="pres">
      <dgm:prSet presAssocID="{01228A73-3575-4F93-9B95-C5C527F92CF5}" presName="nodeTx" presStyleLbl="node1" presStyleIdx="0" presStyleCnt="5">
        <dgm:presLayoutVars>
          <dgm:bulletEnabled val="1"/>
        </dgm:presLayoutVars>
      </dgm:prSet>
      <dgm:spPr/>
    </dgm:pt>
    <dgm:pt modelId="{3B296B7B-1265-4AD2-B08D-287178840B5A}" type="pres">
      <dgm:prSet presAssocID="{01228A73-3575-4F93-9B95-C5C527F92CF5}" presName="invisiNode" presStyleLbl="node1" presStyleIdx="0" presStyleCnt="5"/>
      <dgm:spPr/>
    </dgm:pt>
    <dgm:pt modelId="{47985A7C-8CE8-4061-9F6D-2158CB7A8340}" type="pres">
      <dgm:prSet presAssocID="{01228A73-3575-4F93-9B95-C5C527F92CF5}" presName="imagNode" presStyleLbl="fgImgPlace1" presStyleIdx="0" presStyleCnt="5"/>
      <dgm:spPr>
        <a:blipFill rotWithShape="1">
          <a:blip xmlns:r="http://schemas.openxmlformats.org/officeDocument/2006/relationships" r:embed="rId1"/>
          <a:srcRect/>
          <a:stretch>
            <a:fillRect l="-6000" r="-6000"/>
          </a:stretch>
        </a:blipFill>
      </dgm:spPr>
      <dgm:extLst>
        <a:ext uri="{E40237B7-FDA0-4F09-8148-C483321AD2D9}">
          <dgm14:cNvPr xmlns:dgm14="http://schemas.microsoft.com/office/drawing/2010/diagram" id="0" name="" descr="Image showing hands using hand sanitizer dispensors"/>
        </a:ext>
      </dgm:extLst>
    </dgm:pt>
    <dgm:pt modelId="{9FDB8C75-15F4-47CB-BBB2-2A8308A6D37F}" type="pres">
      <dgm:prSet presAssocID="{FBDDE04F-8958-46D8-88F7-0CAEBB6285C5}" presName="sibTrans" presStyleLbl="sibTrans2D1" presStyleIdx="0" presStyleCnt="0"/>
      <dgm:spPr/>
    </dgm:pt>
    <dgm:pt modelId="{D08FC693-B1BF-482F-B617-4ACBD45C42D7}" type="pres">
      <dgm:prSet presAssocID="{DC92CDFB-8D76-418E-8977-93CED4700BB8}" presName="compNode" presStyleCnt="0"/>
      <dgm:spPr/>
    </dgm:pt>
    <dgm:pt modelId="{B02E0783-6A3B-428A-9A87-EFFE23EB8E07}" type="pres">
      <dgm:prSet presAssocID="{DC92CDFB-8D76-418E-8977-93CED4700BB8}" presName="bkgdShape" presStyleLbl="node1" presStyleIdx="1" presStyleCnt="5"/>
      <dgm:spPr/>
    </dgm:pt>
    <dgm:pt modelId="{3FD717AA-0183-4F35-8045-D5D4C02E2A50}" type="pres">
      <dgm:prSet presAssocID="{DC92CDFB-8D76-418E-8977-93CED4700BB8}" presName="nodeTx" presStyleLbl="node1" presStyleIdx="1" presStyleCnt="5">
        <dgm:presLayoutVars>
          <dgm:bulletEnabled val="1"/>
        </dgm:presLayoutVars>
      </dgm:prSet>
      <dgm:spPr/>
    </dgm:pt>
    <dgm:pt modelId="{C4692CCF-C2DB-4827-8895-CC8E85357D99}" type="pres">
      <dgm:prSet presAssocID="{DC92CDFB-8D76-418E-8977-93CED4700BB8}" presName="invisiNode" presStyleLbl="node1" presStyleIdx="1" presStyleCnt="5"/>
      <dgm:spPr/>
    </dgm:pt>
    <dgm:pt modelId="{59C03D91-9BC5-47A3-ACF4-598F9733BBEB}" type="pres">
      <dgm:prSet presAssocID="{DC92CDFB-8D76-418E-8977-93CED4700BB8}" presName="imagNode" presStyleLbl="fgImgPlace1" presStyleIdx="1" presStyleCnt="5"/>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Image showing a non-descript cleaning agent spray bottle"/>
        </a:ext>
      </dgm:extLst>
    </dgm:pt>
    <dgm:pt modelId="{2FE5EA6D-71E0-4767-86FE-24C664B3A030}" type="pres">
      <dgm:prSet presAssocID="{3284B1CD-3EBE-47D9-8253-A6A14221E2B9}" presName="sibTrans" presStyleLbl="sibTrans2D1" presStyleIdx="0" presStyleCnt="0"/>
      <dgm:spPr/>
    </dgm:pt>
    <dgm:pt modelId="{CE3F32C4-E590-4F2B-BD35-CC4FA318780D}" type="pres">
      <dgm:prSet presAssocID="{1DE72D66-1D44-423D-A679-ECB7793AF7A7}" presName="compNode" presStyleCnt="0"/>
      <dgm:spPr/>
    </dgm:pt>
    <dgm:pt modelId="{EB1BE5D2-A3F3-4B8B-B811-26C05B164A54}" type="pres">
      <dgm:prSet presAssocID="{1DE72D66-1D44-423D-A679-ECB7793AF7A7}" presName="bkgdShape" presStyleLbl="node1" presStyleIdx="2" presStyleCnt="5"/>
      <dgm:spPr/>
    </dgm:pt>
    <dgm:pt modelId="{8E2748B8-622E-45B2-9305-9A971264976A}" type="pres">
      <dgm:prSet presAssocID="{1DE72D66-1D44-423D-A679-ECB7793AF7A7}" presName="nodeTx" presStyleLbl="node1" presStyleIdx="2" presStyleCnt="5">
        <dgm:presLayoutVars>
          <dgm:bulletEnabled val="1"/>
        </dgm:presLayoutVars>
      </dgm:prSet>
      <dgm:spPr/>
    </dgm:pt>
    <dgm:pt modelId="{BF314217-B1B4-4F41-8A04-EA3C239606B6}" type="pres">
      <dgm:prSet presAssocID="{1DE72D66-1D44-423D-A679-ECB7793AF7A7}" presName="invisiNode" presStyleLbl="node1" presStyleIdx="2" presStyleCnt="5"/>
      <dgm:spPr/>
    </dgm:pt>
    <dgm:pt modelId="{CBB37CCC-B3F5-4611-9B09-BA2340A5E201}" type="pres">
      <dgm:prSet presAssocID="{1DE72D66-1D44-423D-A679-ECB7793AF7A7}" presName="imagNode" presStyleLbl="fgImgPlace1" presStyleIdx="2" presStyleCnt="5" custLinFactNeighborY="2815"/>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5000" t="-20833" r="-25000" b="18299"/>
          </a:stretch>
        </a:blipFill>
      </dgm:spPr>
      <dgm:extLst>
        <a:ext uri="{E40237B7-FDA0-4F09-8148-C483321AD2D9}">
          <dgm14:cNvPr xmlns:dgm14="http://schemas.microsoft.com/office/drawing/2010/diagram" id="0" name="" descr="Image showing a surgeon gloving up"/>
        </a:ext>
      </dgm:extLst>
    </dgm:pt>
    <dgm:pt modelId="{7EC01FDD-95B0-4CF9-B3F6-4289C2A106F6}" type="pres">
      <dgm:prSet presAssocID="{AC0DC6E4-B9B7-4CEF-A0C7-5387598A17BD}" presName="sibTrans" presStyleLbl="sibTrans2D1" presStyleIdx="0" presStyleCnt="0"/>
      <dgm:spPr/>
    </dgm:pt>
    <dgm:pt modelId="{2A525317-6426-4312-A98F-53934FD4EBFC}" type="pres">
      <dgm:prSet presAssocID="{35B9AA3C-03F7-49B9-AFE8-77318E283515}" presName="compNode" presStyleCnt="0"/>
      <dgm:spPr/>
    </dgm:pt>
    <dgm:pt modelId="{79644C93-D3AC-4A49-A80A-F7C3FF7B46B1}" type="pres">
      <dgm:prSet presAssocID="{35B9AA3C-03F7-49B9-AFE8-77318E283515}" presName="bkgdShape" presStyleLbl="node1" presStyleIdx="3" presStyleCnt="5"/>
      <dgm:spPr/>
    </dgm:pt>
    <dgm:pt modelId="{27CC34C2-AA3A-4A17-8888-D475055879A4}" type="pres">
      <dgm:prSet presAssocID="{35B9AA3C-03F7-49B9-AFE8-77318E283515}" presName="nodeTx" presStyleLbl="node1" presStyleIdx="3" presStyleCnt="5">
        <dgm:presLayoutVars>
          <dgm:bulletEnabled val="1"/>
        </dgm:presLayoutVars>
      </dgm:prSet>
      <dgm:spPr/>
    </dgm:pt>
    <dgm:pt modelId="{9222775D-6199-49A0-8F28-2120B1F52062}" type="pres">
      <dgm:prSet presAssocID="{35B9AA3C-03F7-49B9-AFE8-77318E283515}" presName="invisiNode" presStyleLbl="node1" presStyleIdx="3" presStyleCnt="5"/>
      <dgm:spPr/>
    </dgm:pt>
    <dgm:pt modelId="{AF000CBD-B8C5-451C-BB27-035836DCC696}" type="pres">
      <dgm:prSet presAssocID="{35B9AA3C-03F7-49B9-AFE8-77318E283515}"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Clipboard with solid fill"/>
        </a:ext>
      </dgm:extLst>
    </dgm:pt>
    <dgm:pt modelId="{AEB42FEF-944A-4A5C-B484-A1F0C84B02E1}" type="pres">
      <dgm:prSet presAssocID="{70D1A161-074E-443B-9BB1-7D1DA752A785}" presName="sibTrans" presStyleLbl="sibTrans2D1" presStyleIdx="0" presStyleCnt="0"/>
      <dgm:spPr/>
    </dgm:pt>
    <dgm:pt modelId="{26C64CD7-6EAF-436B-BCE8-FE2F37A89FD8}" type="pres">
      <dgm:prSet presAssocID="{1E668AE7-9EC3-478C-B3D3-705B31491FE5}" presName="compNode" presStyleCnt="0"/>
      <dgm:spPr/>
    </dgm:pt>
    <dgm:pt modelId="{DFDDA5ED-333E-4A3F-A0E4-452834D6E7F1}" type="pres">
      <dgm:prSet presAssocID="{1E668AE7-9EC3-478C-B3D3-705B31491FE5}" presName="bkgdShape" presStyleLbl="node1" presStyleIdx="4" presStyleCnt="5"/>
      <dgm:spPr/>
    </dgm:pt>
    <dgm:pt modelId="{26B82883-0327-48CA-B888-CC39BCED9D8E}" type="pres">
      <dgm:prSet presAssocID="{1E668AE7-9EC3-478C-B3D3-705B31491FE5}" presName="nodeTx" presStyleLbl="node1" presStyleIdx="4" presStyleCnt="5">
        <dgm:presLayoutVars>
          <dgm:bulletEnabled val="1"/>
        </dgm:presLayoutVars>
      </dgm:prSet>
      <dgm:spPr/>
    </dgm:pt>
    <dgm:pt modelId="{BC451CA3-C38F-4D18-B7F0-A5820A14D4F8}" type="pres">
      <dgm:prSet presAssocID="{1E668AE7-9EC3-478C-B3D3-705B31491FE5}" presName="invisiNode" presStyleLbl="node1" presStyleIdx="4" presStyleCnt="5"/>
      <dgm:spPr/>
    </dgm:pt>
    <dgm:pt modelId="{E646BCC2-88FD-4FFF-BF59-D762DEE44284}" type="pres">
      <dgm:prSet presAssocID="{1E668AE7-9EC3-478C-B3D3-705B31491FE5}" presName="imagNode" presStyleLbl="fgImgPlace1" presStyleIdx="4" presStyleCnt="5" custLinFactNeighborX="-420"/>
      <dgm:spPr>
        <a:blipFill rotWithShape="1">
          <a:blip xmlns:r="http://schemas.openxmlformats.org/officeDocument/2006/relationships" r:embed="rId6"/>
          <a:srcRect/>
          <a:stretch>
            <a:fillRect t="-6000" b="-6000"/>
          </a:stretch>
        </a:blipFill>
      </dgm:spPr>
      <dgm:extLst>
        <a:ext uri="{E40237B7-FDA0-4F09-8148-C483321AD2D9}">
          <dgm14:cNvPr xmlns:dgm14="http://schemas.microsoft.com/office/drawing/2010/diagram" id="0" name="" descr="Image showing a web between buildings, used to denote &quot;communication.&quot;"/>
        </a:ext>
      </dgm:extLst>
    </dgm:pt>
  </dgm:ptLst>
  <dgm:cxnLst>
    <dgm:cxn modelId="{3DDB2000-2699-427E-A309-A30631D7D1EE}" srcId="{D64389AF-9AC0-4A40-B635-DF467DBD4213}" destId="{1E668AE7-9EC3-478C-B3D3-705B31491FE5}" srcOrd="4" destOrd="0" parTransId="{5D4E275C-06B9-459B-81B6-CB12A0CB9523}" sibTransId="{A1B0BD32-3BC3-4468-886E-E3F835518839}"/>
    <dgm:cxn modelId="{11B5982E-AB5D-417A-AE7D-8DCDCD85C819}" type="presOf" srcId="{D64389AF-9AC0-4A40-B635-DF467DBD4213}" destId="{C5465B37-DDB4-4B01-A26D-21B77C84CB1E}" srcOrd="0" destOrd="0" presId="urn:microsoft.com/office/officeart/2005/8/layout/hList7"/>
    <dgm:cxn modelId="{1AD5162F-B1C1-43F1-AB5E-3E8A70E79223}" type="presOf" srcId="{DC92CDFB-8D76-418E-8977-93CED4700BB8}" destId="{3FD717AA-0183-4F35-8045-D5D4C02E2A50}" srcOrd="1" destOrd="0" presId="urn:microsoft.com/office/officeart/2005/8/layout/hList7"/>
    <dgm:cxn modelId="{7E3C3338-DC14-40E1-81EC-0F9546FD19E5}" type="presOf" srcId="{01228A73-3575-4F93-9B95-C5C527F92CF5}" destId="{87A6AC5E-5F25-42BE-A15A-024F9525EDB1}" srcOrd="0" destOrd="0" presId="urn:microsoft.com/office/officeart/2005/8/layout/hList7"/>
    <dgm:cxn modelId="{AFA10666-D5E2-4A2D-9ADD-99387614D326}" type="presOf" srcId="{3284B1CD-3EBE-47D9-8253-A6A14221E2B9}" destId="{2FE5EA6D-71E0-4767-86FE-24C664B3A030}" srcOrd="0" destOrd="0" presId="urn:microsoft.com/office/officeart/2005/8/layout/hList7"/>
    <dgm:cxn modelId="{A7D30F4A-37B4-4BCB-B665-B3E355CCCC99}" type="presOf" srcId="{1E668AE7-9EC3-478C-B3D3-705B31491FE5}" destId="{DFDDA5ED-333E-4A3F-A0E4-452834D6E7F1}" srcOrd="0" destOrd="0" presId="urn:microsoft.com/office/officeart/2005/8/layout/hList7"/>
    <dgm:cxn modelId="{DC85906E-878A-4D84-BDC0-DE476511550E}" type="presOf" srcId="{35B9AA3C-03F7-49B9-AFE8-77318E283515}" destId="{79644C93-D3AC-4A49-A80A-F7C3FF7B46B1}" srcOrd="0" destOrd="0" presId="urn:microsoft.com/office/officeart/2005/8/layout/hList7"/>
    <dgm:cxn modelId="{6F504F55-7DA8-4353-A778-0F43B653DF1C}" type="presOf" srcId="{1E668AE7-9EC3-478C-B3D3-705B31491FE5}" destId="{26B82883-0327-48CA-B888-CC39BCED9D8E}" srcOrd="1" destOrd="0" presId="urn:microsoft.com/office/officeart/2005/8/layout/hList7"/>
    <dgm:cxn modelId="{DF337B81-29B2-47C0-AD08-FE0538D47DE6}" srcId="{D64389AF-9AC0-4A40-B635-DF467DBD4213}" destId="{35B9AA3C-03F7-49B9-AFE8-77318E283515}" srcOrd="3" destOrd="0" parTransId="{D8CE4D37-256F-4526-B1B1-A38DDF5ACB9E}" sibTransId="{70D1A161-074E-443B-9BB1-7D1DA752A785}"/>
    <dgm:cxn modelId="{8A7C86B1-B3F7-4C3D-ADFE-2E826C902DEE}" type="presOf" srcId="{01228A73-3575-4F93-9B95-C5C527F92CF5}" destId="{293B8BB4-567E-4247-BC8D-31CAC5C8D258}" srcOrd="1" destOrd="0" presId="urn:microsoft.com/office/officeart/2005/8/layout/hList7"/>
    <dgm:cxn modelId="{6BF1EAB4-DB22-451A-9843-52577E9890D7}" type="presOf" srcId="{1DE72D66-1D44-423D-A679-ECB7793AF7A7}" destId="{EB1BE5D2-A3F3-4B8B-B811-26C05B164A54}" srcOrd="0" destOrd="0" presId="urn:microsoft.com/office/officeart/2005/8/layout/hList7"/>
    <dgm:cxn modelId="{20A3EEB7-4D2C-4164-A1F1-8A10C531DE01}" type="presOf" srcId="{DC92CDFB-8D76-418E-8977-93CED4700BB8}" destId="{B02E0783-6A3B-428A-9A87-EFFE23EB8E07}" srcOrd="0" destOrd="0" presId="urn:microsoft.com/office/officeart/2005/8/layout/hList7"/>
    <dgm:cxn modelId="{6B81F7C0-68EC-4405-B1DC-CFECAFEE54D9}" srcId="{D64389AF-9AC0-4A40-B635-DF467DBD4213}" destId="{01228A73-3575-4F93-9B95-C5C527F92CF5}" srcOrd="0" destOrd="0" parTransId="{76C2EA40-D466-4A72-BBA9-29BF1F0422B2}" sibTransId="{FBDDE04F-8958-46D8-88F7-0CAEBB6285C5}"/>
    <dgm:cxn modelId="{8FC9FEC0-1CD5-4218-A236-DC3E9E8E163B}" type="presOf" srcId="{35B9AA3C-03F7-49B9-AFE8-77318E283515}" destId="{27CC34C2-AA3A-4A17-8888-D475055879A4}" srcOrd="1" destOrd="0" presId="urn:microsoft.com/office/officeart/2005/8/layout/hList7"/>
    <dgm:cxn modelId="{091000C2-4C8B-4B43-B85D-B340A350C373}" type="presOf" srcId="{1DE72D66-1D44-423D-A679-ECB7793AF7A7}" destId="{8E2748B8-622E-45B2-9305-9A971264976A}" srcOrd="1" destOrd="0" presId="urn:microsoft.com/office/officeart/2005/8/layout/hList7"/>
    <dgm:cxn modelId="{A57B11CA-2E58-418D-8750-0544BAEF9A01}" type="presOf" srcId="{70D1A161-074E-443B-9BB1-7D1DA752A785}" destId="{AEB42FEF-944A-4A5C-B484-A1F0C84B02E1}" srcOrd="0" destOrd="0" presId="urn:microsoft.com/office/officeart/2005/8/layout/hList7"/>
    <dgm:cxn modelId="{FE92C9CC-E3D2-4A60-B6B2-3002790B833F}" srcId="{D64389AF-9AC0-4A40-B635-DF467DBD4213}" destId="{DC92CDFB-8D76-418E-8977-93CED4700BB8}" srcOrd="1" destOrd="0" parTransId="{D618C270-A822-4970-B5F6-125B5E7E9DE4}" sibTransId="{3284B1CD-3EBE-47D9-8253-A6A14221E2B9}"/>
    <dgm:cxn modelId="{A15314D5-BBB3-4644-BA46-58AF3AB5EC9C}" type="presOf" srcId="{AC0DC6E4-B9B7-4CEF-A0C7-5387598A17BD}" destId="{7EC01FDD-95B0-4CF9-B3F6-4289C2A106F6}" srcOrd="0" destOrd="0" presId="urn:microsoft.com/office/officeart/2005/8/layout/hList7"/>
    <dgm:cxn modelId="{EB7C88E1-6F1F-42D7-92DA-2D2894398BE0}" type="presOf" srcId="{FBDDE04F-8958-46D8-88F7-0CAEBB6285C5}" destId="{9FDB8C75-15F4-47CB-BBB2-2A8308A6D37F}" srcOrd="0" destOrd="0" presId="urn:microsoft.com/office/officeart/2005/8/layout/hList7"/>
    <dgm:cxn modelId="{C65E89F3-0F82-4CEE-B404-83524CF5B574}" srcId="{D64389AF-9AC0-4A40-B635-DF467DBD4213}" destId="{1DE72D66-1D44-423D-A679-ECB7793AF7A7}" srcOrd="2" destOrd="0" parTransId="{798CEE75-F5D7-4963-A62B-53FB6F14342C}" sibTransId="{AC0DC6E4-B9B7-4CEF-A0C7-5387598A17BD}"/>
    <dgm:cxn modelId="{70CECA3F-DF26-4BB0-BA08-9BE0492441D7}" type="presParOf" srcId="{C5465B37-DDB4-4B01-A26D-21B77C84CB1E}" destId="{63AF782C-0154-489C-920A-B076FCA52806}" srcOrd="0" destOrd="0" presId="urn:microsoft.com/office/officeart/2005/8/layout/hList7"/>
    <dgm:cxn modelId="{75F13271-D310-4FA3-8DFF-E51C0781A5E0}" type="presParOf" srcId="{C5465B37-DDB4-4B01-A26D-21B77C84CB1E}" destId="{6F1983C0-C76B-4212-AD26-3AE1F3F96927}" srcOrd="1" destOrd="0" presId="urn:microsoft.com/office/officeart/2005/8/layout/hList7"/>
    <dgm:cxn modelId="{C63A7B3D-DC11-4F4F-B09A-FB5367580596}" type="presParOf" srcId="{6F1983C0-C76B-4212-AD26-3AE1F3F96927}" destId="{086139A7-1A71-4FF1-8DD8-47C07431DE5A}" srcOrd="0" destOrd="0" presId="urn:microsoft.com/office/officeart/2005/8/layout/hList7"/>
    <dgm:cxn modelId="{997D2CDE-30E9-456D-839A-FDA997E5189C}" type="presParOf" srcId="{086139A7-1A71-4FF1-8DD8-47C07431DE5A}" destId="{87A6AC5E-5F25-42BE-A15A-024F9525EDB1}" srcOrd="0" destOrd="0" presId="urn:microsoft.com/office/officeart/2005/8/layout/hList7"/>
    <dgm:cxn modelId="{08ECD77D-B4D2-4C08-908D-E8D653A30121}" type="presParOf" srcId="{086139A7-1A71-4FF1-8DD8-47C07431DE5A}" destId="{293B8BB4-567E-4247-BC8D-31CAC5C8D258}" srcOrd="1" destOrd="0" presId="urn:microsoft.com/office/officeart/2005/8/layout/hList7"/>
    <dgm:cxn modelId="{73905CC2-B7BB-4715-A3A8-0C205BE88A05}" type="presParOf" srcId="{086139A7-1A71-4FF1-8DD8-47C07431DE5A}" destId="{3B296B7B-1265-4AD2-B08D-287178840B5A}" srcOrd="2" destOrd="0" presId="urn:microsoft.com/office/officeart/2005/8/layout/hList7"/>
    <dgm:cxn modelId="{9087211A-730E-4910-9B51-CBE76FDEDF65}" type="presParOf" srcId="{086139A7-1A71-4FF1-8DD8-47C07431DE5A}" destId="{47985A7C-8CE8-4061-9F6D-2158CB7A8340}" srcOrd="3" destOrd="0" presId="urn:microsoft.com/office/officeart/2005/8/layout/hList7"/>
    <dgm:cxn modelId="{7F7348FB-F616-4916-B447-616B8A1FA111}" type="presParOf" srcId="{6F1983C0-C76B-4212-AD26-3AE1F3F96927}" destId="{9FDB8C75-15F4-47CB-BBB2-2A8308A6D37F}" srcOrd="1" destOrd="0" presId="urn:microsoft.com/office/officeart/2005/8/layout/hList7"/>
    <dgm:cxn modelId="{ED2E27DE-0831-49C5-83B9-930EEBB4EEFE}" type="presParOf" srcId="{6F1983C0-C76B-4212-AD26-3AE1F3F96927}" destId="{D08FC693-B1BF-482F-B617-4ACBD45C42D7}" srcOrd="2" destOrd="0" presId="urn:microsoft.com/office/officeart/2005/8/layout/hList7"/>
    <dgm:cxn modelId="{87A51E24-FE9A-4175-A3D4-5A3E165433D4}" type="presParOf" srcId="{D08FC693-B1BF-482F-B617-4ACBD45C42D7}" destId="{B02E0783-6A3B-428A-9A87-EFFE23EB8E07}" srcOrd="0" destOrd="0" presId="urn:microsoft.com/office/officeart/2005/8/layout/hList7"/>
    <dgm:cxn modelId="{FD5C3092-A0C2-4035-B4A9-A09AB28926C3}" type="presParOf" srcId="{D08FC693-B1BF-482F-B617-4ACBD45C42D7}" destId="{3FD717AA-0183-4F35-8045-D5D4C02E2A50}" srcOrd="1" destOrd="0" presId="urn:microsoft.com/office/officeart/2005/8/layout/hList7"/>
    <dgm:cxn modelId="{45547B14-61B5-4818-8469-C3F9597CDA81}" type="presParOf" srcId="{D08FC693-B1BF-482F-B617-4ACBD45C42D7}" destId="{C4692CCF-C2DB-4827-8895-CC8E85357D99}" srcOrd="2" destOrd="0" presId="urn:microsoft.com/office/officeart/2005/8/layout/hList7"/>
    <dgm:cxn modelId="{A73F40D4-A6B4-48EC-B327-9162C74740B1}" type="presParOf" srcId="{D08FC693-B1BF-482F-B617-4ACBD45C42D7}" destId="{59C03D91-9BC5-47A3-ACF4-598F9733BBEB}" srcOrd="3" destOrd="0" presId="urn:microsoft.com/office/officeart/2005/8/layout/hList7"/>
    <dgm:cxn modelId="{DB9D3AE0-E376-4F82-AF01-E4828332379B}" type="presParOf" srcId="{6F1983C0-C76B-4212-AD26-3AE1F3F96927}" destId="{2FE5EA6D-71E0-4767-86FE-24C664B3A030}" srcOrd="3" destOrd="0" presId="urn:microsoft.com/office/officeart/2005/8/layout/hList7"/>
    <dgm:cxn modelId="{CFAA3369-45E0-4163-A026-528AC0BD2C73}" type="presParOf" srcId="{6F1983C0-C76B-4212-AD26-3AE1F3F96927}" destId="{CE3F32C4-E590-4F2B-BD35-CC4FA318780D}" srcOrd="4" destOrd="0" presId="urn:microsoft.com/office/officeart/2005/8/layout/hList7"/>
    <dgm:cxn modelId="{BB56F979-3644-445F-ABD8-29AB9A023448}" type="presParOf" srcId="{CE3F32C4-E590-4F2B-BD35-CC4FA318780D}" destId="{EB1BE5D2-A3F3-4B8B-B811-26C05B164A54}" srcOrd="0" destOrd="0" presId="urn:microsoft.com/office/officeart/2005/8/layout/hList7"/>
    <dgm:cxn modelId="{36345182-9A7B-48E0-B265-D8E6454E66D8}" type="presParOf" srcId="{CE3F32C4-E590-4F2B-BD35-CC4FA318780D}" destId="{8E2748B8-622E-45B2-9305-9A971264976A}" srcOrd="1" destOrd="0" presId="urn:microsoft.com/office/officeart/2005/8/layout/hList7"/>
    <dgm:cxn modelId="{D7EC462D-77B7-454C-9468-708706B26391}" type="presParOf" srcId="{CE3F32C4-E590-4F2B-BD35-CC4FA318780D}" destId="{BF314217-B1B4-4F41-8A04-EA3C239606B6}" srcOrd="2" destOrd="0" presId="urn:microsoft.com/office/officeart/2005/8/layout/hList7"/>
    <dgm:cxn modelId="{317CE895-76B1-476D-A139-29001103DDFE}" type="presParOf" srcId="{CE3F32C4-E590-4F2B-BD35-CC4FA318780D}" destId="{CBB37CCC-B3F5-4611-9B09-BA2340A5E201}" srcOrd="3" destOrd="0" presId="urn:microsoft.com/office/officeart/2005/8/layout/hList7"/>
    <dgm:cxn modelId="{8DF3FD00-C524-4E47-9C39-080C1A3D0495}" type="presParOf" srcId="{6F1983C0-C76B-4212-AD26-3AE1F3F96927}" destId="{7EC01FDD-95B0-4CF9-B3F6-4289C2A106F6}" srcOrd="5" destOrd="0" presId="urn:microsoft.com/office/officeart/2005/8/layout/hList7"/>
    <dgm:cxn modelId="{A8DBD02B-12B7-412D-B52C-CFC47330570E}" type="presParOf" srcId="{6F1983C0-C76B-4212-AD26-3AE1F3F96927}" destId="{2A525317-6426-4312-A98F-53934FD4EBFC}" srcOrd="6" destOrd="0" presId="urn:microsoft.com/office/officeart/2005/8/layout/hList7"/>
    <dgm:cxn modelId="{93646DB9-0F5A-4549-AB17-3CB59169629D}" type="presParOf" srcId="{2A525317-6426-4312-A98F-53934FD4EBFC}" destId="{79644C93-D3AC-4A49-A80A-F7C3FF7B46B1}" srcOrd="0" destOrd="0" presId="urn:microsoft.com/office/officeart/2005/8/layout/hList7"/>
    <dgm:cxn modelId="{DAE26FF3-1C8E-4C03-9D28-307CBF219431}" type="presParOf" srcId="{2A525317-6426-4312-A98F-53934FD4EBFC}" destId="{27CC34C2-AA3A-4A17-8888-D475055879A4}" srcOrd="1" destOrd="0" presId="urn:microsoft.com/office/officeart/2005/8/layout/hList7"/>
    <dgm:cxn modelId="{CBD11D8C-1500-48B0-B4E1-C448F9E2ADDE}" type="presParOf" srcId="{2A525317-6426-4312-A98F-53934FD4EBFC}" destId="{9222775D-6199-49A0-8F28-2120B1F52062}" srcOrd="2" destOrd="0" presId="urn:microsoft.com/office/officeart/2005/8/layout/hList7"/>
    <dgm:cxn modelId="{51AB52CD-02D1-4F20-8D69-B44E816FDF32}" type="presParOf" srcId="{2A525317-6426-4312-A98F-53934FD4EBFC}" destId="{AF000CBD-B8C5-451C-BB27-035836DCC696}" srcOrd="3" destOrd="0" presId="urn:microsoft.com/office/officeart/2005/8/layout/hList7"/>
    <dgm:cxn modelId="{5FACF676-3FAD-4256-8FA4-7404434587F2}" type="presParOf" srcId="{6F1983C0-C76B-4212-AD26-3AE1F3F96927}" destId="{AEB42FEF-944A-4A5C-B484-A1F0C84B02E1}" srcOrd="7" destOrd="0" presId="urn:microsoft.com/office/officeart/2005/8/layout/hList7"/>
    <dgm:cxn modelId="{52CC410E-37A4-46F2-B18B-CDA98D781EF9}" type="presParOf" srcId="{6F1983C0-C76B-4212-AD26-3AE1F3F96927}" destId="{26C64CD7-6EAF-436B-BCE8-FE2F37A89FD8}" srcOrd="8" destOrd="0" presId="urn:microsoft.com/office/officeart/2005/8/layout/hList7"/>
    <dgm:cxn modelId="{37E99F81-8235-4B04-A97B-5F63FEAEA6DC}" type="presParOf" srcId="{26C64CD7-6EAF-436B-BCE8-FE2F37A89FD8}" destId="{DFDDA5ED-333E-4A3F-A0E4-452834D6E7F1}" srcOrd="0" destOrd="0" presId="urn:microsoft.com/office/officeart/2005/8/layout/hList7"/>
    <dgm:cxn modelId="{3C07C4FE-60EB-45F2-A7F9-9BC0048240BC}" type="presParOf" srcId="{26C64CD7-6EAF-436B-BCE8-FE2F37A89FD8}" destId="{26B82883-0327-48CA-B888-CC39BCED9D8E}" srcOrd="1" destOrd="0" presId="urn:microsoft.com/office/officeart/2005/8/layout/hList7"/>
    <dgm:cxn modelId="{EC96998D-18D7-4A75-8596-6FC72C632269}" type="presParOf" srcId="{26C64CD7-6EAF-436B-BCE8-FE2F37A89FD8}" destId="{BC451CA3-C38F-4D18-B7F0-A5820A14D4F8}" srcOrd="2" destOrd="0" presId="urn:microsoft.com/office/officeart/2005/8/layout/hList7"/>
    <dgm:cxn modelId="{95688B17-6A68-4C12-92DD-696BF277C159}" type="presParOf" srcId="{26C64CD7-6EAF-436B-BCE8-FE2F37A89FD8}" destId="{E646BCC2-88FD-4FFF-BF59-D762DEE4428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6AC5E-5F25-42BE-A15A-024F9525EDB1}">
      <dsp:nvSpPr>
        <dsp:cNvPr id="0" name=""/>
        <dsp:cNvSpPr/>
      </dsp:nvSpPr>
      <dsp:spPr>
        <a:xfrm>
          <a:off x="0" y="0"/>
          <a:ext cx="2156354" cy="5418667"/>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Hand Hygiene</a:t>
          </a:r>
        </a:p>
      </dsp:txBody>
      <dsp:txXfrm>
        <a:off x="0" y="2167466"/>
        <a:ext cx="2156354" cy="2167466"/>
      </dsp:txXfrm>
    </dsp:sp>
    <dsp:sp modelId="{47985A7C-8CE8-4061-9F6D-2158CB7A8340}">
      <dsp:nvSpPr>
        <dsp:cNvPr id="0" name=""/>
        <dsp:cNvSpPr/>
      </dsp:nvSpPr>
      <dsp:spPr>
        <a:xfrm>
          <a:off x="175968" y="325120"/>
          <a:ext cx="1804416" cy="1804416"/>
        </a:xfrm>
        <a:prstGeom prst="ellipse">
          <a:avLst/>
        </a:prstGeom>
        <a:blipFill rotWithShape="1">
          <a:blip xmlns:r="http://schemas.openxmlformats.org/officeDocument/2006/relationships" r:embed="rId1"/>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2E0783-6A3B-428A-9A87-EFFE23EB8E07}">
      <dsp:nvSpPr>
        <dsp:cNvPr id="0" name=""/>
        <dsp:cNvSpPr/>
      </dsp:nvSpPr>
      <dsp:spPr>
        <a:xfrm>
          <a:off x="2221044" y="0"/>
          <a:ext cx="2156354" cy="541866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Environmental Cleaning and Disinfection</a:t>
          </a:r>
        </a:p>
      </dsp:txBody>
      <dsp:txXfrm>
        <a:off x="2221044" y="2167466"/>
        <a:ext cx="2156354" cy="2167466"/>
      </dsp:txXfrm>
    </dsp:sp>
    <dsp:sp modelId="{59C03D91-9BC5-47A3-ACF4-598F9733BBEB}">
      <dsp:nvSpPr>
        <dsp:cNvPr id="0" name=""/>
        <dsp:cNvSpPr/>
      </dsp:nvSpPr>
      <dsp:spPr>
        <a:xfrm>
          <a:off x="2397013" y="325120"/>
          <a:ext cx="1804416" cy="1804416"/>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1BE5D2-A3F3-4B8B-B811-26C05B164A54}">
      <dsp:nvSpPr>
        <dsp:cNvPr id="0" name=""/>
        <dsp:cNvSpPr/>
      </dsp:nvSpPr>
      <dsp:spPr>
        <a:xfrm>
          <a:off x="4442089" y="0"/>
          <a:ext cx="2156354" cy="541866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Enhanced Barrier Precautions</a:t>
          </a:r>
        </a:p>
      </dsp:txBody>
      <dsp:txXfrm>
        <a:off x="4442089" y="2167466"/>
        <a:ext cx="2156354" cy="2167466"/>
      </dsp:txXfrm>
    </dsp:sp>
    <dsp:sp modelId="{CBB37CCC-B3F5-4611-9B09-BA2340A5E201}">
      <dsp:nvSpPr>
        <dsp:cNvPr id="0" name=""/>
        <dsp:cNvSpPr/>
      </dsp:nvSpPr>
      <dsp:spPr>
        <a:xfrm>
          <a:off x="4618058" y="375914"/>
          <a:ext cx="1804416" cy="1804416"/>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5000" t="-20833" r="-25000" b="1829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644C93-D3AC-4A49-A80A-F7C3FF7B46B1}">
      <dsp:nvSpPr>
        <dsp:cNvPr id="0" name=""/>
        <dsp:cNvSpPr/>
      </dsp:nvSpPr>
      <dsp:spPr>
        <a:xfrm>
          <a:off x="6663134" y="0"/>
          <a:ext cx="2156354" cy="541866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Auditing</a:t>
          </a:r>
        </a:p>
      </dsp:txBody>
      <dsp:txXfrm>
        <a:off x="6663134" y="2167466"/>
        <a:ext cx="2156354" cy="2167466"/>
      </dsp:txXfrm>
    </dsp:sp>
    <dsp:sp modelId="{AF000CBD-B8C5-451C-BB27-035836DCC696}">
      <dsp:nvSpPr>
        <dsp:cNvPr id="0" name=""/>
        <dsp:cNvSpPr/>
      </dsp:nvSpPr>
      <dsp:spPr>
        <a:xfrm>
          <a:off x="6839103" y="325120"/>
          <a:ext cx="1804416" cy="1804416"/>
        </a:xfrm>
        <a:prstGeom prst="ellipse">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DDA5ED-333E-4A3F-A0E4-452834D6E7F1}">
      <dsp:nvSpPr>
        <dsp:cNvPr id="0" name=""/>
        <dsp:cNvSpPr/>
      </dsp:nvSpPr>
      <dsp:spPr>
        <a:xfrm>
          <a:off x="8884178" y="0"/>
          <a:ext cx="2156354" cy="541866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Communication</a:t>
          </a:r>
        </a:p>
      </dsp:txBody>
      <dsp:txXfrm>
        <a:off x="8884178" y="2167466"/>
        <a:ext cx="2156354" cy="2167466"/>
      </dsp:txXfrm>
    </dsp:sp>
    <dsp:sp modelId="{E646BCC2-88FD-4FFF-BF59-D762DEE44284}">
      <dsp:nvSpPr>
        <dsp:cNvPr id="0" name=""/>
        <dsp:cNvSpPr/>
      </dsp:nvSpPr>
      <dsp:spPr>
        <a:xfrm>
          <a:off x="9052569" y="325120"/>
          <a:ext cx="1804416" cy="1804416"/>
        </a:xfrm>
        <a:prstGeom prst="ellipse">
          <a:avLst/>
        </a:prstGeom>
        <a:blipFill rotWithShape="1">
          <a:blip xmlns:r="http://schemas.openxmlformats.org/officeDocument/2006/relationships" r:embed="rId6"/>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AF782C-0154-489C-920A-B076FCA52806}">
      <dsp:nvSpPr>
        <dsp:cNvPr id="0" name=""/>
        <dsp:cNvSpPr/>
      </dsp:nvSpPr>
      <dsp:spPr>
        <a:xfrm>
          <a:off x="441621" y="4334933"/>
          <a:ext cx="10157290" cy="812800"/>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1288B3-9DD3-4B52-9848-A6CBEE50A4B2}" type="datetimeFigureOut">
              <a:rPr lang="en-US" smtClean="0"/>
              <a:t>7/14/2022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7FD76-F141-4781-8C69-DFA7DD006201}" type="slidenum">
              <a:rPr lang="en-US" smtClean="0"/>
              <a:t>‹#›</a:t>
            </a:fld>
            <a:endParaRPr lang="en-US"/>
          </a:p>
        </p:txBody>
      </p:sp>
    </p:spTree>
    <p:extLst>
      <p:ext uri="{BB962C8B-B14F-4D97-AF65-F5344CB8AC3E}">
        <p14:creationId xmlns:p14="http://schemas.microsoft.com/office/powerpoint/2010/main" val="2169779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other/agencymaterial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presentation is going to introduce you to the updated guidance for the implementation of Enhanced Barrier Precautions in nursing homes to prevent the spread of multidrug-resistant organisms. </a:t>
            </a:r>
          </a:p>
          <a:p>
            <a:endParaRPr lang="en-US" dirty="0">
              <a:cs typeface="Calibri"/>
            </a:endParaRPr>
          </a:p>
          <a:p>
            <a:endParaRPr lang="en-US" dirty="0">
              <a:cs typeface="Calibri"/>
            </a:endParaRPr>
          </a:p>
          <a:p>
            <a:r>
              <a:rPr lang="en-US" sz="1200" dirty="0">
                <a:latin typeface="+mn-lt"/>
              </a:rPr>
              <a:t>*</a:t>
            </a:r>
            <a:r>
              <a:rPr lang="en-US" sz="1200" dirty="0">
                <a:solidFill>
                  <a:srgbClr val="FFFFFF"/>
                </a:solidFill>
                <a:effectLst/>
                <a:latin typeface="+mn-lt"/>
              </a:rPr>
              <a:t>Content of materials bearing the CDC’s logo may not be changed without removal of the CDC logo. For more information, please visit: </a:t>
            </a:r>
            <a:r>
              <a:rPr lang="en-US" sz="1200" u="none" strike="noStrike" dirty="0">
                <a:solidFill>
                  <a:srgbClr val="7F85F5"/>
                </a:solidFill>
                <a:effectLst/>
                <a:latin typeface="+mn-lt"/>
                <a:hlinkClick r:id="rId3" tooltip="https://www.cdc.gov/other/agencymaterials.html"/>
              </a:rPr>
              <a:t>https://www.cdc.gov/other/agencymaterials.html</a:t>
            </a:r>
            <a:r>
              <a:rPr lang="en-US" sz="1200" u="none" strike="noStrike" dirty="0">
                <a:solidFill>
                  <a:srgbClr val="7F85F5"/>
                </a:solidFill>
                <a:effectLst/>
                <a:latin typeface="+mn-lt"/>
              </a:rPr>
              <a:t>*</a:t>
            </a:r>
            <a:endParaRPr lang="en-US" sz="1200" dirty="0">
              <a:latin typeface="+mn-lt"/>
            </a:endParaRPr>
          </a:p>
        </p:txBody>
      </p:sp>
      <p:sp>
        <p:nvSpPr>
          <p:cNvPr id="4" name="Slide Number Placeholder 3"/>
          <p:cNvSpPr>
            <a:spLocks noGrp="1"/>
          </p:cNvSpPr>
          <p:nvPr>
            <p:ph type="sldNum" sz="quarter" idx="5"/>
          </p:nvPr>
        </p:nvSpPr>
        <p:spPr/>
        <p:txBody>
          <a:bodyPr/>
          <a:lstStyle/>
          <a:p>
            <a:fld id="{3AE7FD76-F141-4781-8C69-DFA7DD006201}" type="slidenum">
              <a:rPr lang="en-US" smtClean="0"/>
              <a:t>1</a:t>
            </a:fld>
            <a:endParaRPr lang="en-US"/>
          </a:p>
        </p:txBody>
      </p:sp>
    </p:spTree>
    <p:extLst>
      <p:ext uri="{BB962C8B-B14F-4D97-AF65-F5344CB8AC3E}">
        <p14:creationId xmlns:p14="http://schemas.microsoft.com/office/powerpoint/2010/main" val="4011755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strongly encourage you to look these additional resources. </a:t>
            </a:r>
          </a:p>
          <a:p>
            <a:r>
              <a:rPr lang="en-US" dirty="0"/>
              <a:t>The first link will take you to the guidance document, including printable versions of the document and the table within the document that compares EBP to Standard and Contact Precautions, as well as additional informational resources for healthcare personnel and nursing home staff, and residents, family, and visitors.</a:t>
            </a:r>
          </a:p>
          <a:p>
            <a:r>
              <a:rPr lang="en-US" dirty="0"/>
              <a:t>The second link will take you to a list of frequently asked questions about EBP and the remaining link will take you to a more detailed document that reviews available literature and description of the use of EBP that was developed by the Healthcare Infection Control Practices Advisory Committee.</a:t>
            </a:r>
          </a:p>
          <a:p>
            <a:endParaRPr lang="en-US" dirty="0"/>
          </a:p>
        </p:txBody>
      </p:sp>
      <p:sp>
        <p:nvSpPr>
          <p:cNvPr id="4" name="Slide Number Placeholder 3"/>
          <p:cNvSpPr>
            <a:spLocks noGrp="1"/>
          </p:cNvSpPr>
          <p:nvPr>
            <p:ph type="sldNum" sz="quarter" idx="5"/>
          </p:nvPr>
        </p:nvSpPr>
        <p:spPr/>
        <p:txBody>
          <a:bodyPr/>
          <a:lstStyle/>
          <a:p>
            <a:fld id="{E0FB31C2-7FED-4493-B698-F9C9E7CDF663}" type="slidenum">
              <a:rPr lang="en-US" smtClean="0"/>
              <a:t>10</a:t>
            </a:fld>
            <a:endParaRPr lang="en-US"/>
          </a:p>
        </p:txBody>
      </p:sp>
    </p:spTree>
    <p:extLst>
      <p:ext uri="{BB962C8B-B14F-4D97-AF65-F5344CB8AC3E}">
        <p14:creationId xmlns:p14="http://schemas.microsoft.com/office/powerpoint/2010/main" val="1508172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Are there any questions?</a:t>
            </a:r>
          </a:p>
        </p:txBody>
      </p:sp>
      <p:sp>
        <p:nvSpPr>
          <p:cNvPr id="4" name="Slide Number Placeholder 3"/>
          <p:cNvSpPr>
            <a:spLocks noGrp="1"/>
          </p:cNvSpPr>
          <p:nvPr>
            <p:ph type="sldNum" sz="quarter" idx="5"/>
          </p:nvPr>
        </p:nvSpPr>
        <p:spPr/>
        <p:txBody>
          <a:bodyPr/>
          <a:lstStyle/>
          <a:p>
            <a:fld id="{3AE7FD76-F141-4781-8C69-DFA7DD006201}" type="slidenum">
              <a:rPr lang="en-US" smtClean="0"/>
              <a:t>11</a:t>
            </a:fld>
            <a:endParaRPr lang="en-US"/>
          </a:p>
        </p:txBody>
      </p:sp>
    </p:spTree>
    <p:extLst>
      <p:ext uri="{BB962C8B-B14F-4D97-AF65-F5344CB8AC3E}">
        <p14:creationId xmlns:p14="http://schemas.microsoft.com/office/powerpoint/2010/main" val="2853936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0FB31C2-7FED-4493-B698-F9C9E7CDF663}" type="slidenum">
              <a:rPr lang="en-US" smtClean="0"/>
              <a:t>13</a:t>
            </a:fld>
            <a:endParaRPr lang="en-US"/>
          </a:p>
        </p:txBody>
      </p:sp>
    </p:spTree>
    <p:extLst>
      <p:ext uri="{BB962C8B-B14F-4D97-AF65-F5344CB8AC3E}">
        <p14:creationId xmlns:p14="http://schemas.microsoft.com/office/powerpoint/2010/main" val="662754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0FB31C2-7FED-4493-B698-F9C9E7CDF663}" type="slidenum">
              <a:rPr lang="en-US" smtClean="0"/>
              <a:t>14</a:t>
            </a:fld>
            <a:endParaRPr lang="en-US"/>
          </a:p>
        </p:txBody>
      </p:sp>
    </p:spTree>
    <p:extLst>
      <p:ext uri="{BB962C8B-B14F-4D97-AF65-F5344CB8AC3E}">
        <p14:creationId xmlns:p14="http://schemas.microsoft.com/office/powerpoint/2010/main" val="783560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FB31C2-7FED-4493-B698-F9C9E7CDF663}" type="slidenum">
              <a:rPr lang="en-US" smtClean="0"/>
              <a:t>15</a:t>
            </a:fld>
            <a:endParaRPr lang="en-US"/>
          </a:p>
        </p:txBody>
      </p:sp>
    </p:spTree>
    <p:extLst>
      <p:ext uri="{BB962C8B-B14F-4D97-AF65-F5344CB8AC3E}">
        <p14:creationId xmlns:p14="http://schemas.microsoft.com/office/powerpoint/2010/main" val="2473849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FB31C2-7FED-4493-B698-F9C9E7CDF663}" type="slidenum">
              <a:rPr lang="en-US" smtClean="0"/>
              <a:t>16</a:t>
            </a:fld>
            <a:endParaRPr lang="en-US"/>
          </a:p>
        </p:txBody>
      </p:sp>
    </p:spTree>
    <p:extLst>
      <p:ext uri="{BB962C8B-B14F-4D97-AF65-F5344CB8AC3E}">
        <p14:creationId xmlns:p14="http://schemas.microsoft.com/office/powerpoint/2010/main" val="1122852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0FB31C2-7FED-4493-B698-F9C9E7CDF663}" type="slidenum">
              <a:rPr lang="en-US" smtClean="0"/>
              <a:t>17</a:t>
            </a:fld>
            <a:endParaRPr lang="en-US"/>
          </a:p>
        </p:txBody>
      </p:sp>
    </p:spTree>
    <p:extLst>
      <p:ext uri="{BB962C8B-B14F-4D97-AF65-F5344CB8AC3E}">
        <p14:creationId xmlns:p14="http://schemas.microsoft.com/office/powerpoint/2010/main" val="59081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First, some of the common terms used in CDC’s guidance and recommendations. This include multidrug-resistant organism (or MDRO) which is a germ such as a bacteria or fungus that is resistant to multiple different antimicrobials. Examples of MDROs that you might have heard about include: </a:t>
            </a:r>
            <a:r>
              <a:rPr lang="en-US" i="1" dirty="0">
                <a:cs typeface="Calibri"/>
              </a:rPr>
              <a:t>Candida auris</a:t>
            </a:r>
            <a:r>
              <a:rPr lang="en-US" dirty="0">
                <a:cs typeface="Calibri"/>
              </a:rPr>
              <a:t>, MRSA, and CRE, which has been referred to in the media as the "nightmare bacteria".  When infections develop from these germs, they can be very difficult to treat.  Colonization means the germ has been found on or in the body, but it is not causing any symptoms or infection</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3AE7FD76-F141-4781-8C69-DFA7DD006201}" type="slidenum">
              <a:rPr lang="en-US" smtClean="0"/>
              <a:t>2</a:t>
            </a:fld>
            <a:endParaRPr lang="en-US"/>
          </a:p>
        </p:txBody>
      </p:sp>
    </p:spTree>
    <p:extLst>
      <p:ext uri="{BB962C8B-B14F-4D97-AF65-F5344CB8AC3E}">
        <p14:creationId xmlns:p14="http://schemas.microsoft.com/office/powerpoint/2010/main" val="3567935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presentation will describe the impact and the burden of MDROs in nursing homes and describe the need for Enhanced Barrier Precautions, or EBP, as well as the details behind the indications for and use of EBP. The presentation will also discuss briefly how to be successful with the implementation and use of Enhanced Barrier Precautions.</a:t>
            </a:r>
          </a:p>
          <a:p>
            <a:endParaRPr lang="en-US" dirty="0">
              <a:cs typeface="Calibri"/>
            </a:endParaRPr>
          </a:p>
        </p:txBody>
      </p:sp>
      <p:sp>
        <p:nvSpPr>
          <p:cNvPr id="4" name="Slide Number Placeholder 3"/>
          <p:cNvSpPr>
            <a:spLocks noGrp="1"/>
          </p:cNvSpPr>
          <p:nvPr>
            <p:ph type="sldNum" sz="quarter" idx="5"/>
          </p:nvPr>
        </p:nvSpPr>
        <p:spPr/>
        <p:txBody>
          <a:bodyPr/>
          <a:lstStyle/>
          <a:p>
            <a:fld id="{E0FB31C2-7FED-4493-B698-F9C9E7CDF663}" type="slidenum">
              <a:rPr lang="en-US" smtClean="0"/>
              <a:t>3</a:t>
            </a:fld>
            <a:endParaRPr lang="en-US"/>
          </a:p>
        </p:txBody>
      </p:sp>
    </p:spTree>
    <p:extLst>
      <p:ext uri="{BB962C8B-B14F-4D97-AF65-F5344CB8AC3E}">
        <p14:creationId xmlns:p14="http://schemas.microsoft.com/office/powerpoint/2010/main" val="3927555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learned from studies and outbreak investigations that many nursing home residents are unknowingly colonized with an MDRO, especially residents with risk factors for colonization like indwelling medical devices or wounds. Residents who are colonized are at risk of developing a serious infection, like a bloodstream infection, can remain colonized for long periods of time, and these germs can spread to other residents through the contaminated hands and clothing of healthcare personnel.</a:t>
            </a:r>
          </a:p>
        </p:txBody>
      </p:sp>
      <p:sp>
        <p:nvSpPr>
          <p:cNvPr id="4" name="Slide Number Placeholder 3"/>
          <p:cNvSpPr>
            <a:spLocks noGrp="1"/>
          </p:cNvSpPr>
          <p:nvPr>
            <p:ph type="sldNum" sz="quarter" idx="5"/>
          </p:nvPr>
        </p:nvSpPr>
        <p:spPr/>
        <p:txBody>
          <a:bodyPr/>
          <a:lstStyle/>
          <a:p>
            <a:fld id="{E0FB31C2-7FED-4493-B698-F9C9E7CDF663}" type="slidenum">
              <a:rPr lang="en-US" smtClean="0"/>
              <a:t>4</a:t>
            </a:fld>
            <a:endParaRPr lang="en-US"/>
          </a:p>
        </p:txBody>
      </p:sp>
    </p:spTree>
    <p:extLst>
      <p:ext uri="{BB962C8B-B14F-4D97-AF65-F5344CB8AC3E}">
        <p14:creationId xmlns:p14="http://schemas.microsoft.com/office/powerpoint/2010/main" val="32805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TO help visualize how common MDROs are in nursing homes, this slide shows data from a large study that was conducted in nursing homes, including a subset of nursing homes called ventilator-capable nursing homes that provide care to ventilator-dependent residents. In the first column, these are the percentages of residents who had documentation in their medical record of a presence of an MDRO colonization or infection - so about 2 out of every 10 residents across all these nursing homes were already known to have an MDRO. </a:t>
            </a:r>
          </a:p>
          <a:p>
            <a:pPr>
              <a:defRPr/>
            </a:pPr>
            <a:endParaRPr lang="en-US" dirty="0">
              <a:cs typeface="Calibri"/>
            </a:endParaRPr>
          </a:p>
          <a:p>
            <a:pPr>
              <a:defRPr/>
            </a:pPr>
            <a:r>
              <a:rPr lang="en-US" dirty="0">
                <a:cs typeface="Calibri"/>
              </a:rPr>
              <a:t>During the study, nursing home residents were tested to see if they were colonized with an MDRO. The second column shows the percentages of residents who actually had an MDRO after testing was complete. As you can see, in the nursing homes that did not provide ventilator care, almost 6 out of 10 of the residents were found to have an MDRO and in the ventilator-capable nursing homes, the number went up to almost 8 out of every 10 residents. So, if your nursing home has 100 residents, this would be the same as having 80 of those residents colonized with an MDRO.</a:t>
            </a:r>
          </a:p>
          <a:p>
            <a:pPr>
              <a:defRPr/>
            </a:pPr>
            <a:endParaRPr lang="en-US" dirty="0">
              <a:cs typeface="Calibri"/>
            </a:endParaRPr>
          </a:p>
          <a:p>
            <a:pPr>
              <a:defRPr/>
            </a:pPr>
            <a:r>
              <a:rPr lang="en-US" dirty="0"/>
              <a:t>What this data, and other data like it, shows is that there are </a:t>
            </a:r>
            <a:r>
              <a:rPr lang="en-US" b="1" dirty="0"/>
              <a:t>many</a:t>
            </a:r>
            <a:r>
              <a:rPr lang="en-US" dirty="0"/>
              <a:t> nursing home residents who are colonized with MDROs and we are </a:t>
            </a:r>
            <a:r>
              <a:rPr lang="en-US" b="1" dirty="0"/>
              <a:t>not aware </a:t>
            </a:r>
            <a:r>
              <a:rPr lang="en-US" dirty="0"/>
              <a:t>of most of them, and the numbers are even higher in nursing homes that take care of the most complex residents, such as residents on ventilators. </a:t>
            </a:r>
            <a:endParaRPr lang="en-US" dirty="0">
              <a:cs typeface="Calibri"/>
            </a:endParaRPr>
          </a:p>
          <a:p>
            <a:pPr>
              <a:defRPr/>
            </a:pPr>
            <a:endParaRPr lang="en-US" dirty="0">
              <a:cs typeface="Calibri"/>
            </a:endParaRPr>
          </a:p>
          <a:p>
            <a:pPr>
              <a:defRPr/>
            </a:pPr>
            <a:endParaRPr lang="en-US" dirty="0">
              <a:cs typeface="Calibri"/>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586813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Historically, nursing homes have used Contact Precautions when caring for residents who are actively infected with an MDRO – meaning they have symptoms or might even be on antibiotics for an infection.  Contact Precautions require the use of a gown and gloves whenever entering the room, placing the resident in a single person room, and restricting them from all group activities.</a:t>
            </a:r>
          </a:p>
          <a:p>
            <a:pPr>
              <a:defRPr/>
            </a:pPr>
            <a:endParaRPr lang="en-US" dirty="0"/>
          </a:p>
          <a:p>
            <a:pPr>
              <a:defRPr/>
            </a:pPr>
            <a:r>
              <a:rPr lang="en-US" dirty="0"/>
              <a:t>However, as we just showed with the study, the problem with MDROs is much larger and focusing only on interventions for residents with an active infection is not sufficient.  Further, Contact Precautions, are very restrictive, especially when put in place for a significant amount of time. We also know that Contact Precautions can have negative consequences.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need for an intervention to reduce the spread of MDROs that does not require isolating residents for long periods of time,, but that also considers the extended duration that residents can remain colonized</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Enhanced Barrier Precautions are a method for reducing the spread of MDROs, while also reducing the isolation of residents, by using a gown and gloves to prevent contamination of healthcare personnel hands and clothing during the activities that have demonstrated the highest risk for transfer of MDROs to the hands and clothing of healthcare personnel.  </a:t>
            </a:r>
            <a:endParaRPr lang="en-US" dirty="0">
              <a:cs typeface="Calibri"/>
            </a:endParaRPr>
          </a:p>
          <a:p>
            <a:pPr>
              <a:defRP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0FB31C2-7FED-4493-B698-F9C9E7CDF663}" type="slidenum">
              <a:rPr lang="en-US" smtClean="0"/>
              <a:t>6</a:t>
            </a:fld>
            <a:endParaRPr lang="en-US"/>
          </a:p>
        </p:txBody>
      </p:sp>
    </p:spTree>
    <p:extLst>
      <p:ext uri="{BB962C8B-B14F-4D97-AF65-F5344CB8AC3E}">
        <p14:creationId xmlns:p14="http://schemas.microsoft.com/office/powerpoint/2010/main" val="1964439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Enhanced Barrier Precautions are indicated for nursing home residents who have an infection or known colonization with an MDRO when Contact Precautions do not otherwise apply. </a:t>
            </a:r>
          </a:p>
          <a:p>
            <a:pPr marL="171450" indent="-171450">
              <a:buFontTx/>
              <a:buChar char="-"/>
            </a:pPr>
            <a:r>
              <a:rPr lang="en-US" dirty="0"/>
              <a:t>Contact Precautions should still be used for the presence of acute diarrhea, draining wounds, or other sites of secretions or excretions that are unable to be covered or contained and may be used for a limited time period during the investigation of a suspected or confirmed MDRO outbreak, in consultation with public health</a:t>
            </a:r>
          </a:p>
          <a:p>
            <a:pPr marL="0" indent="0">
              <a:buFontTx/>
              <a:buNone/>
            </a:pPr>
            <a:endParaRPr lang="en-US" dirty="0">
              <a:cs typeface="Calibri"/>
            </a:endParaRPr>
          </a:p>
          <a:p>
            <a:r>
              <a:rPr lang="en-US" dirty="0"/>
              <a:t>Additionally, Enhanced Barrier Precautions are indicated for any nursing home residents who have wounds and/or indwelling medical devices; as these are residents at increased risk of becoming colonized with an MDRO</a:t>
            </a:r>
            <a:endParaRPr lang="en-US" dirty="0">
              <a:cs typeface="Calibri"/>
            </a:endParaRPr>
          </a:p>
          <a:p>
            <a:endParaRPr lang="en-US" dirty="0"/>
          </a:p>
          <a:p>
            <a:r>
              <a:rPr lang="en-US" dirty="0"/>
              <a:t>While prior guidance focused on MDRO outbreaks, novel and targeted MDROs, and limited areas of a nursing home that were experiencing an outbreak – EBP is no longer limited to outbreaks or specific MDROs and should be applied broadly for any nursing home residents that meet the criteria on this slide. </a:t>
            </a:r>
            <a:endParaRPr lang="en-US" dirty="0">
              <a:cs typeface="Calibri"/>
            </a:endParaRPr>
          </a:p>
          <a:p>
            <a:pPr>
              <a:defRP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0FB31C2-7FED-4493-B698-F9C9E7CDF663}" type="slidenum">
              <a:rPr lang="en-US" smtClean="0"/>
              <a:t>7</a:t>
            </a:fld>
            <a:endParaRPr lang="en-US"/>
          </a:p>
        </p:txBody>
      </p:sp>
    </p:spTree>
    <p:extLst>
      <p:ext uri="{BB962C8B-B14F-4D97-AF65-F5344CB8AC3E}">
        <p14:creationId xmlns:p14="http://schemas.microsoft.com/office/powerpoint/2010/main" val="2171482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EBP includes the use of a gown and gloves during high-contact resident care activities, including dressing, bathing or showering, performing transfers, changing linens, providing hygiene, changing a resident’s brief or assisting them with toileting, direct care of an indwelling medical device, such as a central line, urinary catheter, feeding tube, or tracheostomy, and when performing wound care on any skin opening that requires a dressing.  </a:t>
            </a:r>
          </a:p>
          <a:p>
            <a:r>
              <a:rPr lang="en-US" dirty="0"/>
              <a:t>A private room is not required for the resident needing EBP and residents are able to participate in group activities; they are not restricted to their room. This recommendation is intended to be used for the resident’s entire length of stay or, for those with devices and wounds, until the device is removed, or the wound heals.</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E0FB31C2-7FED-4493-B698-F9C9E7CDF663}" type="slidenum">
              <a:rPr lang="en-US" smtClean="0"/>
              <a:t>8</a:t>
            </a:fld>
            <a:endParaRPr lang="en-US"/>
          </a:p>
        </p:txBody>
      </p:sp>
    </p:spTree>
    <p:extLst>
      <p:ext uri="{BB962C8B-B14F-4D97-AF65-F5344CB8AC3E}">
        <p14:creationId xmlns:p14="http://schemas.microsoft.com/office/powerpoint/2010/main" val="620677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Enhanced Barrier Precautions to be successful, the use of EBP must be incorporated with several other good practices including hand hygiene, environmental cleaning and disinfection, auditing of hand hygiene and appropriate use of PPE, and communication about residents with MDROs both within your facility and outside of your facility. </a:t>
            </a:r>
          </a:p>
        </p:txBody>
      </p:sp>
      <p:sp>
        <p:nvSpPr>
          <p:cNvPr id="4" name="Slide Number Placeholder 3"/>
          <p:cNvSpPr>
            <a:spLocks noGrp="1"/>
          </p:cNvSpPr>
          <p:nvPr>
            <p:ph type="sldNum" sz="quarter" idx="5"/>
          </p:nvPr>
        </p:nvSpPr>
        <p:spPr/>
        <p:txBody>
          <a:bodyPr/>
          <a:lstStyle/>
          <a:p>
            <a:fld id="{3AE7FD76-F141-4781-8C69-DFA7DD006201}" type="slidenum">
              <a:rPr lang="en-US" smtClean="0"/>
              <a:t>9</a:t>
            </a:fld>
            <a:endParaRPr lang="en-US"/>
          </a:p>
        </p:txBody>
      </p:sp>
    </p:spTree>
    <p:extLst>
      <p:ext uri="{BB962C8B-B14F-4D97-AF65-F5344CB8AC3E}">
        <p14:creationId xmlns:p14="http://schemas.microsoft.com/office/powerpoint/2010/main" val="62052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62D435-8EB2-4B14-83D0-85CE5CE5CD37}" type="datetimeFigureOut">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169934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62D435-8EB2-4B14-83D0-85CE5CE5CD37}" type="datetimeFigureOut">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263828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62D435-8EB2-4B14-83D0-85CE5CE5CD37}" type="datetimeFigureOut">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1038949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1113502"/>
            <a:ext cx="10839490" cy="1141737"/>
          </a:xfrm>
          <a:prstGeom prst="rect">
            <a:avLst/>
          </a:prstGeom>
        </p:spPr>
        <p:txBody>
          <a:bodyPr/>
          <a:lstStyle>
            <a:lvl1pPr algn="l">
              <a:lnSpc>
                <a:spcPts val="3000"/>
              </a:lnSpc>
              <a:defRPr sz="2800" b="1" baseline="0">
                <a:solidFill>
                  <a:srgbClr val="DA521E"/>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016A7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p:txBody>
      </p:sp>
      <p:pic>
        <p:nvPicPr>
          <p:cNvPr id="3" name="Picture 2">
            <a:extLst>
              <a:ext uri="{FF2B5EF4-FFF2-40B4-BE49-F238E27FC236}">
                <a16:creationId xmlns:a16="http://schemas.microsoft.com/office/drawing/2014/main" id="{266A29D6-9752-486B-80F3-8E0C2AF4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114013"/>
          </a:xfrm>
          <a:prstGeom prst="rect">
            <a:avLst/>
          </a:prstGeom>
        </p:spPr>
      </p:pic>
      <p:sp>
        <p:nvSpPr>
          <p:cNvPr id="20" name="TextBox 19">
            <a:extLst>
              <a:ext uri="{FF2B5EF4-FFF2-40B4-BE49-F238E27FC236}">
                <a16:creationId xmlns:a16="http://schemas.microsoft.com/office/drawing/2014/main" id="{9DE3AAAC-7E97-4FF9-A308-3E791AE858DD}"/>
              </a:ext>
            </a:extLst>
          </p:cNvPr>
          <p:cNvSpPr txBox="1"/>
          <p:nvPr userDrawn="1"/>
        </p:nvSpPr>
        <p:spPr>
          <a:xfrm>
            <a:off x="457199" y="260265"/>
            <a:ext cx="9092281" cy="830997"/>
          </a:xfrm>
          <a:prstGeom prst="rect">
            <a:avLst/>
          </a:prstGeom>
          <a:noFill/>
        </p:spPr>
        <p:txBody>
          <a:bodyPr wrap="square" rtlCol="0">
            <a:spAutoFit/>
          </a:bodyPr>
          <a:lstStyle/>
          <a:p>
            <a:r>
              <a:rPr lang="en-US" sz="2400" b="1">
                <a:solidFill>
                  <a:schemeClr val="tx1"/>
                </a:solidFill>
                <a:latin typeface="Calibri" panose="020F0502020204030204" pitchFamily="34" charset="0"/>
              </a:rPr>
              <a:t>Centers for Disease Control and Prevention</a:t>
            </a:r>
          </a:p>
          <a:p>
            <a:r>
              <a:rPr lang="en-US" sz="2400" b="0">
                <a:solidFill>
                  <a:schemeClr val="tx1"/>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463065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D9531E"/>
                </a:solidFill>
                <a:effectLst/>
                <a:latin typeface="Calibri" pitchFamily="34" charset="0"/>
              </a:defRPr>
            </a:lvl1pPr>
          </a:lstStyle>
          <a:p>
            <a:r>
              <a:rPr lang="en-US"/>
              <a:t>Bottom band: NCEZID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508"/>
          <a:stretch/>
        </p:blipFill>
        <p:spPr>
          <a:xfrm>
            <a:off x="0" y="6692413"/>
            <a:ext cx="12192000" cy="165587"/>
          </a:xfrm>
          <a:prstGeom prst="rect">
            <a:avLst/>
          </a:prstGeom>
        </p:spPr>
      </p:pic>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E25423"/>
              </a:buClr>
              <a:buFont typeface="Wingdings" panose="05000000000000000000" pitchFamily="2" charset="2"/>
              <a:buChar char="§"/>
              <a:defRPr sz="2667">
                <a:solidFill>
                  <a:schemeClr val="accent4">
                    <a:lumMod val="75000"/>
                  </a:schemeClr>
                </a:solidFill>
              </a:defRPr>
            </a:lvl1pPr>
            <a:lvl2pPr>
              <a:buClr>
                <a:srgbClr val="8D8B00"/>
              </a:buClr>
              <a:defRPr sz="2667">
                <a:solidFill>
                  <a:schemeClr val="accent4">
                    <a:lumMod val="75000"/>
                  </a:schemeClr>
                </a:solidFill>
              </a:defRPr>
            </a:lvl2pPr>
            <a:lvl3pPr>
              <a:buClr>
                <a:srgbClr val="006A71"/>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784262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E25423"/>
                </a:solidFill>
                <a:effectLst/>
                <a:latin typeface="Calibri" pitchFamily="34" charset="0"/>
              </a:defRPr>
            </a:lvl1pPr>
          </a:lstStyle>
          <a:p>
            <a:r>
              <a:rPr lang="en-US"/>
              <a:t>Click to edit Master title style</a:t>
            </a:r>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3501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DA521E"/>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016A7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016A7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70EC658D-D9CD-40A7-85ED-2C279A10257D}"/>
              </a:ext>
            </a:extLst>
          </p:cNvPr>
          <p:cNvGrpSpPr/>
          <p:nvPr userDrawn="1"/>
        </p:nvGrpSpPr>
        <p:grpSpPr>
          <a:xfrm>
            <a:off x="0" y="6710290"/>
            <a:ext cx="12192000" cy="147710"/>
            <a:chOff x="0" y="6710290"/>
            <a:chExt cx="12192000" cy="147710"/>
          </a:xfrm>
        </p:grpSpPr>
        <p:sp>
          <p:nvSpPr>
            <p:cNvPr id="24" name="Rectangle 23">
              <a:extLst>
                <a:ext uri="{FF2B5EF4-FFF2-40B4-BE49-F238E27FC236}">
                  <a16:creationId xmlns:a16="http://schemas.microsoft.com/office/drawing/2014/main" id="{2DACCB87-7A0C-4AC3-A76C-309079462B54}"/>
                </a:ext>
              </a:extLst>
            </p:cNvPr>
            <p:cNvSpPr>
              <a:spLocks noChangeArrowheads="1"/>
            </p:cNvSpPr>
            <p:nvPr userDrawn="1"/>
          </p:nvSpPr>
          <p:spPr bwMode="auto">
            <a:xfrm>
              <a:off x="8110221" y="6710290"/>
              <a:ext cx="804110" cy="147710"/>
            </a:xfrm>
            <a:prstGeom prst="rect">
              <a:avLst/>
            </a:prstGeom>
            <a:solidFill>
              <a:srgbClr val="8D31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8" name="Rectangle 27">
              <a:extLst>
                <a:ext uri="{FF2B5EF4-FFF2-40B4-BE49-F238E27FC236}">
                  <a16:creationId xmlns:a16="http://schemas.microsoft.com/office/drawing/2014/main" id="{A2AA28A3-C436-4625-BB9B-C16D92E02AF2}"/>
                </a:ext>
              </a:extLst>
            </p:cNvPr>
            <p:cNvSpPr>
              <a:spLocks noChangeArrowheads="1"/>
            </p:cNvSpPr>
            <p:nvPr userDrawn="1"/>
          </p:nvSpPr>
          <p:spPr bwMode="auto">
            <a:xfrm>
              <a:off x="8903845" y="6710290"/>
              <a:ext cx="804110" cy="147710"/>
            </a:xfrm>
            <a:prstGeom prst="rect">
              <a:avLst/>
            </a:prstGeom>
            <a:solidFill>
              <a:srgbClr val="016A7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9" name="Rectangle 28">
              <a:extLst>
                <a:ext uri="{FF2B5EF4-FFF2-40B4-BE49-F238E27FC236}">
                  <a16:creationId xmlns:a16="http://schemas.microsoft.com/office/drawing/2014/main" id="{109AC30B-28B5-4D5C-8D4C-022278B7765E}"/>
                </a:ext>
              </a:extLst>
            </p:cNvPr>
            <p:cNvSpPr>
              <a:spLocks noChangeArrowheads="1"/>
            </p:cNvSpPr>
            <p:nvPr userDrawn="1"/>
          </p:nvSpPr>
          <p:spPr bwMode="auto">
            <a:xfrm>
              <a:off x="9707954" y="6710290"/>
              <a:ext cx="804765" cy="147710"/>
            </a:xfrm>
            <a:prstGeom prst="rect">
              <a:avLst/>
            </a:prstGeom>
            <a:solidFill>
              <a:srgbClr val="771E7C"/>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0" name="Rectangle 29">
              <a:extLst>
                <a:ext uri="{FF2B5EF4-FFF2-40B4-BE49-F238E27FC236}">
                  <a16:creationId xmlns:a16="http://schemas.microsoft.com/office/drawing/2014/main" id="{3CC46D14-DA01-4B19-B5B3-693F4080A1F8}"/>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1" name="Rectangle 20">
              <a:extLst>
                <a:ext uri="{FF2B5EF4-FFF2-40B4-BE49-F238E27FC236}">
                  <a16:creationId xmlns:a16="http://schemas.microsoft.com/office/drawing/2014/main" id="{03CA7B71-06C0-4FE1-A73D-BE5BD59CAB71}"/>
                </a:ext>
              </a:extLst>
            </p:cNvPr>
            <p:cNvSpPr>
              <a:spLocks noChangeArrowheads="1"/>
            </p:cNvSpPr>
            <p:nvPr userDrawn="1"/>
          </p:nvSpPr>
          <p:spPr bwMode="auto">
            <a:xfrm>
              <a:off x="0" y="6710290"/>
              <a:ext cx="7316597" cy="147710"/>
            </a:xfrm>
            <a:prstGeom prst="rect">
              <a:avLst/>
            </a:prstGeom>
            <a:solidFill>
              <a:srgbClr val="DA521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Rectangle 31">
              <a:extLst>
                <a:ext uri="{FF2B5EF4-FFF2-40B4-BE49-F238E27FC236}">
                  <a16:creationId xmlns:a16="http://schemas.microsoft.com/office/drawing/2014/main" id="{50BC520A-D4B9-4E0C-BD8C-0745222D9413}"/>
                </a:ext>
              </a:extLst>
            </p:cNvPr>
            <p:cNvSpPr>
              <a:spLocks noChangeArrowheads="1"/>
            </p:cNvSpPr>
            <p:nvPr userDrawn="1"/>
          </p:nvSpPr>
          <p:spPr bwMode="auto">
            <a:xfrm>
              <a:off x="7306111" y="6710290"/>
              <a:ext cx="804110" cy="147710"/>
            </a:xfrm>
            <a:prstGeom prst="rect">
              <a:avLst/>
            </a:prstGeom>
            <a:solidFill>
              <a:srgbClr val="8E8D01"/>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3040345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grpSp>
        <p:nvGrpSpPr>
          <p:cNvPr id="22" name="Group 21">
            <a:extLst>
              <a:ext uri="{FF2B5EF4-FFF2-40B4-BE49-F238E27FC236}">
                <a16:creationId xmlns:a16="http://schemas.microsoft.com/office/drawing/2014/main" id="{1B089E89-E0BE-4BB6-8E98-CE349962BD46}"/>
              </a:ext>
            </a:extLst>
          </p:cNvPr>
          <p:cNvGrpSpPr/>
          <p:nvPr userDrawn="1"/>
        </p:nvGrpSpPr>
        <p:grpSpPr>
          <a:xfrm>
            <a:off x="0" y="6710290"/>
            <a:ext cx="12192000" cy="147710"/>
            <a:chOff x="0" y="6710290"/>
            <a:chExt cx="12192000" cy="147710"/>
          </a:xfrm>
        </p:grpSpPr>
        <p:sp>
          <p:nvSpPr>
            <p:cNvPr id="23" name="Rectangle 22">
              <a:extLst>
                <a:ext uri="{FF2B5EF4-FFF2-40B4-BE49-F238E27FC236}">
                  <a16:creationId xmlns:a16="http://schemas.microsoft.com/office/drawing/2014/main" id="{09C8E483-5B9C-4401-9FF5-64F29702B3D6}"/>
                </a:ext>
              </a:extLst>
            </p:cNvPr>
            <p:cNvSpPr>
              <a:spLocks noChangeArrowheads="1"/>
            </p:cNvSpPr>
            <p:nvPr userDrawn="1"/>
          </p:nvSpPr>
          <p:spPr bwMode="auto">
            <a:xfrm>
              <a:off x="8110221" y="6710290"/>
              <a:ext cx="804110" cy="147710"/>
            </a:xfrm>
            <a:prstGeom prst="rect">
              <a:avLst/>
            </a:prstGeom>
            <a:solidFill>
              <a:srgbClr val="8D31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4" name="Rectangle 23">
              <a:extLst>
                <a:ext uri="{FF2B5EF4-FFF2-40B4-BE49-F238E27FC236}">
                  <a16:creationId xmlns:a16="http://schemas.microsoft.com/office/drawing/2014/main" id="{93B2D18F-D6A8-42C6-8799-E7AD1F0EF847}"/>
                </a:ext>
              </a:extLst>
            </p:cNvPr>
            <p:cNvSpPr>
              <a:spLocks noChangeArrowheads="1"/>
            </p:cNvSpPr>
            <p:nvPr userDrawn="1"/>
          </p:nvSpPr>
          <p:spPr bwMode="auto">
            <a:xfrm>
              <a:off x="8903845" y="6710290"/>
              <a:ext cx="804110" cy="147710"/>
            </a:xfrm>
            <a:prstGeom prst="rect">
              <a:avLst/>
            </a:prstGeom>
            <a:solidFill>
              <a:srgbClr val="016A7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9" name="Rectangle 28">
              <a:extLst>
                <a:ext uri="{FF2B5EF4-FFF2-40B4-BE49-F238E27FC236}">
                  <a16:creationId xmlns:a16="http://schemas.microsoft.com/office/drawing/2014/main" id="{9008B239-527E-41CF-B44F-A2FB7A6009E0}"/>
                </a:ext>
              </a:extLst>
            </p:cNvPr>
            <p:cNvSpPr>
              <a:spLocks noChangeArrowheads="1"/>
            </p:cNvSpPr>
            <p:nvPr userDrawn="1"/>
          </p:nvSpPr>
          <p:spPr bwMode="auto">
            <a:xfrm>
              <a:off x="9707954" y="6710290"/>
              <a:ext cx="804765" cy="147710"/>
            </a:xfrm>
            <a:prstGeom prst="rect">
              <a:avLst/>
            </a:prstGeom>
            <a:solidFill>
              <a:srgbClr val="771E7C"/>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0" name="Rectangle 29">
              <a:extLst>
                <a:ext uri="{FF2B5EF4-FFF2-40B4-BE49-F238E27FC236}">
                  <a16:creationId xmlns:a16="http://schemas.microsoft.com/office/drawing/2014/main" id="{EB079F72-30CF-4818-8119-D9EDC16154A4}"/>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1" name="Rectangle 20">
              <a:extLst>
                <a:ext uri="{FF2B5EF4-FFF2-40B4-BE49-F238E27FC236}">
                  <a16:creationId xmlns:a16="http://schemas.microsoft.com/office/drawing/2014/main" id="{D8EBA911-1206-4DF1-8C85-FBD66DE10B4F}"/>
                </a:ext>
              </a:extLst>
            </p:cNvPr>
            <p:cNvSpPr>
              <a:spLocks noChangeArrowheads="1"/>
            </p:cNvSpPr>
            <p:nvPr userDrawn="1"/>
          </p:nvSpPr>
          <p:spPr bwMode="auto">
            <a:xfrm>
              <a:off x="0" y="6710290"/>
              <a:ext cx="7316597" cy="147710"/>
            </a:xfrm>
            <a:prstGeom prst="rect">
              <a:avLst/>
            </a:prstGeom>
            <a:solidFill>
              <a:srgbClr val="DA521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Rectangle 31">
              <a:extLst>
                <a:ext uri="{FF2B5EF4-FFF2-40B4-BE49-F238E27FC236}">
                  <a16:creationId xmlns:a16="http://schemas.microsoft.com/office/drawing/2014/main" id="{3867E6D9-B1FE-4E40-BC75-2A59AF13920A}"/>
                </a:ext>
              </a:extLst>
            </p:cNvPr>
            <p:cNvSpPr>
              <a:spLocks noChangeArrowheads="1"/>
            </p:cNvSpPr>
            <p:nvPr userDrawn="1"/>
          </p:nvSpPr>
          <p:spPr bwMode="auto">
            <a:xfrm>
              <a:off x="7306111" y="6710290"/>
              <a:ext cx="804110" cy="147710"/>
            </a:xfrm>
            <a:prstGeom prst="rect">
              <a:avLst/>
            </a:prstGeom>
            <a:solidFill>
              <a:srgbClr val="8E8D01"/>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2094683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1113496"/>
            <a:ext cx="10839490" cy="1141737"/>
          </a:xfrm>
          <a:prstGeom prst="rect">
            <a:avLst/>
          </a:prstGeom>
        </p:spPr>
        <p:txBody>
          <a:bodyPr/>
          <a:lstStyle>
            <a:lvl1pPr algn="l">
              <a:lnSpc>
                <a:spcPts val="3000"/>
              </a:lnSpc>
              <a:defRPr sz="2800" b="1" baseline="0">
                <a:solidFill>
                  <a:srgbClr val="DA521E"/>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016A7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830997"/>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a:p>
            <a:r>
              <a:rPr lang="en-US" sz="2400" b="0">
                <a:solidFill>
                  <a:schemeClr val="bg1"/>
                </a:solidFill>
                <a:latin typeface="Calibri" panose="020F0502020204030204" pitchFamily="34" charset="0"/>
              </a:rPr>
              <a:t>National Center for Emerging and Zoonotic Infectious Diseases</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Tree>
    <p:extLst>
      <p:ext uri="{BB962C8B-B14F-4D97-AF65-F5344CB8AC3E}">
        <p14:creationId xmlns:p14="http://schemas.microsoft.com/office/powerpoint/2010/main" val="2699370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DA521E"/>
                </a:solidFill>
              </a:defRPr>
            </a:lvl1pPr>
            <a:lvl2pPr marL="290513" indent="-290513">
              <a:spcBef>
                <a:spcPts val="600"/>
              </a:spcBef>
              <a:spcAft>
                <a:spcPts val="600"/>
              </a:spcAft>
              <a:buClr>
                <a:srgbClr val="8E8D01"/>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D32BAF1-D5A0-4C6E-94D5-1127F95EE41A}"/>
              </a:ext>
            </a:extLst>
          </p:cNvPr>
          <p:cNvGrpSpPr/>
          <p:nvPr userDrawn="1"/>
        </p:nvGrpSpPr>
        <p:grpSpPr>
          <a:xfrm>
            <a:off x="0" y="6710290"/>
            <a:ext cx="12192000" cy="147710"/>
            <a:chOff x="0" y="6710290"/>
            <a:chExt cx="12192000" cy="147710"/>
          </a:xfrm>
        </p:grpSpPr>
        <p:sp>
          <p:nvSpPr>
            <p:cNvPr id="27" name="Rectangle 26">
              <a:extLst>
                <a:ext uri="{FF2B5EF4-FFF2-40B4-BE49-F238E27FC236}">
                  <a16:creationId xmlns:a16="http://schemas.microsoft.com/office/drawing/2014/main" id="{5E8DEADA-D26F-425D-96A4-8A0235A9D750}"/>
                </a:ext>
              </a:extLst>
            </p:cNvPr>
            <p:cNvSpPr>
              <a:spLocks noChangeArrowheads="1"/>
            </p:cNvSpPr>
            <p:nvPr userDrawn="1"/>
          </p:nvSpPr>
          <p:spPr bwMode="auto">
            <a:xfrm>
              <a:off x="8110221" y="6710290"/>
              <a:ext cx="804110" cy="147710"/>
            </a:xfrm>
            <a:prstGeom prst="rect">
              <a:avLst/>
            </a:prstGeom>
            <a:solidFill>
              <a:srgbClr val="8D31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8" name="Rectangle 27">
              <a:extLst>
                <a:ext uri="{FF2B5EF4-FFF2-40B4-BE49-F238E27FC236}">
                  <a16:creationId xmlns:a16="http://schemas.microsoft.com/office/drawing/2014/main" id="{94778224-688A-46DC-A288-0220AE5AEC22}"/>
                </a:ext>
              </a:extLst>
            </p:cNvPr>
            <p:cNvSpPr>
              <a:spLocks noChangeArrowheads="1"/>
            </p:cNvSpPr>
            <p:nvPr userDrawn="1"/>
          </p:nvSpPr>
          <p:spPr bwMode="auto">
            <a:xfrm>
              <a:off x="8903845" y="6710290"/>
              <a:ext cx="804110" cy="147710"/>
            </a:xfrm>
            <a:prstGeom prst="rect">
              <a:avLst/>
            </a:prstGeom>
            <a:solidFill>
              <a:srgbClr val="016A7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9" name="Rectangle 28">
              <a:extLst>
                <a:ext uri="{FF2B5EF4-FFF2-40B4-BE49-F238E27FC236}">
                  <a16:creationId xmlns:a16="http://schemas.microsoft.com/office/drawing/2014/main" id="{60A45C29-57BD-486B-8A7A-8FB6EF6B3A67}"/>
                </a:ext>
              </a:extLst>
            </p:cNvPr>
            <p:cNvSpPr>
              <a:spLocks noChangeArrowheads="1"/>
            </p:cNvSpPr>
            <p:nvPr userDrawn="1"/>
          </p:nvSpPr>
          <p:spPr bwMode="auto">
            <a:xfrm>
              <a:off x="9707954" y="6710290"/>
              <a:ext cx="804765" cy="147710"/>
            </a:xfrm>
            <a:prstGeom prst="rect">
              <a:avLst/>
            </a:prstGeom>
            <a:solidFill>
              <a:srgbClr val="771E7C"/>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0" name="Rectangle 29">
              <a:extLst>
                <a:ext uri="{FF2B5EF4-FFF2-40B4-BE49-F238E27FC236}">
                  <a16:creationId xmlns:a16="http://schemas.microsoft.com/office/drawing/2014/main" id="{75AD6A99-32F4-42B1-8FA2-05001EC9405E}"/>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1" name="Rectangle 20">
              <a:extLst>
                <a:ext uri="{FF2B5EF4-FFF2-40B4-BE49-F238E27FC236}">
                  <a16:creationId xmlns:a16="http://schemas.microsoft.com/office/drawing/2014/main" id="{FFFF1207-94F4-48F2-B98A-B8DB8D240FF4}"/>
                </a:ext>
              </a:extLst>
            </p:cNvPr>
            <p:cNvSpPr>
              <a:spLocks noChangeArrowheads="1"/>
            </p:cNvSpPr>
            <p:nvPr userDrawn="1"/>
          </p:nvSpPr>
          <p:spPr bwMode="auto">
            <a:xfrm>
              <a:off x="0" y="6710290"/>
              <a:ext cx="7316597" cy="147710"/>
            </a:xfrm>
            <a:prstGeom prst="rect">
              <a:avLst/>
            </a:prstGeom>
            <a:solidFill>
              <a:srgbClr val="DA521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Rectangle 31">
              <a:extLst>
                <a:ext uri="{FF2B5EF4-FFF2-40B4-BE49-F238E27FC236}">
                  <a16:creationId xmlns:a16="http://schemas.microsoft.com/office/drawing/2014/main" id="{79BFAADE-472A-422A-AF17-43CAA1A069FB}"/>
                </a:ext>
              </a:extLst>
            </p:cNvPr>
            <p:cNvSpPr>
              <a:spLocks noChangeArrowheads="1"/>
            </p:cNvSpPr>
            <p:nvPr userDrawn="1"/>
          </p:nvSpPr>
          <p:spPr bwMode="auto">
            <a:xfrm>
              <a:off x="7306111" y="6710290"/>
              <a:ext cx="804110" cy="147710"/>
            </a:xfrm>
            <a:prstGeom prst="rect">
              <a:avLst/>
            </a:prstGeom>
            <a:solidFill>
              <a:srgbClr val="8E8D01"/>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3844261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62D435-8EB2-4B14-83D0-85CE5CE5CD37}" type="datetimeFigureOut">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9715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62D435-8EB2-4B14-83D0-85CE5CE5CD37}" type="datetimeFigureOut">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316780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62D435-8EB2-4B14-83D0-85CE5CE5CD37}" type="datetimeFigureOut">
              <a:rPr lang="en-US" smtClean="0"/>
              <a:t>7/14/2022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232427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62D435-8EB2-4B14-83D0-85CE5CE5CD37}" type="datetimeFigureOut">
              <a:rPr lang="en-US" smtClean="0"/>
              <a:t>7/14/2022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1547812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62D435-8EB2-4B14-83D0-85CE5CE5CD37}" type="datetimeFigureOut">
              <a:rPr lang="en-US" smtClean="0"/>
              <a:t>7/14/2022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322739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
        <p:nvSpPr>
          <p:cNvPr id="5" name="TextBox 4">
            <a:extLst>
              <a:ext uri="{FF2B5EF4-FFF2-40B4-BE49-F238E27FC236}">
                <a16:creationId xmlns:a16="http://schemas.microsoft.com/office/drawing/2014/main" id="{0D1713CC-21F4-498C-BD3F-26B248403663}"/>
              </a:ext>
            </a:extLst>
          </p:cNvPr>
          <p:cNvSpPr txBox="1"/>
          <p:nvPr userDrawn="1"/>
        </p:nvSpPr>
        <p:spPr>
          <a:xfrm>
            <a:off x="127218" y="4049187"/>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52C3DBC9-6258-4C57-9D41-1FDA0708BDBD}"/>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F507E096-BF80-4F37-8F5A-23D0A2CCD70C}"/>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949EF74E-24B2-4C97-A5AD-0E798E4C010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9186F1E6-A94A-4BC0-8658-44D1F209593D}"/>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C4ADCA75-EC3B-49ED-8EF9-F3CA94C8ECB3}"/>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055CFE92-E457-4301-AEEC-6229F0D67485}"/>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D709A1D3-E3DD-405F-BDA1-A6CC423D6C10}"/>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162DE7C6-5C24-42B2-A4CD-A7B6201AE216}"/>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46003BDD-74E4-4201-83DA-CE304750FB88}"/>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35362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62D435-8EB2-4B14-83D0-85CE5CE5CD37}" type="datetimeFigureOut">
              <a:rPr lang="en-US" smtClean="0"/>
              <a:t>7/14/2022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660890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62D435-8EB2-4B14-83D0-85CE5CE5CD37}" type="datetimeFigureOut">
              <a:rPr lang="en-US" smtClean="0"/>
              <a:t>7/14/2022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2027600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2D435-8EB2-4B14-83D0-85CE5CE5CD37}" type="datetimeFigureOut">
              <a:rPr lang="en-US" smtClean="0"/>
              <a:t>7/14/2022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a:p>
        </p:txBody>
      </p:sp>
    </p:spTree>
    <p:extLst>
      <p:ext uri="{BB962C8B-B14F-4D97-AF65-F5344CB8AC3E}">
        <p14:creationId xmlns:p14="http://schemas.microsoft.com/office/powerpoint/2010/main" val="990132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50" r:id="rId17"/>
    <p:sldLayoutId id="214748365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hai/containment/PPE-Nursing-Homes.html" TargetMode="External"/><Relationship Id="rId7" Type="http://schemas.openxmlformats.org/officeDocument/2006/relationships/hyperlink" Target="https://www.cdc.gov/hai/pdfs/containment/Letter-Nursing-Home-Staff.pdf"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s://www.cdc.gov/hai/pdfs/containment/Letter-Nursing-Home-Residents-Families-Friends.pdf" TargetMode="External"/><Relationship Id="rId5" Type="http://schemas.openxmlformats.org/officeDocument/2006/relationships/hyperlink" Target="https://www.cdc.gov/hicpac/workgroup/EnhancedBarrierPrecautions.html?msclkid=39038417aed311ec8c868e1e03c50297" TargetMode="External"/><Relationship Id="rId4" Type="http://schemas.openxmlformats.org/officeDocument/2006/relationships/hyperlink" Target="https://www.cdc.gov/hai/containment/faq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AC32-4E5F-4FE0-B2CD-1B8A69203008}"/>
              </a:ext>
            </a:extLst>
          </p:cNvPr>
          <p:cNvSpPr>
            <a:spLocks noGrp="1"/>
          </p:cNvSpPr>
          <p:nvPr>
            <p:ph type="title"/>
          </p:nvPr>
        </p:nvSpPr>
        <p:spPr>
          <a:xfrm>
            <a:off x="677537" y="1675763"/>
            <a:ext cx="10839490" cy="3759889"/>
          </a:xfrm>
        </p:spPr>
        <p:txBody>
          <a:bodyPr>
            <a:normAutofit/>
          </a:bodyPr>
          <a:lstStyle/>
          <a:p>
            <a:pPr>
              <a:lnSpc>
                <a:spcPct val="100000"/>
              </a:lnSpc>
            </a:pPr>
            <a:r>
              <a:rPr lang="en-US" sz="4000" spc="50" dirty="0">
                <a:latin typeface="Calibri"/>
                <a:cs typeface="Calibri"/>
              </a:rPr>
              <a:t>Implementation of Enhanced Barrier Precautions in Nursing Homes to Prevent Spread of </a:t>
            </a:r>
            <a:br>
              <a:rPr lang="en-US" sz="4000" spc="50" dirty="0">
                <a:latin typeface="Calibri"/>
                <a:cs typeface="Calibri"/>
              </a:rPr>
            </a:br>
            <a:r>
              <a:rPr lang="en-US" sz="4000" spc="50" dirty="0">
                <a:latin typeface="Calibri"/>
                <a:cs typeface="Calibri"/>
              </a:rPr>
              <a:t>Multidrug-resistant Organisms</a:t>
            </a:r>
            <a:br>
              <a:rPr lang="en-US" sz="3600" dirty="0">
                <a:latin typeface="Calibri"/>
                <a:cs typeface="Calibri"/>
              </a:rPr>
            </a:br>
            <a:br>
              <a:rPr lang="en-US" sz="3600" dirty="0">
                <a:latin typeface="Calibri"/>
                <a:cs typeface="Calibri"/>
              </a:rPr>
            </a:br>
            <a:endParaRPr lang="en-US" sz="3600" dirty="0">
              <a:latin typeface="Calibri"/>
              <a:cs typeface="Calibri"/>
            </a:endParaRPr>
          </a:p>
        </p:txBody>
      </p:sp>
    </p:spTree>
    <p:extLst>
      <p:ext uri="{BB962C8B-B14F-4D97-AF65-F5344CB8AC3E}">
        <p14:creationId xmlns:p14="http://schemas.microsoft.com/office/powerpoint/2010/main" val="2001048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D16A5-444F-45CD-A838-A250C03EB53B}"/>
              </a:ext>
            </a:extLst>
          </p:cNvPr>
          <p:cNvSpPr>
            <a:spLocks noGrp="1"/>
          </p:cNvSpPr>
          <p:nvPr>
            <p:ph type="title"/>
          </p:nvPr>
        </p:nvSpPr>
        <p:spPr/>
        <p:txBody>
          <a:bodyPr/>
          <a:lstStyle/>
          <a:p>
            <a:r>
              <a:rPr lang="en-US" sz="3700" dirty="0">
                <a:latin typeface="Calibri"/>
                <a:cs typeface="Calibri"/>
              </a:rPr>
              <a:t>Resources for Enhanced Barrier Precautions</a:t>
            </a:r>
            <a:endParaRPr lang="en-US" dirty="0"/>
          </a:p>
        </p:txBody>
      </p:sp>
      <p:sp>
        <p:nvSpPr>
          <p:cNvPr id="5" name="Content Placeholder 4">
            <a:extLst>
              <a:ext uri="{FF2B5EF4-FFF2-40B4-BE49-F238E27FC236}">
                <a16:creationId xmlns:a16="http://schemas.microsoft.com/office/drawing/2014/main" id="{3DAA3A63-83C1-4EA4-9185-20CA3FB90AEA}"/>
              </a:ext>
            </a:extLst>
          </p:cNvPr>
          <p:cNvSpPr>
            <a:spLocks noGrp="1"/>
          </p:cNvSpPr>
          <p:nvPr>
            <p:ph type="body" sz="quarter" idx="10"/>
          </p:nvPr>
        </p:nvSpPr>
        <p:spPr>
          <a:xfrm>
            <a:off x="609600" y="1417639"/>
            <a:ext cx="10972800" cy="4455584"/>
          </a:xfrm>
        </p:spPr>
        <p:txBody>
          <a:bodyPr vert="horz" lIns="91440" tIns="45720" rIns="91440" bIns="45720" rtlCol="0" anchor="t">
            <a:noAutofit/>
          </a:bodyPr>
          <a:lstStyle/>
          <a:p>
            <a:pPr marL="0" indent="0">
              <a:lnSpc>
                <a:spcPct val="100000"/>
              </a:lnSpc>
              <a:spcBef>
                <a:spcPts val="0"/>
              </a:spcBef>
              <a:buNone/>
            </a:pPr>
            <a:r>
              <a:rPr lang="en-US" sz="2000" b="0" dirty="0">
                <a:solidFill>
                  <a:srgbClr val="016A70"/>
                </a:solidFill>
              </a:rPr>
              <a:t>Implementation of Personal Protective Equipment (PPE) Use in Nursing Homes to Prevent Spread of Multidrug-resistant Organisms (MDROs) </a:t>
            </a:r>
            <a:r>
              <a:rPr lang="en-US" sz="2000" b="0" dirty="0">
                <a:solidFill>
                  <a:srgbClr val="016A70"/>
                </a:solidFill>
                <a:hlinkClick r:id="rId3"/>
              </a:rPr>
              <a:t>https://www.cdc.gov/hai/containment/PPE-Nursing-Homes.html</a:t>
            </a:r>
            <a:r>
              <a:rPr lang="en-US" sz="2000" b="0" dirty="0">
                <a:solidFill>
                  <a:srgbClr val="016A70"/>
                </a:solidFill>
              </a:rPr>
              <a:t> </a:t>
            </a:r>
          </a:p>
          <a:p>
            <a:pPr marL="0" indent="0">
              <a:lnSpc>
                <a:spcPct val="100000"/>
              </a:lnSpc>
              <a:spcBef>
                <a:spcPts val="0"/>
              </a:spcBef>
              <a:buNone/>
            </a:pPr>
            <a:endParaRPr lang="en-US" sz="2000" b="0" u="sng" dirty="0">
              <a:solidFill>
                <a:srgbClr val="016A70"/>
              </a:solidFill>
            </a:endParaRPr>
          </a:p>
          <a:p>
            <a:pPr marL="0" indent="0">
              <a:lnSpc>
                <a:spcPct val="100000"/>
              </a:lnSpc>
              <a:spcBef>
                <a:spcPts val="0"/>
              </a:spcBef>
              <a:spcAft>
                <a:spcPts val="0"/>
              </a:spcAft>
              <a:buNone/>
            </a:pPr>
            <a:r>
              <a:rPr lang="en-US" sz="2000" b="0" dirty="0">
                <a:solidFill>
                  <a:srgbClr val="016A70"/>
                </a:solidFill>
              </a:rPr>
              <a:t>Frequently Asked Questions (FAQs) about Enhanced Barrier Precautions in Nursing Homes </a:t>
            </a:r>
            <a:r>
              <a:rPr lang="en-US" sz="2000" b="0" u="sng" dirty="0">
                <a:solidFill>
                  <a:srgbClr val="016A70"/>
                </a:solidFill>
                <a:hlinkClick r:id="rId4"/>
              </a:rPr>
              <a:t>https://www.cdc.gov/hai/containment/faqs.html</a:t>
            </a:r>
            <a:r>
              <a:rPr lang="en-US" sz="2000" b="0" u="sng" dirty="0">
                <a:solidFill>
                  <a:srgbClr val="016A70"/>
                </a:solidFill>
              </a:rPr>
              <a:t> </a:t>
            </a:r>
          </a:p>
          <a:p>
            <a:pPr marL="0" indent="0">
              <a:lnSpc>
                <a:spcPct val="100000"/>
              </a:lnSpc>
              <a:spcBef>
                <a:spcPts val="0"/>
              </a:spcBef>
              <a:spcAft>
                <a:spcPts val="0"/>
              </a:spcAft>
              <a:buNone/>
            </a:pPr>
            <a:endParaRPr lang="en-US" sz="2000" b="0" u="sng" dirty="0">
              <a:solidFill>
                <a:srgbClr val="016A70"/>
              </a:solidFill>
            </a:endParaRPr>
          </a:p>
          <a:p>
            <a:pPr marL="0" indent="0">
              <a:lnSpc>
                <a:spcPct val="100000"/>
              </a:lnSpc>
              <a:spcBef>
                <a:spcPts val="0"/>
              </a:spcBef>
              <a:spcAft>
                <a:spcPts val="0"/>
              </a:spcAft>
              <a:buNone/>
            </a:pPr>
            <a:r>
              <a:rPr lang="en-US" sz="2000" b="0" dirty="0">
                <a:solidFill>
                  <a:srgbClr val="016A70"/>
                </a:solidFill>
              </a:rPr>
              <a:t>Considerations for Use of Enhanced Barrier Precautions in Skilled Nursing Facilities</a:t>
            </a:r>
            <a:endParaRPr lang="en-US" sz="2000" b="0" dirty="0">
              <a:solidFill>
                <a:srgbClr val="016A70"/>
              </a:solidFill>
              <a:cs typeface="Calibri"/>
            </a:endParaRPr>
          </a:p>
          <a:p>
            <a:pPr marL="0" indent="0">
              <a:lnSpc>
                <a:spcPct val="100000"/>
              </a:lnSpc>
              <a:spcBef>
                <a:spcPts val="0"/>
              </a:spcBef>
              <a:spcAft>
                <a:spcPts val="0"/>
              </a:spcAft>
              <a:buNone/>
            </a:pPr>
            <a:r>
              <a:rPr lang="en-US" sz="2000" b="0" dirty="0">
                <a:solidFill>
                  <a:srgbClr val="016A70"/>
                </a:solidFill>
                <a:hlinkClick r:id="rId5"/>
              </a:rPr>
              <a:t>https://www.cdc.gov/hicpac/workgroup/EnhancedBarrierPrecautions.html?msclkid=39038417aed311ec8c868e1e03c50297</a:t>
            </a:r>
            <a:r>
              <a:rPr lang="en-US" sz="2000" b="0" dirty="0">
                <a:solidFill>
                  <a:srgbClr val="016A70"/>
                </a:solidFill>
              </a:rPr>
              <a:t> </a:t>
            </a:r>
          </a:p>
          <a:p>
            <a:pPr marL="0" indent="0">
              <a:lnSpc>
                <a:spcPct val="100000"/>
              </a:lnSpc>
              <a:spcBef>
                <a:spcPts val="0"/>
              </a:spcBef>
              <a:spcAft>
                <a:spcPts val="0"/>
              </a:spcAft>
              <a:buNone/>
            </a:pPr>
            <a:endParaRPr lang="en-US" sz="2000" dirty="0">
              <a:solidFill>
                <a:srgbClr val="016A70"/>
              </a:solidFill>
            </a:endParaRPr>
          </a:p>
          <a:p>
            <a:pPr marL="0" indent="0">
              <a:lnSpc>
                <a:spcPct val="100000"/>
              </a:lnSpc>
              <a:spcBef>
                <a:spcPts val="0"/>
              </a:spcBef>
              <a:spcAft>
                <a:spcPts val="0"/>
              </a:spcAft>
              <a:buNone/>
            </a:pPr>
            <a:r>
              <a:rPr lang="en-US" sz="2000" b="0" dirty="0">
                <a:solidFill>
                  <a:srgbClr val="016A70"/>
                </a:solidFill>
              </a:rPr>
              <a:t>Enhanced Barrier Precautions Letter to Nursing Home Residents, Families, Friends, and Volunteers </a:t>
            </a:r>
            <a:r>
              <a:rPr lang="en-US" sz="2000" b="0" dirty="0">
                <a:solidFill>
                  <a:srgbClr val="016A70"/>
                </a:solidFill>
                <a:hlinkClick r:id="rId6"/>
              </a:rPr>
              <a:t>https://www.cdc.gov/hai/pdfs/containment/Letter-Nursing-Home-Residents-Families-Friends.pdf</a:t>
            </a:r>
            <a:r>
              <a:rPr lang="en-US" sz="2000" b="0" dirty="0">
                <a:solidFill>
                  <a:srgbClr val="016A70"/>
                </a:solidFill>
              </a:rPr>
              <a:t> </a:t>
            </a:r>
          </a:p>
          <a:p>
            <a:pPr marL="0" indent="0">
              <a:lnSpc>
                <a:spcPct val="100000"/>
              </a:lnSpc>
              <a:spcBef>
                <a:spcPts val="0"/>
              </a:spcBef>
              <a:spcAft>
                <a:spcPts val="0"/>
              </a:spcAft>
              <a:buNone/>
            </a:pPr>
            <a:endParaRPr lang="en-US" sz="2000" dirty="0">
              <a:solidFill>
                <a:srgbClr val="016A70"/>
              </a:solidFill>
            </a:endParaRPr>
          </a:p>
          <a:p>
            <a:pPr marL="0" indent="0">
              <a:lnSpc>
                <a:spcPct val="100000"/>
              </a:lnSpc>
              <a:spcBef>
                <a:spcPts val="0"/>
              </a:spcBef>
              <a:spcAft>
                <a:spcPts val="0"/>
              </a:spcAft>
              <a:buNone/>
            </a:pPr>
            <a:r>
              <a:rPr lang="en-US" sz="2000" dirty="0">
                <a:solidFill>
                  <a:srgbClr val="016A70"/>
                </a:solidFill>
              </a:rPr>
              <a:t>Enhanced Barrier Precautions Letter to Nursing Home Staff </a:t>
            </a:r>
            <a:r>
              <a:rPr lang="en-US" sz="2000" dirty="0">
                <a:solidFill>
                  <a:srgbClr val="016A70"/>
                </a:solidFill>
                <a:hlinkClick r:id="rId7"/>
              </a:rPr>
              <a:t>https://www.cdc.gov/hai/pdfs/containment/Letter-Nursing-Home-Staff.pdf</a:t>
            </a:r>
            <a:r>
              <a:rPr lang="en-US" sz="2000" dirty="0">
                <a:solidFill>
                  <a:srgbClr val="016A70"/>
                </a:solidFill>
              </a:rPr>
              <a:t> </a:t>
            </a:r>
            <a:endParaRPr lang="en-US" sz="2000" b="0" dirty="0">
              <a:solidFill>
                <a:srgbClr val="016A70"/>
              </a:solidFill>
            </a:endParaRPr>
          </a:p>
          <a:p>
            <a:pPr marL="0" indent="0">
              <a:lnSpc>
                <a:spcPct val="100000"/>
              </a:lnSpc>
              <a:spcBef>
                <a:spcPts val="0"/>
              </a:spcBef>
              <a:spcAft>
                <a:spcPts val="0"/>
              </a:spcAft>
              <a:buNone/>
            </a:pPr>
            <a:endParaRPr lang="en-US" sz="2400" u="sng" dirty="0">
              <a:solidFill>
                <a:srgbClr val="016A70"/>
              </a:solidFill>
              <a:cs typeface="Calibri" panose="020F0502020204030204"/>
            </a:endParaRPr>
          </a:p>
          <a:p>
            <a:pPr marL="0" indent="0">
              <a:lnSpc>
                <a:spcPct val="100000"/>
              </a:lnSpc>
              <a:spcBef>
                <a:spcPts val="0"/>
              </a:spcBef>
              <a:spcAft>
                <a:spcPts val="0"/>
              </a:spcAft>
              <a:buNone/>
            </a:pPr>
            <a:endParaRPr lang="en-US" sz="1800" b="0" u="sng" dirty="0">
              <a:cs typeface="Calibri" panose="020F0502020204030204"/>
            </a:endParaRPr>
          </a:p>
        </p:txBody>
      </p:sp>
    </p:spTree>
    <p:extLst>
      <p:ext uri="{BB962C8B-B14F-4D97-AF65-F5344CB8AC3E}">
        <p14:creationId xmlns:p14="http://schemas.microsoft.com/office/powerpoint/2010/main" val="393134074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2925708-4154-457E-A34E-F9B01C0F4B7E}"/>
              </a:ext>
            </a:extLst>
          </p:cNvPr>
          <p:cNvSpPr txBox="1">
            <a:spLocks noGrp="1"/>
          </p:cNvSpPr>
          <p:nvPr>
            <p:ph type="title" idx="4294967295"/>
          </p:nvPr>
        </p:nvSpPr>
        <p:spPr>
          <a:xfrm>
            <a:off x="0" y="274638"/>
            <a:ext cx="10972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chemeClr val="tx1"/>
                </a:solidFill>
                <a:effectLst/>
                <a:uLnTx/>
                <a:uFillTx/>
                <a:latin typeface="+mj-lt"/>
                <a:ea typeface="+mj-ea"/>
                <a:cs typeface="+mj-cs"/>
              </a:rPr>
              <a:t>Thank you.</a:t>
            </a:r>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9451552-0A23-429F-9BAF-00370D6B6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3134" y="5816060"/>
            <a:ext cx="1529849" cy="877060"/>
          </a:xfrm>
          <a:prstGeom prst="rect">
            <a:avLst/>
          </a:prstGeom>
        </p:spPr>
      </p:pic>
    </p:spTree>
    <p:extLst>
      <p:ext uri="{BB962C8B-B14F-4D97-AF65-F5344CB8AC3E}">
        <p14:creationId xmlns:p14="http://schemas.microsoft.com/office/powerpoint/2010/main" val="3596032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7CD5870-6565-7104-A33E-05550023641C}"/>
              </a:ext>
            </a:extLst>
          </p:cNvPr>
          <p:cNvSpPr>
            <a:spLocks noGrp="1"/>
          </p:cNvSpPr>
          <p:nvPr>
            <p:ph sz="quarter" idx="10"/>
          </p:nvPr>
        </p:nvSpPr>
        <p:spPr/>
        <p:txBody>
          <a:bodyPr vert="horz" lIns="91440" tIns="45720" rIns="91440" bIns="45720" rtlCol="0" anchor="t">
            <a:normAutofit/>
          </a:bodyPr>
          <a:lstStyle/>
          <a:p>
            <a:r>
              <a:rPr lang="en-US">
                <a:cs typeface="Calibri"/>
              </a:rPr>
              <a:t>Optional Q&amp;A</a:t>
            </a:r>
            <a:endParaRPr lang="en-US"/>
          </a:p>
        </p:txBody>
      </p:sp>
      <p:sp>
        <p:nvSpPr>
          <p:cNvPr id="3" name="Text Placeholder 2">
            <a:extLst>
              <a:ext uri="{FF2B5EF4-FFF2-40B4-BE49-F238E27FC236}">
                <a16:creationId xmlns:a16="http://schemas.microsoft.com/office/drawing/2014/main" id="{76BC05F8-3A8A-4A7D-56B9-1D779CD22F0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98972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8D948B-2282-428A-AF4E-FB029B5FEC6A}"/>
              </a:ext>
            </a:extLst>
          </p:cNvPr>
          <p:cNvSpPr>
            <a:spLocks noGrp="1"/>
          </p:cNvSpPr>
          <p:nvPr>
            <p:ph type="title"/>
          </p:nvPr>
        </p:nvSpPr>
        <p:spPr/>
        <p:txBody>
          <a:bodyPr>
            <a:normAutofit/>
          </a:bodyPr>
          <a:lstStyle/>
          <a:p>
            <a:r>
              <a:rPr lang="en-US" sz="4000"/>
              <a:t>Question #1: Which residents should be placed into Enhanced Barrier Precautions?</a:t>
            </a:r>
            <a:endParaRPr lang="en-US"/>
          </a:p>
        </p:txBody>
      </p:sp>
      <p:sp>
        <p:nvSpPr>
          <p:cNvPr id="5" name="Content Placeholder 4">
            <a:extLst>
              <a:ext uri="{FF2B5EF4-FFF2-40B4-BE49-F238E27FC236}">
                <a16:creationId xmlns:a16="http://schemas.microsoft.com/office/drawing/2014/main" id="{44A053FB-E6FF-4691-A62B-59F59698F867}"/>
              </a:ext>
            </a:extLst>
          </p:cNvPr>
          <p:cNvSpPr>
            <a:spLocks noGrp="1"/>
          </p:cNvSpPr>
          <p:nvPr>
            <p:ph sz="half" idx="2"/>
          </p:nvPr>
        </p:nvSpPr>
        <p:spPr>
          <a:xfrm>
            <a:off x="839788" y="1828800"/>
            <a:ext cx="10515600" cy="4360863"/>
          </a:xfrm>
        </p:spPr>
        <p:txBody>
          <a:bodyPr vert="horz" lIns="91440" tIns="45720" rIns="91440" bIns="45720" rtlCol="0" anchor="t">
            <a:normAutofit/>
          </a:bodyPr>
          <a:lstStyle/>
          <a:p>
            <a:pPr>
              <a:buFont typeface="Wingdings" panose="05000000000000000000" pitchFamily="2" charset="2"/>
              <a:buChar char="§"/>
            </a:pPr>
            <a:r>
              <a:rPr lang="en-US" sz="3600" b="0"/>
              <a:t>EBP are indicated for nursing home residents with any of the following:</a:t>
            </a:r>
          </a:p>
          <a:p>
            <a:pPr lvl="1"/>
            <a:r>
              <a:rPr lang="en-US" sz="3600" b="1" dirty="0">
                <a:solidFill>
                  <a:srgbClr val="016A70"/>
                </a:solidFill>
              </a:rPr>
              <a:t>Infection or colonization with an MDRO</a:t>
            </a:r>
            <a:r>
              <a:rPr lang="en-US" sz="3600" b="0" i="1">
                <a:solidFill>
                  <a:srgbClr val="016A70"/>
                </a:solidFill>
              </a:rPr>
              <a:t> when Contact Precautions do not otherwise apply</a:t>
            </a:r>
            <a:endParaRPr lang="en-US" sz="3600" b="0" i="1">
              <a:solidFill>
                <a:srgbClr val="016A70"/>
              </a:solidFill>
              <a:cs typeface="Calibri"/>
            </a:endParaRPr>
          </a:p>
          <a:p>
            <a:pPr lvl="1"/>
            <a:r>
              <a:rPr lang="en-US" sz="3600" b="1" dirty="0">
                <a:solidFill>
                  <a:srgbClr val="016A70"/>
                </a:solidFill>
              </a:rPr>
              <a:t>Wounds and/or indwelling medical devices</a:t>
            </a:r>
            <a:endParaRPr lang="en-US" sz="3600" b="1" dirty="0">
              <a:solidFill>
                <a:srgbClr val="016A70"/>
              </a:solidFill>
              <a:cs typeface="Calibri"/>
            </a:endParaRPr>
          </a:p>
          <a:p>
            <a:pPr>
              <a:buFont typeface="Wingdings" panose="05000000000000000000" pitchFamily="2" charset="2"/>
              <a:buChar char="§"/>
            </a:pPr>
            <a:endParaRPr lang="en-US" sz="3600" b="0">
              <a:cs typeface="Calibri"/>
            </a:endParaRPr>
          </a:p>
          <a:p>
            <a:endParaRPr lang="en-US"/>
          </a:p>
          <a:p>
            <a:endParaRPr lang="en-US"/>
          </a:p>
          <a:p>
            <a:endParaRPr lang="en-US"/>
          </a:p>
          <a:p>
            <a:endParaRPr lang="en-US"/>
          </a:p>
        </p:txBody>
      </p:sp>
    </p:spTree>
    <p:extLst>
      <p:ext uri="{BB962C8B-B14F-4D97-AF65-F5344CB8AC3E}">
        <p14:creationId xmlns:p14="http://schemas.microsoft.com/office/powerpoint/2010/main" val="62930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8D948B-2282-428A-AF4E-FB029B5FEC6A}"/>
              </a:ext>
            </a:extLst>
          </p:cNvPr>
          <p:cNvSpPr>
            <a:spLocks noGrp="1"/>
          </p:cNvSpPr>
          <p:nvPr>
            <p:ph type="title"/>
          </p:nvPr>
        </p:nvSpPr>
        <p:spPr/>
        <p:txBody>
          <a:bodyPr>
            <a:normAutofit/>
          </a:bodyPr>
          <a:lstStyle/>
          <a:p>
            <a:r>
              <a:rPr lang="en-US" sz="4000" dirty="0"/>
              <a:t>Question #2: Which activities are included under "providing hygiene"?</a:t>
            </a:r>
            <a:endParaRPr lang="en-US" dirty="0"/>
          </a:p>
        </p:txBody>
      </p:sp>
      <p:sp>
        <p:nvSpPr>
          <p:cNvPr id="5" name="Content Placeholder 4">
            <a:extLst>
              <a:ext uri="{FF2B5EF4-FFF2-40B4-BE49-F238E27FC236}">
                <a16:creationId xmlns:a16="http://schemas.microsoft.com/office/drawing/2014/main" id="{44A053FB-E6FF-4691-A62B-59F59698F867}"/>
              </a:ext>
            </a:extLst>
          </p:cNvPr>
          <p:cNvSpPr>
            <a:spLocks noGrp="1"/>
          </p:cNvSpPr>
          <p:nvPr>
            <p:ph sz="half" idx="2"/>
          </p:nvPr>
        </p:nvSpPr>
        <p:spPr>
          <a:xfrm>
            <a:off x="839788" y="1828800"/>
            <a:ext cx="10515600" cy="4360863"/>
          </a:xfrm>
        </p:spPr>
        <p:txBody>
          <a:bodyPr vert="horz" lIns="91440" tIns="45720" rIns="91440" bIns="45720" rtlCol="0" anchor="t">
            <a:noAutofit/>
          </a:bodyPr>
          <a:lstStyle/>
          <a:p>
            <a:pPr>
              <a:buFont typeface="Wingdings" panose="05000000000000000000" pitchFamily="2" charset="2"/>
              <a:buChar char="§"/>
            </a:pPr>
            <a:r>
              <a:rPr lang="en-US" sz="3200" b="0" dirty="0"/>
              <a:t>Providing hygiene refers to practices such as brushing teeth, combing hair, and shaving</a:t>
            </a:r>
            <a:endParaRPr lang="en-US" sz="3200" b="0" dirty="0">
              <a:cs typeface="Calibri"/>
            </a:endParaRPr>
          </a:p>
          <a:p>
            <a:pPr>
              <a:buFont typeface="Wingdings" panose="05000000000000000000" pitchFamily="2" charset="2"/>
              <a:buChar char="§"/>
            </a:pPr>
            <a:r>
              <a:rPr lang="en-US" sz="3200" b="0" dirty="0"/>
              <a:t>Many of the high-contact resident care activities listed in the guidance are commonly bundled as part of morning and evening care for the resident rather than occurring as multiple isolated interactions with the resident throughout the day </a:t>
            </a:r>
            <a:endParaRPr lang="en-US" sz="3200" b="0" dirty="0">
              <a:cs typeface="Calibri"/>
            </a:endParaRPr>
          </a:p>
          <a:p>
            <a:pPr>
              <a:buFont typeface="Wingdings" panose="05000000000000000000" pitchFamily="2" charset="2"/>
              <a:buChar char="§"/>
            </a:pPr>
            <a:r>
              <a:rPr lang="en-US" sz="3200" b="0" dirty="0"/>
              <a:t>Isolated combing of a resident’s hair that is not otherwise bundled with other high-contact resident care activities would not generally necessitate use of a gown and gloves</a:t>
            </a:r>
            <a:endParaRPr lang="en-US" sz="3200" b="0" dirty="0">
              <a:cs typeface="Calibri"/>
            </a:endParaRPr>
          </a:p>
          <a:p>
            <a:pPr>
              <a:buFont typeface="Wingdings" panose="05000000000000000000" pitchFamily="2" charset="2"/>
              <a:buChar char="§"/>
            </a:pPr>
            <a:endParaRPr lang="en-US" sz="3600" b="0" dirty="0">
              <a:cs typeface="Calibri"/>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20769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8D948B-2282-428A-AF4E-FB029B5FEC6A}"/>
              </a:ext>
            </a:extLst>
          </p:cNvPr>
          <p:cNvSpPr>
            <a:spLocks noGrp="1"/>
          </p:cNvSpPr>
          <p:nvPr>
            <p:ph type="title"/>
          </p:nvPr>
        </p:nvSpPr>
        <p:spPr>
          <a:xfrm>
            <a:off x="838200" y="143667"/>
            <a:ext cx="10515600" cy="1325563"/>
          </a:xfrm>
        </p:spPr>
        <p:txBody>
          <a:bodyPr>
            <a:normAutofit fontScale="90000"/>
          </a:bodyPr>
          <a:lstStyle/>
          <a:p>
            <a:r>
              <a:rPr lang="en-US" sz="4000" dirty="0">
                <a:ea typeface="+mn-lt"/>
                <a:cs typeface="+mn-lt"/>
              </a:rPr>
              <a:t>Question #3: The guidance advises using EBP for the “care and use” of indwelling medical devices. What does that mean?</a:t>
            </a:r>
            <a:endParaRPr lang="en-US" dirty="0">
              <a:ea typeface="+mn-lt"/>
              <a:cs typeface="+mn-lt"/>
            </a:endParaRPr>
          </a:p>
        </p:txBody>
      </p:sp>
      <p:sp>
        <p:nvSpPr>
          <p:cNvPr id="5" name="Content Placeholder 4">
            <a:extLst>
              <a:ext uri="{FF2B5EF4-FFF2-40B4-BE49-F238E27FC236}">
                <a16:creationId xmlns:a16="http://schemas.microsoft.com/office/drawing/2014/main" id="{44A053FB-E6FF-4691-A62B-59F59698F867}"/>
              </a:ext>
            </a:extLst>
          </p:cNvPr>
          <p:cNvSpPr>
            <a:spLocks noGrp="1"/>
          </p:cNvSpPr>
          <p:nvPr>
            <p:ph sz="half" idx="2"/>
          </p:nvPr>
        </p:nvSpPr>
        <p:spPr>
          <a:xfrm>
            <a:off x="839788" y="1690688"/>
            <a:ext cx="10515600" cy="4360863"/>
          </a:xfrm>
        </p:spPr>
        <p:txBody>
          <a:bodyPr vert="horz" lIns="91440" tIns="45720" rIns="91440" bIns="45720" rtlCol="0" anchor="t">
            <a:noAutofit/>
          </a:bodyPr>
          <a:lstStyle/>
          <a:p>
            <a:pPr>
              <a:buFont typeface="Wingdings" panose="05000000000000000000" pitchFamily="2" charset="2"/>
              <a:buChar char="§"/>
            </a:pPr>
            <a:r>
              <a:rPr lang="en-US" sz="3000" b="0" dirty="0">
                <a:ea typeface="+mn-lt"/>
                <a:cs typeface="+mn-lt"/>
              </a:rPr>
              <a:t>The safest practice would be to wear a gown and gloves for any care (e.g., dressing changes) or use (e.g., injecting or infusing medications or tube feeds) of the indwelling medical device</a:t>
            </a:r>
          </a:p>
          <a:p>
            <a:pPr>
              <a:buFont typeface="Wingdings" panose="05000000000000000000" pitchFamily="2" charset="2"/>
              <a:buChar char="§"/>
            </a:pPr>
            <a:r>
              <a:rPr lang="en-US" sz="3000" b="0" dirty="0">
                <a:ea typeface="+mn-lt"/>
                <a:cs typeface="+mn-lt"/>
              </a:rPr>
              <a:t>It may be acceptable to use gloves alone for some uses of a medical device that involves only limited physical contact between healthcare worker and resident (e.g., passing meds through a feeding tube)</a:t>
            </a:r>
            <a:endParaRPr lang="en-US" sz="3000" dirty="0">
              <a:ea typeface="+mn-lt"/>
              <a:cs typeface="+mn-lt"/>
            </a:endParaRPr>
          </a:p>
          <a:p>
            <a:pPr>
              <a:buFont typeface="Wingdings" panose="05000000000000000000" pitchFamily="2" charset="2"/>
              <a:buChar char="§"/>
            </a:pPr>
            <a:r>
              <a:rPr lang="en-US" sz="3000" b="0" dirty="0">
                <a:ea typeface="+mn-lt"/>
                <a:cs typeface="+mn-lt"/>
              </a:rPr>
              <a:t>Facilities should define these limited contact activities in their policies and procedures and educate healthcare personnel to ensure consistent application of Enhanced Barrier Precautions</a:t>
            </a:r>
            <a:endParaRPr lang="en-US" sz="3000" dirty="0">
              <a:cs typeface="Calibri"/>
            </a:endParaRPr>
          </a:p>
          <a:p>
            <a:pPr>
              <a:buFont typeface="Wingdings" panose="05000000000000000000" pitchFamily="2" charset="2"/>
              <a:buChar char="§"/>
            </a:pPr>
            <a:endParaRPr lang="en-US" sz="3600" b="0" dirty="0">
              <a:cs typeface="Calibri"/>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13675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8D948B-2282-428A-AF4E-FB029B5FEC6A}"/>
              </a:ext>
            </a:extLst>
          </p:cNvPr>
          <p:cNvSpPr>
            <a:spLocks noGrp="1"/>
          </p:cNvSpPr>
          <p:nvPr>
            <p:ph type="title"/>
          </p:nvPr>
        </p:nvSpPr>
        <p:spPr/>
        <p:txBody>
          <a:bodyPr>
            <a:normAutofit/>
          </a:bodyPr>
          <a:lstStyle/>
          <a:p>
            <a:r>
              <a:rPr lang="en-US" sz="4000" dirty="0">
                <a:ea typeface="+mn-lt"/>
                <a:cs typeface="+mn-lt"/>
              </a:rPr>
              <a:t>Question #4: What is the definition of “indwelling medical device”?</a:t>
            </a:r>
            <a:endParaRPr lang="en-US" dirty="0">
              <a:ea typeface="+mn-lt"/>
              <a:cs typeface="+mn-lt"/>
            </a:endParaRPr>
          </a:p>
        </p:txBody>
      </p:sp>
      <p:sp>
        <p:nvSpPr>
          <p:cNvPr id="5" name="Content Placeholder 4">
            <a:extLst>
              <a:ext uri="{FF2B5EF4-FFF2-40B4-BE49-F238E27FC236}">
                <a16:creationId xmlns:a16="http://schemas.microsoft.com/office/drawing/2014/main" id="{44A053FB-E6FF-4691-A62B-59F59698F867}"/>
              </a:ext>
            </a:extLst>
          </p:cNvPr>
          <p:cNvSpPr>
            <a:spLocks noGrp="1"/>
          </p:cNvSpPr>
          <p:nvPr>
            <p:ph sz="half" idx="2"/>
          </p:nvPr>
        </p:nvSpPr>
        <p:spPr>
          <a:xfrm>
            <a:off x="836612" y="1690688"/>
            <a:ext cx="10515600" cy="4360863"/>
          </a:xfrm>
        </p:spPr>
        <p:txBody>
          <a:bodyPr vert="horz" lIns="91440" tIns="45720" rIns="91440" bIns="45720" rtlCol="0" anchor="t">
            <a:noAutofit/>
          </a:bodyPr>
          <a:lstStyle/>
          <a:p>
            <a:pPr>
              <a:buFont typeface="Wingdings" panose="05000000000000000000" pitchFamily="2" charset="2"/>
              <a:buChar char="§"/>
            </a:pPr>
            <a:r>
              <a:rPr lang="en-US" sz="3200" b="0" dirty="0">
                <a:ea typeface="+mn-lt"/>
                <a:cs typeface="+mn-lt"/>
              </a:rPr>
              <a:t>An indwelling medical device provides a direct pathway for pathogens in the environment to enter the body and cause infection</a:t>
            </a:r>
          </a:p>
          <a:p>
            <a:pPr>
              <a:buFont typeface="Wingdings" panose="05000000000000000000" pitchFamily="2" charset="2"/>
              <a:buChar char="§"/>
            </a:pPr>
            <a:r>
              <a:rPr lang="en-US" sz="3200" b="0" dirty="0">
                <a:ea typeface="+mn-lt"/>
                <a:cs typeface="+mn-lt"/>
              </a:rPr>
              <a:t>Examples include, but are not limited to, central vascular lines (including hemodialysis catheters), indwelling urinary catheters, feeding tubes, and tracheostomy tubes</a:t>
            </a:r>
          </a:p>
          <a:p>
            <a:pPr>
              <a:buFont typeface="Wingdings" panose="05000000000000000000" pitchFamily="2" charset="2"/>
              <a:buChar char="§"/>
            </a:pPr>
            <a:r>
              <a:rPr lang="en-US" sz="3200" b="0" dirty="0">
                <a:ea typeface="+mn-lt"/>
                <a:cs typeface="+mn-lt"/>
              </a:rPr>
              <a:t>Devices that are fully embedded in the body, without components that communicate with the outside, such as pacemakers, would not be considered an indication for Enhanced Barrier Precautions</a:t>
            </a:r>
            <a:endParaRPr lang="en-US" sz="2000" dirty="0">
              <a:cs typeface="Calibri"/>
            </a:endParaRPr>
          </a:p>
          <a:p>
            <a:pPr>
              <a:buFont typeface="Wingdings" panose="05000000000000000000" pitchFamily="2" charset="2"/>
              <a:buChar char="§"/>
            </a:pPr>
            <a:endParaRPr lang="en-US" sz="3600" b="0" dirty="0">
              <a:cs typeface="Calibri"/>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44219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8D948B-2282-428A-AF4E-FB029B5FEC6A}"/>
              </a:ext>
            </a:extLst>
          </p:cNvPr>
          <p:cNvSpPr>
            <a:spLocks noGrp="1"/>
          </p:cNvSpPr>
          <p:nvPr>
            <p:ph type="title"/>
          </p:nvPr>
        </p:nvSpPr>
        <p:spPr/>
        <p:txBody>
          <a:bodyPr>
            <a:normAutofit fontScale="90000"/>
          </a:bodyPr>
          <a:lstStyle/>
          <a:p>
            <a:r>
              <a:rPr lang="en-US" sz="4000" dirty="0">
                <a:ea typeface="+mn-lt"/>
                <a:cs typeface="+mn-lt"/>
              </a:rPr>
              <a:t>Question #5: Are gowns and gloves recommended for EBP when transferring a resident from a wheelchair to chair in the dayroom or dining room?</a:t>
            </a:r>
            <a:endParaRPr lang="en-US" sz="4000" b="0" dirty="0">
              <a:ea typeface="+mn-lt"/>
              <a:cs typeface="+mn-lt"/>
            </a:endParaRPr>
          </a:p>
          <a:p>
            <a:endParaRPr lang="en-US" sz="4000" dirty="0">
              <a:cs typeface="Calibri"/>
            </a:endParaRPr>
          </a:p>
        </p:txBody>
      </p:sp>
      <p:sp>
        <p:nvSpPr>
          <p:cNvPr id="5" name="Content Placeholder 4">
            <a:extLst>
              <a:ext uri="{FF2B5EF4-FFF2-40B4-BE49-F238E27FC236}">
                <a16:creationId xmlns:a16="http://schemas.microsoft.com/office/drawing/2014/main" id="{44A053FB-E6FF-4691-A62B-59F59698F867}"/>
              </a:ext>
            </a:extLst>
          </p:cNvPr>
          <p:cNvSpPr>
            <a:spLocks noGrp="1"/>
          </p:cNvSpPr>
          <p:nvPr>
            <p:ph sz="half" idx="2"/>
          </p:nvPr>
        </p:nvSpPr>
        <p:spPr>
          <a:xfrm>
            <a:off x="839788" y="1828800"/>
            <a:ext cx="10515600" cy="4360863"/>
          </a:xfrm>
        </p:spPr>
        <p:txBody>
          <a:bodyPr vert="horz" lIns="91440" tIns="45720" rIns="91440" bIns="45720" rtlCol="0" anchor="t">
            <a:normAutofit fontScale="92500" lnSpcReduction="10000"/>
          </a:bodyPr>
          <a:lstStyle/>
          <a:p>
            <a:pPr>
              <a:buClr>
                <a:srgbClr val="016A70"/>
              </a:buClr>
              <a:buFont typeface="Wingdings" panose="05000000000000000000" pitchFamily="2" charset="2"/>
              <a:buChar char="§"/>
            </a:pPr>
            <a:r>
              <a:rPr lang="en-US" sz="3600" b="0" dirty="0">
                <a:ea typeface="+mn-lt"/>
                <a:cs typeface="+mn-lt"/>
              </a:rPr>
              <a:t>In general, gowns and gloves would not be recommended when performing transfers in common areas such as dining or activity rooms, where contact is anticipated to be shorter in duration</a:t>
            </a:r>
          </a:p>
          <a:p>
            <a:pPr>
              <a:buClr>
                <a:srgbClr val="016A70"/>
              </a:buClr>
              <a:buFont typeface="Wingdings" panose="05000000000000000000" pitchFamily="2" charset="2"/>
              <a:buChar char="§"/>
            </a:pPr>
            <a:r>
              <a:rPr lang="en-US" sz="3600" b="0" dirty="0">
                <a:ea typeface="+mn-lt"/>
                <a:cs typeface="+mn-lt"/>
              </a:rPr>
              <a:t>Outside the resident’s rooms, EBP should be followed when performing transfers or assisting during bathing in a shared/common shower room and when working with residents in the therapy gym, specifically when anticipating close physical contact while assisting with transfers and mobility</a:t>
            </a:r>
          </a:p>
          <a:p>
            <a:pPr>
              <a:buFont typeface="Wingdings" panose="05000000000000000000" pitchFamily="2" charset="2"/>
              <a:buChar char="§"/>
            </a:pPr>
            <a:endParaRPr lang="en-US" sz="3600" b="0" dirty="0">
              <a:solidFill>
                <a:srgbClr val="FF0000"/>
              </a:solidFill>
              <a:cs typeface="Calibri"/>
            </a:endParaRPr>
          </a:p>
          <a:p>
            <a:pPr>
              <a:buFont typeface="Wingdings" panose="05000000000000000000" pitchFamily="2" charset="2"/>
              <a:buChar char="§"/>
            </a:pPr>
            <a:endParaRPr lang="en-US" sz="3600" b="0" dirty="0">
              <a:cs typeface="Calibri"/>
            </a:endParaRPr>
          </a:p>
          <a:p>
            <a:endParaRPr lang="en-US" dirty="0"/>
          </a:p>
          <a:p>
            <a:endParaRPr lang="en-US" dirty="0"/>
          </a:p>
          <a:p>
            <a:endParaRPr lang="en-US" dirty="0"/>
          </a:p>
          <a:p>
            <a:endParaRPr lang="en-US" dirty="0">
              <a:cs typeface="Calibri" panose="020F0502020204030204"/>
            </a:endParaRPr>
          </a:p>
        </p:txBody>
      </p:sp>
    </p:spTree>
    <p:extLst>
      <p:ext uri="{BB962C8B-B14F-4D97-AF65-F5344CB8AC3E}">
        <p14:creationId xmlns:p14="http://schemas.microsoft.com/office/powerpoint/2010/main" val="139600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A0E5-CF2A-5DF4-437A-D7C2D944E0AD}"/>
              </a:ext>
            </a:extLst>
          </p:cNvPr>
          <p:cNvSpPr>
            <a:spLocks noGrp="1"/>
          </p:cNvSpPr>
          <p:nvPr>
            <p:ph type="title"/>
          </p:nvPr>
        </p:nvSpPr>
        <p:spPr/>
        <p:txBody>
          <a:bodyPr>
            <a:normAutofit/>
          </a:bodyPr>
          <a:lstStyle/>
          <a:p>
            <a:r>
              <a:rPr lang="en-US" sz="4000" dirty="0">
                <a:latin typeface="Calibri"/>
                <a:cs typeface="Calibri"/>
              </a:rPr>
              <a:t>Definitions of Common Terms and Abbreviations</a:t>
            </a:r>
            <a:endParaRPr lang="en-US" sz="4000" dirty="0"/>
          </a:p>
        </p:txBody>
      </p:sp>
      <p:sp>
        <p:nvSpPr>
          <p:cNvPr id="4" name="Text Placeholder 3">
            <a:extLst>
              <a:ext uri="{FF2B5EF4-FFF2-40B4-BE49-F238E27FC236}">
                <a16:creationId xmlns:a16="http://schemas.microsoft.com/office/drawing/2014/main" id="{28A865E9-6460-5532-CB06-ADB65F4DA8AE}"/>
              </a:ext>
            </a:extLst>
          </p:cNvPr>
          <p:cNvSpPr>
            <a:spLocks noGrp="1"/>
          </p:cNvSpPr>
          <p:nvPr>
            <p:ph type="body" sz="quarter" idx="10"/>
          </p:nvPr>
        </p:nvSpPr>
        <p:spPr/>
        <p:txBody>
          <a:bodyPr vert="horz" lIns="91440" tIns="45720" rIns="91440" bIns="45720" rtlCol="0" anchor="t">
            <a:noAutofit/>
          </a:bodyPr>
          <a:lstStyle/>
          <a:p>
            <a:pPr marL="456565" indent="-456565">
              <a:buClr>
                <a:srgbClr val="016A70"/>
              </a:buClr>
            </a:pPr>
            <a:r>
              <a:rPr lang="en-US" sz="3600" dirty="0">
                <a:solidFill>
                  <a:srgbClr val="016A70"/>
                </a:solidFill>
                <a:cs typeface="Calibri"/>
              </a:rPr>
              <a:t>Multidrug-resistant Organism (MDRO): bacteria or fungi resistant to multiple antimicrobials</a:t>
            </a:r>
          </a:p>
          <a:p>
            <a:pPr marL="456565" indent="-456565">
              <a:buClr>
                <a:srgbClr val="016A70"/>
              </a:buClr>
            </a:pPr>
            <a:r>
              <a:rPr lang="en-US" sz="3600" dirty="0">
                <a:solidFill>
                  <a:srgbClr val="016A70"/>
                </a:solidFill>
                <a:cs typeface="Calibri"/>
              </a:rPr>
              <a:t>Colonization: germ is found on or in the body but is not causing infection</a:t>
            </a:r>
          </a:p>
        </p:txBody>
      </p:sp>
    </p:spTree>
    <p:extLst>
      <p:ext uri="{BB962C8B-B14F-4D97-AF65-F5344CB8AC3E}">
        <p14:creationId xmlns:p14="http://schemas.microsoft.com/office/powerpoint/2010/main" val="372758377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7C87-6313-4131-AA7B-12C0D32B503D}"/>
              </a:ext>
            </a:extLst>
          </p:cNvPr>
          <p:cNvSpPr>
            <a:spLocks noGrp="1"/>
          </p:cNvSpPr>
          <p:nvPr>
            <p:ph type="title"/>
          </p:nvPr>
        </p:nvSpPr>
        <p:spPr/>
        <p:txBody>
          <a:bodyPr>
            <a:normAutofit/>
          </a:bodyPr>
          <a:lstStyle/>
          <a:p>
            <a:r>
              <a:rPr lang="en-US" sz="4000" dirty="0">
                <a:latin typeface="Calibri"/>
                <a:cs typeface="Calibri"/>
              </a:rPr>
              <a:t>Presentation Outline </a:t>
            </a:r>
          </a:p>
        </p:txBody>
      </p:sp>
      <p:sp>
        <p:nvSpPr>
          <p:cNvPr id="3" name="Text Placeholder 2">
            <a:extLst>
              <a:ext uri="{FF2B5EF4-FFF2-40B4-BE49-F238E27FC236}">
                <a16:creationId xmlns:a16="http://schemas.microsoft.com/office/drawing/2014/main" id="{75544B6F-DB86-44D6-8955-F5FEBB595219}"/>
              </a:ext>
            </a:extLst>
          </p:cNvPr>
          <p:cNvSpPr>
            <a:spLocks noGrp="1"/>
          </p:cNvSpPr>
          <p:nvPr>
            <p:ph type="body" sz="quarter" idx="10"/>
          </p:nvPr>
        </p:nvSpPr>
        <p:spPr/>
        <p:txBody>
          <a:bodyPr vert="horz" lIns="91440" tIns="45720" rIns="91440" bIns="45720" rtlCol="0" anchor="t">
            <a:noAutofit/>
          </a:bodyPr>
          <a:lstStyle/>
          <a:p>
            <a:pPr marL="514350" indent="-514350">
              <a:buClr>
                <a:srgbClr val="016A70"/>
              </a:buClr>
              <a:buAutoNum type="arabicPeriod"/>
            </a:pPr>
            <a:r>
              <a:rPr lang="en-US" sz="3600" dirty="0">
                <a:solidFill>
                  <a:srgbClr val="006859"/>
                </a:solidFill>
              </a:rPr>
              <a:t>Impact and burden of MDROs in nursing homes</a:t>
            </a:r>
            <a:endParaRPr lang="en-US" sz="3600" dirty="0">
              <a:solidFill>
                <a:srgbClr val="006859"/>
              </a:solidFill>
              <a:cs typeface="Calibri"/>
            </a:endParaRPr>
          </a:p>
          <a:p>
            <a:pPr marL="514350" indent="-514350">
              <a:buClr>
                <a:srgbClr val="016A70"/>
              </a:buClr>
              <a:buFont typeface="+mj-lt"/>
              <a:buAutoNum type="arabicPeriod"/>
            </a:pPr>
            <a:r>
              <a:rPr lang="en-US" sz="3600" dirty="0">
                <a:solidFill>
                  <a:srgbClr val="006859"/>
                </a:solidFill>
                <a:cs typeface="Calibri"/>
              </a:rPr>
              <a:t>Need for Enhanced Barrier Precautions (EBP)</a:t>
            </a:r>
          </a:p>
          <a:p>
            <a:pPr marL="514350" indent="-514350">
              <a:buClr>
                <a:srgbClr val="016A70"/>
              </a:buClr>
              <a:buFont typeface="+mj-lt"/>
              <a:buAutoNum type="arabicPeriod"/>
            </a:pPr>
            <a:r>
              <a:rPr lang="en-US" sz="3600" dirty="0">
                <a:solidFill>
                  <a:srgbClr val="006859"/>
                </a:solidFill>
              </a:rPr>
              <a:t>Indications for and use of EBP</a:t>
            </a:r>
          </a:p>
          <a:p>
            <a:pPr marL="514350" indent="-514350">
              <a:buClr>
                <a:srgbClr val="016A70"/>
              </a:buClr>
              <a:buFont typeface="+mj-lt"/>
              <a:buAutoNum type="arabicPeriod"/>
            </a:pPr>
            <a:r>
              <a:rPr lang="en-US" sz="3600" dirty="0">
                <a:solidFill>
                  <a:srgbClr val="006859"/>
                </a:solidFill>
                <a:cs typeface="Calibri"/>
              </a:rPr>
              <a:t>How to be successful</a:t>
            </a:r>
          </a:p>
          <a:p>
            <a:pPr marL="456565" indent="-456565">
              <a:buClr>
                <a:srgbClr val="016A70"/>
              </a:buClr>
              <a:buFont typeface="Arial" panose="020B0604020202020204" pitchFamily="34" charset="0"/>
              <a:buChar char="•"/>
            </a:pPr>
            <a:endParaRPr lang="en-US" b="0" dirty="0">
              <a:solidFill>
                <a:srgbClr val="006859"/>
              </a:solidFill>
              <a:cs typeface="Calibri" panose="020F0502020204030204"/>
            </a:endParaRPr>
          </a:p>
          <a:p>
            <a:pPr marL="456565" indent="-456565">
              <a:buClr>
                <a:srgbClr val="016A70"/>
              </a:buClr>
              <a:buFont typeface="Arial" panose="020B0604020202020204" pitchFamily="34" charset="0"/>
              <a:buChar char="•"/>
            </a:pPr>
            <a:endParaRPr lang="en-US" dirty="0">
              <a:cs typeface="Calibri" panose="020F0502020204030204"/>
            </a:endParaRPr>
          </a:p>
        </p:txBody>
      </p:sp>
    </p:spTree>
    <p:extLst>
      <p:ext uri="{BB962C8B-B14F-4D97-AF65-F5344CB8AC3E}">
        <p14:creationId xmlns:p14="http://schemas.microsoft.com/office/powerpoint/2010/main" val="31848973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7C87-6313-4131-AA7B-12C0D32B503D}"/>
              </a:ext>
            </a:extLst>
          </p:cNvPr>
          <p:cNvSpPr>
            <a:spLocks noGrp="1"/>
          </p:cNvSpPr>
          <p:nvPr>
            <p:ph type="title"/>
          </p:nvPr>
        </p:nvSpPr>
        <p:spPr/>
        <p:txBody>
          <a:bodyPr>
            <a:normAutofit/>
          </a:bodyPr>
          <a:lstStyle/>
          <a:p>
            <a:r>
              <a:rPr lang="en-US" sz="4000">
                <a:latin typeface="Calibri"/>
                <a:cs typeface="Calibri"/>
              </a:rPr>
              <a:t>MDROs Have Significant Impact in Nursing Homes</a:t>
            </a:r>
          </a:p>
        </p:txBody>
      </p:sp>
      <p:sp>
        <p:nvSpPr>
          <p:cNvPr id="3" name="Text Placeholder 2">
            <a:extLst>
              <a:ext uri="{FF2B5EF4-FFF2-40B4-BE49-F238E27FC236}">
                <a16:creationId xmlns:a16="http://schemas.microsoft.com/office/drawing/2014/main" id="{75544B6F-DB86-44D6-8955-F5FEBB595219}"/>
              </a:ext>
            </a:extLst>
          </p:cNvPr>
          <p:cNvSpPr>
            <a:spLocks noGrp="1"/>
          </p:cNvSpPr>
          <p:nvPr>
            <p:ph type="body" sz="quarter" idx="10"/>
          </p:nvPr>
        </p:nvSpPr>
        <p:spPr>
          <a:xfrm>
            <a:off x="609600" y="1545167"/>
            <a:ext cx="10972800" cy="4592586"/>
          </a:xfrm>
        </p:spPr>
        <p:txBody>
          <a:bodyPr vert="horz" lIns="91440" tIns="45720" rIns="91440" bIns="45720" rtlCol="0" anchor="t">
            <a:normAutofit lnSpcReduction="10000"/>
          </a:bodyPr>
          <a:lstStyle/>
          <a:p>
            <a:pPr marL="456565" indent="-456565">
              <a:lnSpc>
                <a:spcPct val="100000"/>
              </a:lnSpc>
              <a:buClr>
                <a:srgbClr val="016A70"/>
              </a:buClr>
            </a:pPr>
            <a:r>
              <a:rPr lang="en-US" sz="3600" dirty="0">
                <a:solidFill>
                  <a:srgbClr val="006859"/>
                </a:solidFill>
                <a:ea typeface="+mn-lt"/>
                <a:cs typeface="+mn-lt"/>
              </a:rPr>
              <a:t>Many nursing home residents are unknowingly colonized with an MDRO, especially residents with risk factors like indwelling medical devices or wounds</a:t>
            </a:r>
            <a:endParaRPr lang="en-US" sz="3600" dirty="0">
              <a:solidFill>
                <a:srgbClr val="006859"/>
              </a:solidFill>
              <a:cs typeface="Calibri"/>
            </a:endParaRPr>
          </a:p>
          <a:p>
            <a:pPr marL="456565" indent="-456565">
              <a:lnSpc>
                <a:spcPct val="100000"/>
              </a:lnSpc>
              <a:buClr>
                <a:srgbClr val="016A70"/>
              </a:buClr>
            </a:pPr>
            <a:r>
              <a:rPr lang="en-US" sz="3600" dirty="0">
                <a:solidFill>
                  <a:srgbClr val="006859"/>
                </a:solidFill>
                <a:ea typeface="+mn-lt"/>
                <a:cs typeface="+mn-lt"/>
              </a:rPr>
              <a:t>Residents who have an MDRO can develop serious infections, remain colonized for long time periods, and spread MDROs to others</a:t>
            </a:r>
          </a:p>
          <a:p>
            <a:pPr marL="456565" indent="-456565">
              <a:lnSpc>
                <a:spcPct val="100000"/>
              </a:lnSpc>
              <a:buClr>
                <a:srgbClr val="016A70"/>
              </a:buClr>
            </a:pPr>
            <a:r>
              <a:rPr lang="en-US" sz="3600" dirty="0">
                <a:solidFill>
                  <a:srgbClr val="006859"/>
                </a:solidFill>
                <a:ea typeface="+mn-lt"/>
                <a:cs typeface="+mn-lt"/>
              </a:rPr>
              <a:t>Healthcare personnel can spread MDROs through contaminated hands and clothing</a:t>
            </a:r>
          </a:p>
        </p:txBody>
      </p:sp>
    </p:spTree>
    <p:extLst>
      <p:ext uri="{BB962C8B-B14F-4D97-AF65-F5344CB8AC3E}">
        <p14:creationId xmlns:p14="http://schemas.microsoft.com/office/powerpoint/2010/main" val="182689708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206" y="167884"/>
            <a:ext cx="11058194" cy="909480"/>
          </a:xfrm>
        </p:spPr>
        <p:txBody>
          <a:bodyPr>
            <a:noAutofit/>
          </a:bodyPr>
          <a:lstStyle/>
          <a:p>
            <a:r>
              <a:rPr lang="en-US" sz="3600" dirty="0">
                <a:latin typeface="Calibri"/>
                <a:cs typeface="Calibri"/>
              </a:rPr>
              <a:t>The Large Burden of MDROs in Nursing Homes</a:t>
            </a:r>
          </a:p>
        </p:txBody>
      </p:sp>
      <p:graphicFrame>
        <p:nvGraphicFramePr>
          <p:cNvPr id="14" name="Table 15">
            <a:extLst>
              <a:ext uri="{FF2B5EF4-FFF2-40B4-BE49-F238E27FC236}">
                <a16:creationId xmlns:a16="http://schemas.microsoft.com/office/drawing/2014/main" id="{D8B09E50-A675-4DA1-8AAA-F5D7DD24DDE0}"/>
              </a:ext>
            </a:extLst>
          </p:cNvPr>
          <p:cNvGraphicFramePr>
            <a:graphicFrameLocks noGrp="1"/>
          </p:cNvGraphicFramePr>
          <p:nvPr>
            <p:extLst>
              <p:ext uri="{D42A27DB-BD31-4B8C-83A1-F6EECF244321}">
                <p14:modId xmlns:p14="http://schemas.microsoft.com/office/powerpoint/2010/main" val="2479495464"/>
              </p:ext>
            </p:extLst>
          </p:nvPr>
        </p:nvGraphicFramePr>
        <p:xfrm>
          <a:off x="553065" y="1077364"/>
          <a:ext cx="11114727" cy="4789844"/>
        </p:xfrm>
        <a:graphic>
          <a:graphicData uri="http://schemas.openxmlformats.org/drawingml/2006/table">
            <a:tbl>
              <a:tblPr firstRow="1" bandRow="1">
                <a:tableStyleId>{5C22544A-7EE6-4342-B048-85BDC9FD1C3A}</a:tableStyleId>
              </a:tblPr>
              <a:tblGrid>
                <a:gridCol w="4460487">
                  <a:extLst>
                    <a:ext uri="{9D8B030D-6E8A-4147-A177-3AD203B41FA5}">
                      <a16:colId xmlns:a16="http://schemas.microsoft.com/office/drawing/2014/main" val="4095572586"/>
                    </a:ext>
                  </a:extLst>
                </a:gridCol>
                <a:gridCol w="3163792">
                  <a:extLst>
                    <a:ext uri="{9D8B030D-6E8A-4147-A177-3AD203B41FA5}">
                      <a16:colId xmlns:a16="http://schemas.microsoft.com/office/drawing/2014/main" val="1802427138"/>
                    </a:ext>
                  </a:extLst>
                </a:gridCol>
                <a:gridCol w="3490448">
                  <a:extLst>
                    <a:ext uri="{9D8B030D-6E8A-4147-A177-3AD203B41FA5}">
                      <a16:colId xmlns:a16="http://schemas.microsoft.com/office/drawing/2014/main" val="2509716544"/>
                    </a:ext>
                  </a:extLst>
                </a:gridCol>
              </a:tblGrid>
              <a:tr h="1059216">
                <a:tc>
                  <a:txBody>
                    <a:bodyPr/>
                    <a:lstStyle/>
                    <a:p>
                      <a:r>
                        <a:rPr lang="en-US" sz="3200" b="1" dirty="0"/>
                        <a:t>Facility Type</a:t>
                      </a:r>
                    </a:p>
                  </a:txBody>
                  <a:tcPr/>
                </a:tc>
                <a:tc>
                  <a:txBody>
                    <a:bodyPr/>
                    <a:lstStyle/>
                    <a:p>
                      <a:r>
                        <a:rPr lang="en-US" sz="3200" b="1" dirty="0">
                          <a:solidFill>
                            <a:schemeClr val="bg1"/>
                          </a:solidFill>
                        </a:rPr>
                        <a:t>Documented  </a:t>
                      </a:r>
                      <a:endParaRPr lang="en-US" dirty="0"/>
                    </a:p>
                    <a:p>
                      <a:pPr lvl="0">
                        <a:buNone/>
                      </a:pPr>
                      <a:r>
                        <a:rPr lang="en-US" sz="3200" b="1" dirty="0">
                          <a:solidFill>
                            <a:schemeClr val="bg1"/>
                          </a:solidFill>
                        </a:rPr>
                        <a:t>MDRO</a:t>
                      </a:r>
                    </a:p>
                  </a:txBody>
                  <a:tcPr>
                    <a:lnR w="76200" cap="flat" cmpd="sng" algn="ctr">
                      <a:solidFill>
                        <a:srgbClr val="FF0000"/>
                      </a:solidFill>
                      <a:prstDash val="solid"/>
                      <a:round/>
                      <a:headEnd type="none" w="med" len="med"/>
                      <a:tailEnd type="none" w="med" len="med"/>
                    </a:lnR>
                  </a:tcPr>
                </a:tc>
                <a:tc>
                  <a:txBody>
                    <a:bodyPr/>
                    <a:lstStyle/>
                    <a:p>
                      <a:r>
                        <a:rPr lang="en-US" sz="3200" b="1" dirty="0">
                          <a:solidFill>
                            <a:schemeClr val="bg1"/>
                          </a:solidFill>
                        </a:rPr>
                        <a:t>Actual MDRO</a:t>
                      </a:r>
                    </a:p>
                  </a:txBody>
                  <a:tcP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2977823924"/>
                  </a:ext>
                </a:extLst>
              </a:tr>
              <a:tr h="1646245">
                <a:tc>
                  <a:txBody>
                    <a:bodyPr/>
                    <a:lstStyle/>
                    <a:p>
                      <a:r>
                        <a:rPr lang="en-US" sz="2800" dirty="0"/>
                        <a:t>Nursing Homes</a:t>
                      </a:r>
                    </a:p>
                    <a:p>
                      <a:r>
                        <a:rPr lang="en-US" sz="2800" dirty="0"/>
                        <a:t>(n = 14)</a:t>
                      </a:r>
                    </a:p>
                  </a:txBody>
                  <a:tcPr/>
                </a:tc>
                <a:tc>
                  <a:txBody>
                    <a:bodyPr/>
                    <a:lstStyle/>
                    <a:p>
                      <a:r>
                        <a:rPr lang="en-US" sz="3200" b="1" dirty="0"/>
                        <a:t>17%</a:t>
                      </a:r>
                    </a:p>
                    <a:p>
                      <a:endParaRPr lang="en-US" sz="3200" b="1" dirty="0"/>
                    </a:p>
                  </a:txBody>
                  <a:tcPr>
                    <a:lnR w="76200" cap="flat" cmpd="sng" algn="ctr">
                      <a:solidFill>
                        <a:srgbClr val="FF0000"/>
                      </a:solidFill>
                      <a:prstDash val="solid"/>
                      <a:round/>
                      <a:headEnd type="none" w="med" len="med"/>
                      <a:tailEnd type="none" w="med" len="med"/>
                    </a:lnR>
                  </a:tcPr>
                </a:tc>
                <a:tc>
                  <a:txBody>
                    <a:bodyPr/>
                    <a:lstStyle/>
                    <a:p>
                      <a:r>
                        <a:rPr lang="en-US" sz="3200" b="1">
                          <a:solidFill>
                            <a:schemeClr val="tx1"/>
                          </a:solidFill>
                        </a:rPr>
                        <a:t>58%</a:t>
                      </a:r>
                    </a:p>
                    <a:p>
                      <a:endParaRPr lang="en-US" sz="3200" b="1">
                        <a:solidFill>
                          <a:schemeClr val="tx1"/>
                        </a:solidFill>
                      </a:endParaRPr>
                    </a:p>
                  </a:txBody>
                  <a:tcP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tcPr>
                </a:tc>
                <a:extLst>
                  <a:ext uri="{0D108BD9-81ED-4DB2-BD59-A6C34878D82A}">
                    <a16:rowId xmlns:a16="http://schemas.microsoft.com/office/drawing/2014/main" val="3429958996"/>
                  </a:ext>
                </a:extLst>
              </a:tr>
              <a:tr h="2076799">
                <a:tc>
                  <a:txBody>
                    <a:bodyPr/>
                    <a:lstStyle/>
                    <a:p>
                      <a:r>
                        <a:rPr lang="en-US" sz="2800" dirty="0"/>
                        <a:t>Ventilator-Capable Nursing Homes</a:t>
                      </a:r>
                    </a:p>
                    <a:p>
                      <a:r>
                        <a:rPr lang="en-US" sz="2800" dirty="0"/>
                        <a:t>(n = 4)</a:t>
                      </a:r>
                    </a:p>
                  </a:txBody>
                  <a:tcPr/>
                </a:tc>
                <a:tc>
                  <a:txBody>
                    <a:bodyPr/>
                    <a:lstStyle/>
                    <a:p>
                      <a:r>
                        <a:rPr lang="en-US" sz="3200" b="1"/>
                        <a:t>20%</a:t>
                      </a:r>
                    </a:p>
                    <a:p>
                      <a:endParaRPr lang="en-US" sz="3200" b="1"/>
                    </a:p>
                  </a:txBody>
                  <a:tcPr>
                    <a:lnR w="76200" cap="flat" cmpd="sng" algn="ctr">
                      <a:solidFill>
                        <a:srgbClr val="FF0000"/>
                      </a:solidFill>
                      <a:prstDash val="solid"/>
                      <a:round/>
                      <a:headEnd type="none" w="med" len="med"/>
                      <a:tailEnd type="none" w="med" len="med"/>
                    </a:lnR>
                  </a:tcPr>
                </a:tc>
                <a:tc>
                  <a:txBody>
                    <a:bodyPr/>
                    <a:lstStyle/>
                    <a:p>
                      <a:r>
                        <a:rPr lang="en-US" sz="3200" b="1" dirty="0">
                          <a:solidFill>
                            <a:schemeClr val="tx1"/>
                          </a:solidFill>
                        </a:rPr>
                        <a:t>76%</a:t>
                      </a:r>
                    </a:p>
                    <a:p>
                      <a:endParaRPr lang="en-US" sz="3200" b="1" dirty="0">
                        <a:solidFill>
                          <a:schemeClr val="tx1"/>
                        </a:solidFill>
                      </a:endParaRPr>
                    </a:p>
                  </a:txBody>
                  <a:tcP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B w="762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651676985"/>
                  </a:ext>
                </a:extLst>
              </a:tr>
            </a:tbl>
          </a:graphicData>
        </a:graphic>
      </p:graphicFrame>
      <p:pic>
        <p:nvPicPr>
          <p:cNvPr id="5" name="Picture 4" descr="Icon&#10;&#10;">
            <a:extLst>
              <a:ext uri="{FF2B5EF4-FFF2-40B4-BE49-F238E27FC236}">
                <a16:creationId xmlns:a16="http://schemas.microsoft.com/office/drawing/2014/main" id="{C4FF9586-B3C3-4FF3-85F9-3FB178AA6F86}"/>
              </a:ext>
            </a:extLst>
          </p:cNvPr>
          <p:cNvPicPr>
            <a:picLocks noChangeAspect="1"/>
          </p:cNvPicPr>
          <p:nvPr/>
        </p:nvPicPr>
        <p:blipFill>
          <a:blip r:embed="rId3"/>
          <a:stretch>
            <a:fillRect/>
          </a:stretch>
        </p:blipFill>
        <p:spPr>
          <a:xfrm>
            <a:off x="5222355" y="2907905"/>
            <a:ext cx="2862216" cy="822960"/>
          </a:xfrm>
          <a:prstGeom prst="rect">
            <a:avLst/>
          </a:prstGeom>
        </p:spPr>
      </p:pic>
      <p:pic>
        <p:nvPicPr>
          <p:cNvPr id="9" name="Picture 8" descr="Icon&#10;&#10;">
            <a:extLst>
              <a:ext uri="{FF2B5EF4-FFF2-40B4-BE49-F238E27FC236}">
                <a16:creationId xmlns:a16="http://schemas.microsoft.com/office/drawing/2014/main" id="{91829AD4-598A-4EDA-9537-8CD16BFAF605}"/>
              </a:ext>
            </a:extLst>
          </p:cNvPr>
          <p:cNvPicPr>
            <a:picLocks noChangeAspect="1"/>
          </p:cNvPicPr>
          <p:nvPr/>
        </p:nvPicPr>
        <p:blipFill>
          <a:blip r:embed="rId4"/>
          <a:stretch>
            <a:fillRect/>
          </a:stretch>
        </p:blipFill>
        <p:spPr>
          <a:xfrm>
            <a:off x="5439996" y="4387557"/>
            <a:ext cx="2862072" cy="822959"/>
          </a:xfrm>
          <a:prstGeom prst="rect">
            <a:avLst/>
          </a:prstGeom>
        </p:spPr>
      </p:pic>
      <p:pic>
        <p:nvPicPr>
          <p:cNvPr id="10" name="Picture 9" descr="Icon&#10;&#10;">
            <a:extLst>
              <a:ext uri="{FF2B5EF4-FFF2-40B4-BE49-F238E27FC236}">
                <a16:creationId xmlns:a16="http://schemas.microsoft.com/office/drawing/2014/main" id="{3DBF8A92-7BB4-4BAC-84E4-AE108D24AED9}"/>
              </a:ext>
            </a:extLst>
          </p:cNvPr>
          <p:cNvPicPr>
            <a:picLocks noChangeAspect="1"/>
          </p:cNvPicPr>
          <p:nvPr/>
        </p:nvPicPr>
        <p:blipFill>
          <a:blip r:embed="rId5"/>
          <a:stretch>
            <a:fillRect/>
          </a:stretch>
        </p:blipFill>
        <p:spPr>
          <a:xfrm>
            <a:off x="8316497" y="4526685"/>
            <a:ext cx="3169682" cy="822960"/>
          </a:xfrm>
          <a:prstGeom prst="rect">
            <a:avLst/>
          </a:prstGeom>
        </p:spPr>
      </p:pic>
      <p:pic>
        <p:nvPicPr>
          <p:cNvPr id="11" name="Picture 10">
            <a:extLst>
              <a:ext uri="{FF2B5EF4-FFF2-40B4-BE49-F238E27FC236}">
                <a16:creationId xmlns:a16="http://schemas.microsoft.com/office/drawing/2014/main" id="{A8082237-0857-4E1A-B58D-C86B4DDBEAE5}"/>
              </a:ext>
            </a:extLst>
          </p:cNvPr>
          <p:cNvPicPr>
            <a:picLocks noChangeAspect="1"/>
          </p:cNvPicPr>
          <p:nvPr/>
        </p:nvPicPr>
        <p:blipFill>
          <a:blip r:embed="rId6"/>
          <a:stretch>
            <a:fillRect/>
          </a:stretch>
        </p:blipFill>
        <p:spPr>
          <a:xfrm>
            <a:off x="6733391" y="5937536"/>
            <a:ext cx="4258269" cy="752580"/>
          </a:xfrm>
          <a:prstGeom prst="rect">
            <a:avLst/>
          </a:prstGeom>
        </p:spPr>
      </p:pic>
      <p:pic>
        <p:nvPicPr>
          <p:cNvPr id="12" name="Picture 11" descr="Icon&#10;&#10;">
            <a:extLst>
              <a:ext uri="{FF2B5EF4-FFF2-40B4-BE49-F238E27FC236}">
                <a16:creationId xmlns:a16="http://schemas.microsoft.com/office/drawing/2014/main" id="{8692FE61-C96A-4F08-AA64-BF8B4E3BBCF5}"/>
              </a:ext>
            </a:extLst>
          </p:cNvPr>
          <p:cNvPicPr>
            <a:picLocks noChangeAspect="1"/>
          </p:cNvPicPr>
          <p:nvPr/>
        </p:nvPicPr>
        <p:blipFill>
          <a:blip r:embed="rId7"/>
          <a:stretch>
            <a:fillRect/>
          </a:stretch>
        </p:blipFill>
        <p:spPr>
          <a:xfrm>
            <a:off x="8304594" y="2837505"/>
            <a:ext cx="3143176" cy="822960"/>
          </a:xfrm>
          <a:prstGeom prst="rect">
            <a:avLst/>
          </a:prstGeom>
        </p:spPr>
      </p:pic>
      <p:sp>
        <p:nvSpPr>
          <p:cNvPr id="3" name="TextBox 2">
            <a:extLst>
              <a:ext uri="{FF2B5EF4-FFF2-40B4-BE49-F238E27FC236}">
                <a16:creationId xmlns:a16="http://schemas.microsoft.com/office/drawing/2014/main" id="{45CE8811-8A3B-EF5A-5250-942D1CCDFF0A}"/>
              </a:ext>
            </a:extLst>
          </p:cNvPr>
          <p:cNvSpPr txBox="1"/>
          <p:nvPr/>
        </p:nvSpPr>
        <p:spPr>
          <a:xfrm>
            <a:off x="520700" y="6197600"/>
            <a:ext cx="56896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McKinnell JA et al, Clin Infect Dis. 2019;  </a:t>
            </a:r>
            <a:r>
              <a:rPr lang="en-US">
                <a:ea typeface="+mn-lt"/>
                <a:cs typeface="+mn-lt"/>
              </a:rPr>
              <a:t>69(9):1566-1573</a:t>
            </a:r>
            <a:endParaRPr lang="en-US"/>
          </a:p>
        </p:txBody>
      </p:sp>
    </p:spTree>
    <p:extLst>
      <p:ext uri="{BB962C8B-B14F-4D97-AF65-F5344CB8AC3E}">
        <p14:creationId xmlns:p14="http://schemas.microsoft.com/office/powerpoint/2010/main" val="240798954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7C87-6313-4131-AA7B-12C0D32B503D}"/>
              </a:ext>
            </a:extLst>
          </p:cNvPr>
          <p:cNvSpPr>
            <a:spLocks noGrp="1"/>
          </p:cNvSpPr>
          <p:nvPr>
            <p:ph type="title"/>
          </p:nvPr>
        </p:nvSpPr>
        <p:spPr/>
        <p:txBody>
          <a:bodyPr>
            <a:normAutofit/>
          </a:bodyPr>
          <a:lstStyle/>
          <a:p>
            <a:r>
              <a:rPr lang="en-US" sz="4000">
                <a:latin typeface="Calibri"/>
                <a:cs typeface="Calibri"/>
              </a:rPr>
              <a:t>Need for Enhanced Barrier Precautions (EBP)</a:t>
            </a:r>
            <a:endParaRPr lang="en-US" sz="4000"/>
          </a:p>
        </p:txBody>
      </p:sp>
      <p:sp>
        <p:nvSpPr>
          <p:cNvPr id="3" name="Text Placeholder 2">
            <a:extLst>
              <a:ext uri="{FF2B5EF4-FFF2-40B4-BE49-F238E27FC236}">
                <a16:creationId xmlns:a16="http://schemas.microsoft.com/office/drawing/2014/main" id="{75544B6F-DB86-44D6-8955-F5FEBB595219}"/>
              </a:ext>
            </a:extLst>
          </p:cNvPr>
          <p:cNvSpPr>
            <a:spLocks noGrp="1"/>
          </p:cNvSpPr>
          <p:nvPr>
            <p:ph type="body" sz="quarter" idx="10"/>
          </p:nvPr>
        </p:nvSpPr>
        <p:spPr>
          <a:xfrm>
            <a:off x="609600" y="1545166"/>
            <a:ext cx="11222736" cy="4709329"/>
          </a:xfrm>
        </p:spPr>
        <p:txBody>
          <a:bodyPr vert="horz" lIns="91440" tIns="45720" rIns="91440" bIns="45720" rtlCol="0" anchor="t">
            <a:normAutofit/>
          </a:bodyPr>
          <a:lstStyle/>
          <a:p>
            <a:pPr marL="456565" indent="-456565">
              <a:buClr>
                <a:srgbClr val="016A70"/>
              </a:buClr>
            </a:pPr>
            <a:r>
              <a:rPr lang="en-US" sz="3600">
                <a:solidFill>
                  <a:srgbClr val="006859"/>
                </a:solidFill>
                <a:ea typeface="+mn-lt"/>
                <a:cs typeface="+mn-lt"/>
              </a:rPr>
              <a:t>Historically, interventions in nursing homes have focused only on residents who are actively infected with an MDRO</a:t>
            </a:r>
            <a:endParaRPr lang="en-US" sz="3600">
              <a:solidFill>
                <a:srgbClr val="006859"/>
              </a:solidFill>
            </a:endParaRPr>
          </a:p>
          <a:p>
            <a:pPr marL="456565" indent="-456565">
              <a:buClr>
                <a:srgbClr val="016A70"/>
              </a:buClr>
            </a:pPr>
            <a:r>
              <a:rPr lang="en-US" sz="3600">
                <a:solidFill>
                  <a:srgbClr val="006859"/>
                </a:solidFill>
                <a:cs typeface="Calibri"/>
              </a:rPr>
              <a:t>Need for a broader approach to reduce the spread of MDROs without isolating residents for long periods of time</a:t>
            </a:r>
            <a:endParaRPr lang="en-US" sz="3600">
              <a:solidFill>
                <a:srgbClr val="006859"/>
              </a:solidFill>
            </a:endParaRPr>
          </a:p>
          <a:p>
            <a:pPr marL="456565" indent="-456565">
              <a:buClr>
                <a:srgbClr val="016A70"/>
              </a:buClr>
            </a:pPr>
            <a:r>
              <a:rPr lang="en-US" sz="3600">
                <a:solidFill>
                  <a:srgbClr val="006859"/>
                </a:solidFill>
                <a:cs typeface="Calibri"/>
              </a:rPr>
              <a:t>Recent studies have indicated the use of EBP can effectively reduce the spread of MDROs</a:t>
            </a:r>
            <a:endParaRPr lang="en-US" sz="3600" b="0">
              <a:solidFill>
                <a:srgbClr val="006859"/>
              </a:solidFill>
              <a:cs typeface="Calibri"/>
            </a:endParaRPr>
          </a:p>
          <a:p>
            <a:pPr marL="456565" indent="-456565">
              <a:buClr>
                <a:srgbClr val="016A70"/>
              </a:buClr>
              <a:buFont typeface="Arial" panose="020B0604020202020204" pitchFamily="34" charset="0"/>
              <a:buChar char="•"/>
            </a:pPr>
            <a:endParaRPr lang="en-US">
              <a:cs typeface="Calibri" panose="020F0502020204030204"/>
            </a:endParaRPr>
          </a:p>
        </p:txBody>
      </p:sp>
    </p:spTree>
    <p:extLst>
      <p:ext uri="{BB962C8B-B14F-4D97-AF65-F5344CB8AC3E}">
        <p14:creationId xmlns:p14="http://schemas.microsoft.com/office/powerpoint/2010/main" val="41241322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7C87-6313-4131-AA7B-12C0D32B503D}"/>
              </a:ext>
            </a:extLst>
          </p:cNvPr>
          <p:cNvSpPr>
            <a:spLocks noGrp="1"/>
          </p:cNvSpPr>
          <p:nvPr>
            <p:ph type="title"/>
          </p:nvPr>
        </p:nvSpPr>
        <p:spPr/>
        <p:txBody>
          <a:bodyPr>
            <a:normAutofit/>
          </a:bodyPr>
          <a:lstStyle/>
          <a:p>
            <a:r>
              <a:rPr lang="en-US" sz="4000" dirty="0">
                <a:latin typeface="Calibri"/>
                <a:cs typeface="Calibri"/>
              </a:rPr>
              <a:t>Indications for Enhanced Barrier Precautions</a:t>
            </a:r>
            <a:endParaRPr lang="en-US" sz="4000" dirty="0"/>
          </a:p>
        </p:txBody>
      </p:sp>
      <p:sp>
        <p:nvSpPr>
          <p:cNvPr id="3" name="Text Placeholder 2">
            <a:extLst>
              <a:ext uri="{FF2B5EF4-FFF2-40B4-BE49-F238E27FC236}">
                <a16:creationId xmlns:a16="http://schemas.microsoft.com/office/drawing/2014/main" id="{75544B6F-DB86-44D6-8955-F5FEBB595219}"/>
              </a:ext>
            </a:extLst>
          </p:cNvPr>
          <p:cNvSpPr>
            <a:spLocks noGrp="1"/>
          </p:cNvSpPr>
          <p:nvPr>
            <p:ph type="body" sz="quarter" idx="10"/>
          </p:nvPr>
        </p:nvSpPr>
        <p:spPr>
          <a:xfrm>
            <a:off x="609600" y="1545166"/>
            <a:ext cx="11222736" cy="4709329"/>
          </a:xfrm>
        </p:spPr>
        <p:txBody>
          <a:bodyPr vert="horz" lIns="91440" tIns="45720" rIns="91440" bIns="45720" rtlCol="0" anchor="t">
            <a:normAutofit/>
          </a:bodyPr>
          <a:lstStyle/>
          <a:p>
            <a:pPr marL="456565" indent="-456565">
              <a:buClr>
                <a:srgbClr val="016A70"/>
              </a:buClr>
            </a:pPr>
            <a:r>
              <a:rPr lang="en-US" sz="3600" dirty="0">
                <a:solidFill>
                  <a:srgbClr val="006859"/>
                </a:solidFill>
                <a:ea typeface="+mn-lt"/>
                <a:cs typeface="+mn-lt"/>
              </a:rPr>
              <a:t>EBP are indicated for nursing home residents with any of the following:</a:t>
            </a:r>
            <a:endParaRPr lang="en-US" sz="3600" dirty="0">
              <a:solidFill>
                <a:srgbClr val="006859"/>
              </a:solidFill>
            </a:endParaRPr>
          </a:p>
          <a:p>
            <a:pPr lvl="2">
              <a:buClr>
                <a:srgbClr val="016A70"/>
              </a:buClr>
            </a:pPr>
            <a:r>
              <a:rPr lang="en-US" sz="3600" dirty="0">
                <a:solidFill>
                  <a:srgbClr val="006859"/>
                </a:solidFill>
                <a:cs typeface="Calibri"/>
              </a:rPr>
              <a:t>Infection or colonization with an MDRO </a:t>
            </a:r>
            <a:r>
              <a:rPr lang="en-US" sz="3600" i="1" dirty="0">
                <a:solidFill>
                  <a:srgbClr val="006859"/>
                </a:solidFill>
                <a:cs typeface="Calibri"/>
              </a:rPr>
              <a:t>when Contact Precautions do not otherwise apply</a:t>
            </a:r>
          </a:p>
          <a:p>
            <a:pPr lvl="2">
              <a:buClr>
                <a:srgbClr val="016A70"/>
              </a:buClr>
            </a:pPr>
            <a:r>
              <a:rPr lang="en-US" sz="3600" dirty="0">
                <a:solidFill>
                  <a:srgbClr val="006859"/>
                </a:solidFill>
                <a:cs typeface="Calibri"/>
              </a:rPr>
              <a:t>Wounds and/or indwelling medical devices</a:t>
            </a:r>
          </a:p>
          <a:p>
            <a:pPr marL="914400" lvl="2" indent="0">
              <a:buClr>
                <a:srgbClr val="016A70"/>
              </a:buClr>
              <a:buNone/>
            </a:pPr>
            <a:endParaRPr lang="en-US" sz="3600" dirty="0">
              <a:solidFill>
                <a:srgbClr val="006859"/>
              </a:solidFill>
              <a:cs typeface="Calibri"/>
            </a:endParaRPr>
          </a:p>
          <a:p>
            <a:pPr marL="456565" indent="-456565">
              <a:buClr>
                <a:srgbClr val="016A70"/>
              </a:buClr>
            </a:pPr>
            <a:r>
              <a:rPr lang="en-US" sz="3600" dirty="0">
                <a:solidFill>
                  <a:srgbClr val="006859"/>
                </a:solidFill>
                <a:cs typeface="Calibri"/>
              </a:rPr>
              <a:t>EBP is not limited to outbreaks or specific MDROs</a:t>
            </a:r>
            <a:endParaRPr lang="en-US" sz="3600" b="0" dirty="0">
              <a:solidFill>
                <a:srgbClr val="006859"/>
              </a:solidFill>
              <a:cs typeface="Calibri"/>
            </a:endParaRPr>
          </a:p>
          <a:p>
            <a:pPr marL="456565" indent="-456565">
              <a:buClr>
                <a:srgbClr val="016A70"/>
              </a:buClr>
              <a:buFont typeface="Arial" panose="020B0604020202020204" pitchFamily="34" charset="0"/>
              <a:buChar char="•"/>
            </a:pPr>
            <a:endParaRPr lang="en-US" dirty="0">
              <a:cs typeface="Calibri" panose="020F0502020204030204"/>
            </a:endParaRPr>
          </a:p>
        </p:txBody>
      </p:sp>
    </p:spTree>
    <p:extLst>
      <p:ext uri="{BB962C8B-B14F-4D97-AF65-F5344CB8AC3E}">
        <p14:creationId xmlns:p14="http://schemas.microsoft.com/office/powerpoint/2010/main" val="35355363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8D948B-2282-428A-AF4E-FB029B5FEC6A}"/>
              </a:ext>
            </a:extLst>
          </p:cNvPr>
          <p:cNvSpPr>
            <a:spLocks noGrp="1"/>
          </p:cNvSpPr>
          <p:nvPr>
            <p:ph type="title"/>
          </p:nvPr>
        </p:nvSpPr>
        <p:spPr/>
        <p:txBody>
          <a:bodyPr>
            <a:normAutofit/>
          </a:bodyPr>
          <a:lstStyle/>
          <a:p>
            <a:r>
              <a:rPr lang="en-US" sz="4000"/>
              <a:t>Enhanced Barrier Precautions</a:t>
            </a:r>
          </a:p>
        </p:txBody>
      </p:sp>
      <p:sp>
        <p:nvSpPr>
          <p:cNvPr id="5" name="Content Placeholder 4">
            <a:extLst>
              <a:ext uri="{FF2B5EF4-FFF2-40B4-BE49-F238E27FC236}">
                <a16:creationId xmlns:a16="http://schemas.microsoft.com/office/drawing/2014/main" id="{44A053FB-E6FF-4691-A62B-59F59698F867}"/>
              </a:ext>
            </a:extLst>
          </p:cNvPr>
          <p:cNvSpPr>
            <a:spLocks noGrp="1"/>
          </p:cNvSpPr>
          <p:nvPr>
            <p:ph idx="1"/>
          </p:nvPr>
        </p:nvSpPr>
        <p:spPr>
          <a:xfrm>
            <a:off x="609602" y="1600201"/>
            <a:ext cx="6892210" cy="4191000"/>
          </a:xfrm>
        </p:spPr>
        <p:txBody>
          <a:bodyPr vert="horz" lIns="91440" tIns="45720" rIns="91440" bIns="45720" rtlCol="0" anchor="t">
            <a:noAutofit/>
          </a:bodyPr>
          <a:lstStyle/>
          <a:p>
            <a:pPr>
              <a:buClr>
                <a:srgbClr val="016A70"/>
              </a:buClr>
            </a:pPr>
            <a:r>
              <a:rPr lang="en-US" sz="3600" b="0">
                <a:solidFill>
                  <a:srgbClr val="016A70"/>
                </a:solidFill>
              </a:rPr>
              <a:t>Use of gown and gloves during high-contact resident care activities</a:t>
            </a:r>
          </a:p>
          <a:p>
            <a:pPr>
              <a:buClr>
                <a:srgbClr val="016A70"/>
              </a:buClr>
            </a:pPr>
            <a:r>
              <a:rPr lang="en-US" sz="3600" b="0">
                <a:solidFill>
                  <a:srgbClr val="016A70"/>
                </a:solidFill>
              </a:rPr>
              <a:t>No private room required</a:t>
            </a:r>
            <a:endParaRPr lang="en-US" sz="3600" b="0">
              <a:solidFill>
                <a:srgbClr val="016A70"/>
              </a:solidFill>
              <a:cs typeface="Calibri"/>
            </a:endParaRPr>
          </a:p>
          <a:p>
            <a:pPr>
              <a:buClr>
                <a:srgbClr val="016A70"/>
              </a:buClr>
            </a:pPr>
            <a:r>
              <a:rPr lang="en-US" sz="3600" b="0">
                <a:solidFill>
                  <a:srgbClr val="016A70"/>
                </a:solidFill>
                <a:cs typeface="Calibri"/>
              </a:rPr>
              <a:t>Residents can participate in group activities</a:t>
            </a:r>
          </a:p>
          <a:p>
            <a:pPr>
              <a:buClr>
                <a:srgbClr val="016A70"/>
              </a:buClr>
            </a:pPr>
            <a:r>
              <a:rPr lang="en-US" sz="3600" b="0">
                <a:solidFill>
                  <a:srgbClr val="016A70"/>
                </a:solidFill>
                <a:cs typeface="Calibri"/>
              </a:rPr>
              <a:t>Intended to be used for resident’s entire length of stay</a:t>
            </a:r>
          </a:p>
          <a:p>
            <a:endParaRPr lang="en-US"/>
          </a:p>
          <a:p>
            <a:endParaRPr lang="en-US"/>
          </a:p>
          <a:p>
            <a:endParaRPr lang="en-US"/>
          </a:p>
          <a:p>
            <a:endParaRPr lang="en-US"/>
          </a:p>
        </p:txBody>
      </p:sp>
      <p:pic>
        <p:nvPicPr>
          <p:cNvPr id="1026" name="Picture 2" descr="Signage used in a facility for Enhanced Barrier Precautions">
            <a:extLst>
              <a:ext uri="{FF2B5EF4-FFF2-40B4-BE49-F238E27FC236}">
                <a16:creationId xmlns:a16="http://schemas.microsoft.com/office/drawing/2014/main" id="{718CF85F-2511-4CED-BCBE-97B4DB4CEA88}"/>
              </a:ext>
            </a:extLst>
          </p:cNvPr>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7501812" y="548640"/>
            <a:ext cx="4406906" cy="576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6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4F47A-C244-412A-B41B-B7D63317A915}"/>
              </a:ext>
            </a:extLst>
          </p:cNvPr>
          <p:cNvSpPr>
            <a:spLocks noGrp="1"/>
          </p:cNvSpPr>
          <p:nvPr>
            <p:ph type="title"/>
          </p:nvPr>
        </p:nvSpPr>
        <p:spPr>
          <a:xfrm>
            <a:off x="575733" y="0"/>
            <a:ext cx="11040533" cy="697973"/>
          </a:xfrm>
        </p:spPr>
        <p:txBody>
          <a:bodyPr/>
          <a:lstStyle/>
          <a:p>
            <a:r>
              <a:rPr lang="en-US" dirty="0"/>
              <a:t>How to Be Successful</a:t>
            </a:r>
          </a:p>
        </p:txBody>
      </p:sp>
      <p:graphicFrame>
        <p:nvGraphicFramePr>
          <p:cNvPr id="9" name="Diagram 8">
            <a:extLst>
              <a:ext uri="{FF2B5EF4-FFF2-40B4-BE49-F238E27FC236}">
                <a16:creationId xmlns:a16="http://schemas.microsoft.com/office/drawing/2014/main" id="{78684D5A-88D9-4CC3-A147-50C757EE1DB9}"/>
              </a:ext>
            </a:extLst>
          </p:cNvPr>
          <p:cNvGraphicFramePr/>
          <p:nvPr>
            <p:extLst>
              <p:ext uri="{D42A27DB-BD31-4B8C-83A1-F6EECF244321}">
                <p14:modId xmlns:p14="http://schemas.microsoft.com/office/powerpoint/2010/main" val="1906799626"/>
              </p:ext>
            </p:extLst>
          </p:nvPr>
        </p:nvGraphicFramePr>
        <p:xfrm>
          <a:off x="575733" y="719666"/>
          <a:ext cx="1104053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6127629"/>
      </p:ext>
    </p:extLst>
  </p:cSld>
  <p:clrMapOvr>
    <a:masterClrMapping/>
  </p:clrMapOvr>
  <p:transition>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35F71786E81241A03511704A9496F5" ma:contentTypeVersion="4" ma:contentTypeDescription="Create a new document." ma:contentTypeScope="" ma:versionID="05f1475ef60a7cef0d21fb2c89b3c5c7">
  <xsd:schema xmlns:xsd="http://www.w3.org/2001/XMLSchema" xmlns:xs="http://www.w3.org/2001/XMLSchema" xmlns:p="http://schemas.microsoft.com/office/2006/metadata/properties" xmlns:ns2="5fa7fcfc-25a9-4fb8-a5e9-7b01ecf30c20" xmlns:ns3="2c13631e-22de-4b22-ad79-c811674c19a9" targetNamespace="http://schemas.microsoft.com/office/2006/metadata/properties" ma:root="true" ma:fieldsID="5e4a3e392aca4dc4f8bff757210f6118" ns2:_="" ns3:_="">
    <xsd:import namespace="5fa7fcfc-25a9-4fb8-a5e9-7b01ecf30c20"/>
    <xsd:import namespace="2c13631e-22de-4b22-ad79-c811674c19a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a7fcfc-25a9-4fb8-a5e9-7b01ecf30c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13631e-22de-4b22-ad79-c811674c19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2C412A-F76A-480A-8208-7A8F6B5B2298}">
  <ds:schemaRefs>
    <ds:schemaRef ds:uri="http://schemas.microsoft.com/office/2006/metadata/properties"/>
    <ds:schemaRef ds:uri="http://purl.org/dc/terms/"/>
    <ds:schemaRef ds:uri="http://www.w3.org/XML/1998/namespace"/>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2c13631e-22de-4b22-ad79-c811674c19a9"/>
    <ds:schemaRef ds:uri="5fa7fcfc-25a9-4fb8-a5e9-7b01ecf30c20"/>
  </ds:schemaRefs>
</ds:datastoreItem>
</file>

<file path=customXml/itemProps2.xml><?xml version="1.0" encoding="utf-8"?>
<ds:datastoreItem xmlns:ds="http://schemas.openxmlformats.org/officeDocument/2006/customXml" ds:itemID="{B536A2E1-6390-41C2-AEC7-288E69893949}">
  <ds:schemaRefs>
    <ds:schemaRef ds:uri="2c13631e-22de-4b22-ad79-c811674c19a9"/>
    <ds:schemaRef ds:uri="5fa7fcfc-25a9-4fb8-a5e9-7b01ecf30c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250AD88-DA6B-41C2-9CCA-DB4F7B7D51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154</TotalTime>
  <Words>2284</Words>
  <Application>Microsoft Office PowerPoint</Application>
  <PresentationFormat>Widescreen</PresentationFormat>
  <Paragraphs>146</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Courier New</vt:lpstr>
      <vt:lpstr>Wingdings</vt:lpstr>
      <vt:lpstr>Office Theme</vt:lpstr>
      <vt:lpstr>Implementation of Enhanced Barrier Precautions in Nursing Homes to Prevent Spread of  Multidrug-resistant Organisms  </vt:lpstr>
      <vt:lpstr>Definitions of Common Terms and Abbreviations</vt:lpstr>
      <vt:lpstr>Presentation Outline </vt:lpstr>
      <vt:lpstr>MDROs Have Significant Impact in Nursing Homes</vt:lpstr>
      <vt:lpstr>The Large Burden of MDROs in Nursing Homes</vt:lpstr>
      <vt:lpstr>Need for Enhanced Barrier Precautions (EBP)</vt:lpstr>
      <vt:lpstr>Indications for Enhanced Barrier Precautions</vt:lpstr>
      <vt:lpstr>Enhanced Barrier Precautions</vt:lpstr>
      <vt:lpstr>How to Be Successful</vt:lpstr>
      <vt:lpstr>Resources for Enhanced Barrier Precautions</vt:lpstr>
      <vt:lpstr>Thank you.</vt:lpstr>
      <vt:lpstr>PowerPoint Presentation</vt:lpstr>
      <vt:lpstr>Question #1: Which residents should be placed into Enhanced Barrier Precautions?</vt:lpstr>
      <vt:lpstr>Question #2: Which activities are included under "providing hygiene"?</vt:lpstr>
      <vt:lpstr>Question #3: The guidance advises using EBP for the “care and use” of indwelling medical devices. What does that mean?</vt:lpstr>
      <vt:lpstr>Question #4: What is the definition of “indwelling medical device”?</vt:lpstr>
      <vt:lpstr>Question #5: Are gowns and gloves recommended for EBP when transferring a resident from a wheelchair to chair in the dayroom or dining room?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barringer</dc:creator>
  <cp:lastModifiedBy>Deb Lee</cp:lastModifiedBy>
  <cp:revision>13</cp:revision>
  <dcterms:created xsi:type="dcterms:W3CDTF">2021-04-27T17:41:47Z</dcterms:created>
  <dcterms:modified xsi:type="dcterms:W3CDTF">2022-07-14T14:19:23Z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2021-11-02T14:22:26Z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d2162ce7-95c6-4ea4-bcd1-6c0c3d6067d4</vt:lpwstr>
  </property>
  <property fmtid="{D5CDD505-2E9C-101B-9397-08002B2CF9AE}" pid="8" name="MSIP_Label_8af03ff0-41c5-4c41-b55e-fabb8fae94be_ContentBits">
    <vt:lpwstr>0</vt:lpwstr>
  </property>
  <property fmtid="{D5CDD505-2E9C-101B-9397-08002B2CF9AE}" pid="9" name="ContentTypeId">
    <vt:lpwstr>0x010100B335F71786E81241A03511704A9496F5</vt:lpwstr>
  </property>
</Properties>
</file>