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media/image40.1" ContentType="image/pn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9"/>
  </p:notesMasterIdLst>
  <p:handoutMasterIdLst>
    <p:handoutMasterId r:id="rId80"/>
  </p:handoutMasterIdLst>
  <p:sldIdLst>
    <p:sldId id="3926" r:id="rId2"/>
    <p:sldId id="3927" r:id="rId3"/>
    <p:sldId id="3928" r:id="rId4"/>
    <p:sldId id="1742" r:id="rId5"/>
    <p:sldId id="3895" r:id="rId6"/>
    <p:sldId id="3929" r:id="rId7"/>
    <p:sldId id="3930" r:id="rId8"/>
    <p:sldId id="3931" r:id="rId9"/>
    <p:sldId id="3933" r:id="rId10"/>
    <p:sldId id="3730" r:id="rId11"/>
    <p:sldId id="3731" r:id="rId12"/>
    <p:sldId id="3887" r:id="rId13"/>
    <p:sldId id="762" r:id="rId14"/>
    <p:sldId id="4120" r:id="rId15"/>
    <p:sldId id="4163" r:id="rId16"/>
    <p:sldId id="4170" r:id="rId17"/>
    <p:sldId id="4168" r:id="rId18"/>
    <p:sldId id="4138" r:id="rId19"/>
    <p:sldId id="4139" r:id="rId20"/>
    <p:sldId id="4124" r:id="rId21"/>
    <p:sldId id="4121" r:id="rId22"/>
    <p:sldId id="4135" r:id="rId23"/>
    <p:sldId id="4137" r:id="rId24"/>
    <p:sldId id="4122" r:id="rId25"/>
    <p:sldId id="4147" r:id="rId26"/>
    <p:sldId id="4155" r:id="rId27"/>
    <p:sldId id="4123" r:id="rId28"/>
    <p:sldId id="4126" r:id="rId29"/>
    <p:sldId id="4127" r:id="rId30"/>
    <p:sldId id="4125" r:id="rId31"/>
    <p:sldId id="4136" r:id="rId32"/>
    <p:sldId id="4156" r:id="rId33"/>
    <p:sldId id="4143" r:id="rId34"/>
    <p:sldId id="4128" r:id="rId35"/>
    <p:sldId id="4150" r:id="rId36"/>
    <p:sldId id="4171" r:id="rId37"/>
    <p:sldId id="4151" r:id="rId38"/>
    <p:sldId id="4154" r:id="rId39"/>
    <p:sldId id="4152" r:id="rId40"/>
    <p:sldId id="4169" r:id="rId41"/>
    <p:sldId id="4157" r:id="rId42"/>
    <p:sldId id="4158" r:id="rId43"/>
    <p:sldId id="4153" r:id="rId44"/>
    <p:sldId id="4162" r:id="rId45"/>
    <p:sldId id="4164" r:id="rId46"/>
    <p:sldId id="4174" r:id="rId47"/>
    <p:sldId id="4172" r:id="rId48"/>
    <p:sldId id="4140" r:id="rId49"/>
    <p:sldId id="4141" r:id="rId50"/>
    <p:sldId id="4142" r:id="rId51"/>
    <p:sldId id="4146" r:id="rId52"/>
    <p:sldId id="4131" r:id="rId53"/>
    <p:sldId id="4134" r:id="rId54"/>
    <p:sldId id="4130" r:id="rId55"/>
    <p:sldId id="4132" r:id="rId56"/>
    <p:sldId id="4159" r:id="rId57"/>
    <p:sldId id="4165" r:id="rId58"/>
    <p:sldId id="4166" r:id="rId59"/>
    <p:sldId id="4160" r:id="rId60"/>
    <p:sldId id="4173" r:id="rId61"/>
    <p:sldId id="4145" r:id="rId62"/>
    <p:sldId id="4133" r:id="rId63"/>
    <p:sldId id="4149" r:id="rId64"/>
    <p:sldId id="4144" r:id="rId65"/>
    <p:sldId id="4119" r:id="rId66"/>
    <p:sldId id="4129" r:id="rId67"/>
    <p:sldId id="4167" r:id="rId68"/>
    <p:sldId id="3888" r:id="rId69"/>
    <p:sldId id="3889" r:id="rId70"/>
    <p:sldId id="3890" r:id="rId71"/>
    <p:sldId id="3891" r:id="rId72"/>
    <p:sldId id="3892" r:id="rId73"/>
    <p:sldId id="4013" r:id="rId74"/>
    <p:sldId id="3893" r:id="rId75"/>
    <p:sldId id="3894" r:id="rId76"/>
    <p:sldId id="4175" r:id="rId77"/>
    <p:sldId id="3918" r:id="rId7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2278F"/>
    <a:srgbClr val="403152"/>
    <a:srgbClr val="D3A836"/>
    <a:srgbClr val="FCF8EF"/>
    <a:srgbClr val="CC99FF"/>
    <a:srgbClr val="4D1E55"/>
    <a:srgbClr val="333333"/>
    <a:srgbClr val="FFFFFF"/>
    <a:srgbClr val="B8C4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613" autoAdjust="0"/>
    <p:restoredTop sz="89944" autoAdjust="0"/>
  </p:normalViewPr>
  <p:slideViewPr>
    <p:cSldViewPr snapToGrid="0" snapToObjects="1">
      <p:cViewPr varScale="1">
        <p:scale>
          <a:sx n="77" d="100"/>
          <a:sy n="77" d="100"/>
        </p:scale>
        <p:origin x="132" y="972"/>
      </p:cViewPr>
      <p:guideLst>
        <p:guide orient="horz" pos="2160"/>
        <p:guide pos="3840"/>
      </p:guideLst>
    </p:cSldViewPr>
  </p:slideViewPr>
  <p:notesTextViewPr>
    <p:cViewPr>
      <p:scale>
        <a:sx n="125" d="100"/>
        <a:sy n="125" d="100"/>
      </p:scale>
      <p:origin x="0" y="0"/>
    </p:cViewPr>
  </p:notesTextViewPr>
  <p:sorterViewPr>
    <p:cViewPr varScale="1">
      <p:scale>
        <a:sx n="1" d="1"/>
        <a:sy n="1" d="1"/>
      </p:scale>
      <p:origin x="0" y="-2754"/>
    </p:cViewPr>
  </p:sorterViewPr>
  <p:notesViewPr>
    <p:cSldViewPr snapToGrid="0" snapToObjects="1">
      <p:cViewPr varScale="1">
        <p:scale>
          <a:sx n="83" d="100"/>
          <a:sy n="83"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ata16.xml.rels><?xml version="1.0" encoding="UTF-8" standalone="yes"?>
<Relationships xmlns="http://schemas.openxmlformats.org/package/2006/relationships"><Relationship Id="rId3" Type="http://schemas.openxmlformats.org/officeDocument/2006/relationships/image" Target="../media/image21.1"/><Relationship Id="rId2" Type="http://schemas.openxmlformats.org/officeDocument/2006/relationships/hyperlink" Target="http://www.thenursingsiteblog.com/2013_03_01_archive.html" TargetMode="External"/><Relationship Id="rId1" Type="http://schemas.openxmlformats.org/officeDocument/2006/relationships/image" Target="../media/image20.jpg"/><Relationship Id="rId4" Type="http://schemas.openxmlformats.org/officeDocument/2006/relationships/hyperlink" Target="https://www.rawpixel.com/board/418685/raw" TargetMode="External"/></Relationships>
</file>

<file path=ppt/diagrams/_rels/data21.xml.rels><?xml version="1.0" encoding="UTF-8" standalone="yes"?>
<Relationships xmlns="http://schemas.openxmlformats.org/package/2006/relationships"><Relationship Id="rId3" Type="http://schemas.openxmlformats.org/officeDocument/2006/relationships/hyperlink" Target="http://2017.igem.org/Team:Hong_Kong-CUHK/Prototype" TargetMode="External"/><Relationship Id="rId2" Type="http://schemas.openxmlformats.org/officeDocument/2006/relationships/image" Target="../media/image23.png"/><Relationship Id="rId1" Type="http://schemas.openxmlformats.org/officeDocument/2006/relationships/image" Target="../media/image22.jpg"/><Relationship Id="rId4" Type="http://schemas.openxmlformats.org/officeDocument/2006/relationships/image" Target="../media/image24.jpeg"/></Relationships>
</file>

<file path=ppt/diagrams/_rels/data25.xml.rels><?xml version="1.0" encoding="UTF-8" standalone="yes"?>
<Relationships xmlns="http://schemas.openxmlformats.org/package/2006/relationships"><Relationship Id="rId2" Type="http://schemas.openxmlformats.org/officeDocument/2006/relationships/hyperlink" Target="https://blogs.ed.ac.uk/covid19perspectives/2020/05/15/targets-trust-and-covid-19-testing-writes-christina-boswell/" TargetMode="External"/><Relationship Id="rId1" Type="http://schemas.openxmlformats.org/officeDocument/2006/relationships/image" Target="../media/image27.jpg"/></Relationships>
</file>

<file path=ppt/diagrams/_rels/data30.xml.rels><?xml version="1.0" encoding="UTF-8" standalone="yes"?>
<Relationships xmlns="http://schemas.openxmlformats.org/package/2006/relationships"><Relationship Id="rId2" Type="http://schemas.openxmlformats.org/officeDocument/2006/relationships/hyperlink" Target="https://es.wikipedia.org/wiki/L%C3%ADmite:_48_horas" TargetMode="External"/><Relationship Id="rId1" Type="http://schemas.openxmlformats.org/officeDocument/2006/relationships/image" Target="../media/image29.png"/></Relationships>
</file>

<file path=ppt/diagrams/_rels/data31.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ponderingtwo.blogspot.com/2015/08/experience-power-with-airtel-4g.html" TargetMode="External"/><Relationship Id="rId1" Type="http://schemas.openxmlformats.org/officeDocument/2006/relationships/image" Target="../media/image37.jpg"/><Relationship Id="rId4" Type="http://schemas.openxmlformats.org/officeDocument/2006/relationships/hyperlink" Target="https://amommasview.wordpress.com/2015/03/11/kids-are-kids-or-parental-control/" TargetMode="External"/></Relationships>
</file>

<file path=ppt/diagrams/_rels/data4.xml.rels><?xml version="1.0" encoding="UTF-8" standalone="yes"?>
<Relationships xmlns="http://schemas.openxmlformats.org/package/2006/relationships"><Relationship Id="rId2" Type="http://schemas.openxmlformats.org/officeDocument/2006/relationships/hyperlink" Target="https://www.ohioemployerlawblog.com/2020/08/coronavirus-update-8-5-2020-who-pays.html" TargetMode="External"/><Relationship Id="rId1" Type="http://schemas.openxmlformats.org/officeDocument/2006/relationships/image" Target="../media/image19.jpg"/></Relationships>
</file>

<file path=ppt/diagrams/_rels/data40.xml.rels><?xml version="1.0" encoding="UTF-8" standalone="yes"?>
<Relationships xmlns="http://schemas.openxmlformats.org/package/2006/relationships"><Relationship Id="rId3" Type="http://schemas.openxmlformats.org/officeDocument/2006/relationships/image" Target="../media/image40.1"/><Relationship Id="rId2" Type="http://schemas.openxmlformats.org/officeDocument/2006/relationships/hyperlink" Target="https://michellemazur45.wordpress.com/2015/03/06/sharing-your-medical-history-with-your-family-barbara-jacoby-2/" TargetMode="External"/><Relationship Id="rId1" Type="http://schemas.openxmlformats.org/officeDocument/2006/relationships/image" Target="../media/image39.jpg"/><Relationship Id="rId6" Type="http://schemas.openxmlformats.org/officeDocument/2006/relationships/hyperlink" Target="https://pixabay.com/en/cleaning-cleanser-woman-face-2414049/" TargetMode="External"/><Relationship Id="rId5" Type="http://schemas.openxmlformats.org/officeDocument/2006/relationships/image" Target="../media/image41.png"/><Relationship Id="rId4" Type="http://schemas.openxmlformats.org/officeDocument/2006/relationships/hyperlink" Target="https://www.rawpixel.com/search/face%20mask"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data.cms.gov/stories/s/COVID-19-Nursing-Home-Data/bkwz-xpvg"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1.1"/><Relationship Id="rId2" Type="http://schemas.openxmlformats.org/officeDocument/2006/relationships/hyperlink" Target="http://www.thenursingsiteblog.com/2013_03_01_archive.html" TargetMode="External"/><Relationship Id="rId1" Type="http://schemas.openxmlformats.org/officeDocument/2006/relationships/image" Target="../media/image20.jpg"/><Relationship Id="rId4" Type="http://schemas.openxmlformats.org/officeDocument/2006/relationships/hyperlink" Target="https://www.rawpixel.com/board/418685/raw" TargetMode="External"/></Relationships>
</file>

<file path=ppt/diagrams/_rels/drawing21.xml.rels><?xml version="1.0" encoding="UTF-8" standalone="yes"?>
<Relationships xmlns="http://schemas.openxmlformats.org/package/2006/relationships"><Relationship Id="rId3" Type="http://schemas.openxmlformats.org/officeDocument/2006/relationships/hyperlink" Target="http://2017.igem.org/Team:Hong_Kong-CUHK/Prototype" TargetMode="External"/><Relationship Id="rId2" Type="http://schemas.openxmlformats.org/officeDocument/2006/relationships/image" Target="../media/image23.png"/><Relationship Id="rId1" Type="http://schemas.openxmlformats.org/officeDocument/2006/relationships/image" Target="../media/image22.jpg"/><Relationship Id="rId4" Type="http://schemas.openxmlformats.org/officeDocument/2006/relationships/image" Target="../media/image24.jpeg"/></Relationships>
</file>

<file path=ppt/diagrams/_rels/drawing25.xml.rels><?xml version="1.0" encoding="UTF-8" standalone="yes"?>
<Relationships xmlns="http://schemas.openxmlformats.org/package/2006/relationships"><Relationship Id="rId2" Type="http://schemas.openxmlformats.org/officeDocument/2006/relationships/hyperlink" Target="https://blogs.ed.ac.uk/covid19perspectives/2020/05/15/targets-trust-and-covid-19-testing-writes-christina-boswell/" TargetMode="External"/><Relationship Id="rId1" Type="http://schemas.openxmlformats.org/officeDocument/2006/relationships/image" Target="../media/image27.jpg"/></Relationships>
</file>

<file path=ppt/diagrams/_rels/drawing30.xml.rels><?xml version="1.0" encoding="UTF-8" standalone="yes"?>
<Relationships xmlns="http://schemas.openxmlformats.org/package/2006/relationships"><Relationship Id="rId2" Type="http://schemas.openxmlformats.org/officeDocument/2006/relationships/hyperlink" Target="https://es.wikipedia.org/wiki/L%C3%ADmite:_48_horas" TargetMode="External"/><Relationship Id="rId1" Type="http://schemas.openxmlformats.org/officeDocument/2006/relationships/image" Target="../media/image29.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ponderingtwo.blogspot.com/2015/08/experience-power-with-airtel-4g.html" TargetMode="External"/><Relationship Id="rId1" Type="http://schemas.openxmlformats.org/officeDocument/2006/relationships/image" Target="../media/image37.jpg"/><Relationship Id="rId4" Type="http://schemas.openxmlformats.org/officeDocument/2006/relationships/hyperlink" Target="https://amommasview.wordpress.com/2015/03/11/kids-are-kids-or-parental-control/" TargetMode="External"/></Relationships>
</file>

<file path=ppt/diagrams/_rels/drawing4.xml.rels><?xml version="1.0" encoding="UTF-8" standalone="yes"?>
<Relationships xmlns="http://schemas.openxmlformats.org/package/2006/relationships"><Relationship Id="rId2" Type="http://schemas.openxmlformats.org/officeDocument/2006/relationships/hyperlink" Target="https://www.ohioemployerlawblog.com/2020/08/coronavirus-update-8-5-2020-who-pays.html" TargetMode="External"/><Relationship Id="rId1" Type="http://schemas.openxmlformats.org/officeDocument/2006/relationships/image" Target="../media/image19.jpg"/></Relationships>
</file>

<file path=ppt/diagrams/_rels/drawing40.xml.rels><?xml version="1.0" encoding="UTF-8" standalone="yes"?>
<Relationships xmlns="http://schemas.openxmlformats.org/package/2006/relationships"><Relationship Id="rId3" Type="http://schemas.openxmlformats.org/officeDocument/2006/relationships/image" Target="../media/image40.1"/><Relationship Id="rId2" Type="http://schemas.openxmlformats.org/officeDocument/2006/relationships/hyperlink" Target="https://michellemazur45.wordpress.com/2015/03/06/sharing-your-medical-history-with-your-family-barbara-jacoby-2/" TargetMode="External"/><Relationship Id="rId1" Type="http://schemas.openxmlformats.org/officeDocument/2006/relationships/image" Target="../media/image39.jpg"/><Relationship Id="rId6" Type="http://schemas.openxmlformats.org/officeDocument/2006/relationships/hyperlink" Target="https://pixabay.com/en/cleaning-cleanser-woman-face-2414049/" TargetMode="External"/><Relationship Id="rId5" Type="http://schemas.openxmlformats.org/officeDocument/2006/relationships/image" Target="../media/image41.png"/><Relationship Id="rId4" Type="http://schemas.openxmlformats.org/officeDocument/2006/relationships/hyperlink" Target="https://www.rawpixel.com/search/face%20mask"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data.cms.gov/stories/s/COVID-19-Nursing-Home-Data/bkwz-xpvg" TargetMode="Externa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5BFB86-FD1E-4CB6-8DCF-39FCE07E7D3A}" type="doc">
      <dgm:prSet loTypeId="urn:microsoft.com/office/officeart/2005/8/layout/radial2" loCatId="relationship" qsTypeId="urn:microsoft.com/office/officeart/2005/8/quickstyle/simple1" qsCatId="simple" csTypeId="urn:microsoft.com/office/officeart/2005/8/colors/accent4_5" csCatId="accent4" phldr="1"/>
      <dgm:spPr/>
      <dgm:t>
        <a:bodyPr/>
        <a:lstStyle/>
        <a:p>
          <a:endParaRPr lang="en-US"/>
        </a:p>
      </dgm:t>
    </dgm:pt>
    <dgm:pt modelId="{DA557A89-D6E9-4F56-93CF-5F69A0309C2C}">
      <dgm:prSet phldrT="[Text]" custT="1"/>
      <dgm:spPr/>
      <dgm:t>
        <a:bodyPr/>
        <a:lstStyle/>
        <a:p>
          <a:r>
            <a:rPr lang="en-US" sz="2800" b="1" dirty="0">
              <a:solidFill>
                <a:srgbClr val="7030A0"/>
              </a:solidFill>
            </a:rPr>
            <a:t>All staff</a:t>
          </a:r>
        </a:p>
      </dgm:t>
    </dgm:pt>
    <dgm:pt modelId="{507EE10E-6AE3-4F9E-A62C-1E79E06421E1}" type="parTrans" cxnId="{B539AE1F-CFCC-4D3B-AE72-15710783AB88}">
      <dgm:prSet/>
      <dgm:spPr/>
      <dgm:t>
        <a:bodyPr/>
        <a:lstStyle/>
        <a:p>
          <a:endParaRPr lang="en-US"/>
        </a:p>
      </dgm:t>
    </dgm:pt>
    <dgm:pt modelId="{06D8BD02-F165-4AFD-A51C-D4207C5672EB}" type="sibTrans" cxnId="{B539AE1F-CFCC-4D3B-AE72-15710783AB88}">
      <dgm:prSet/>
      <dgm:spPr/>
      <dgm:t>
        <a:bodyPr/>
        <a:lstStyle/>
        <a:p>
          <a:endParaRPr lang="en-US"/>
        </a:p>
      </dgm:t>
    </dgm:pt>
    <dgm:pt modelId="{567E02B2-D148-46CD-9A6C-CF02ECABCC76}">
      <dgm:prSet phldrT="[Text]"/>
      <dgm:spPr/>
      <dgm:t>
        <a:bodyPr/>
        <a:lstStyle/>
        <a:p>
          <a:r>
            <a:rPr lang="en-US" dirty="0">
              <a:solidFill>
                <a:srgbClr val="7030A0"/>
              </a:solidFill>
            </a:rPr>
            <a:t>Employees</a:t>
          </a:r>
        </a:p>
      </dgm:t>
    </dgm:pt>
    <dgm:pt modelId="{3A5D53EC-A8E7-4886-A927-0536EEC1189D}" type="parTrans" cxnId="{3B65B66D-7222-456A-8BC0-56F87DA282A7}">
      <dgm:prSet/>
      <dgm:spPr/>
      <dgm:t>
        <a:bodyPr/>
        <a:lstStyle/>
        <a:p>
          <a:endParaRPr lang="en-US"/>
        </a:p>
      </dgm:t>
    </dgm:pt>
    <dgm:pt modelId="{CA58D953-038C-40DE-9BC3-1DEF4C9D2CD4}" type="sibTrans" cxnId="{3B65B66D-7222-456A-8BC0-56F87DA282A7}">
      <dgm:prSet/>
      <dgm:spPr/>
      <dgm:t>
        <a:bodyPr/>
        <a:lstStyle/>
        <a:p>
          <a:endParaRPr lang="en-US"/>
        </a:p>
      </dgm:t>
    </dgm:pt>
    <dgm:pt modelId="{8A50E59D-E3C2-436A-BE91-AD11F24F2BCB}">
      <dgm:prSet phldrT="[Text]"/>
      <dgm:spPr/>
      <dgm:t>
        <a:bodyPr/>
        <a:lstStyle/>
        <a:p>
          <a:r>
            <a:rPr lang="en-US" dirty="0">
              <a:solidFill>
                <a:srgbClr val="7030A0"/>
              </a:solidFill>
            </a:rPr>
            <a:t>Contractors</a:t>
          </a:r>
        </a:p>
      </dgm:t>
    </dgm:pt>
    <dgm:pt modelId="{8CE2AAAA-47DA-4D83-ABD9-C5BA377FED87}" type="parTrans" cxnId="{FD4DEB40-9019-4DD5-B7AA-94525BF6251E}">
      <dgm:prSet/>
      <dgm:spPr/>
      <dgm:t>
        <a:bodyPr/>
        <a:lstStyle/>
        <a:p>
          <a:endParaRPr lang="en-US"/>
        </a:p>
      </dgm:t>
    </dgm:pt>
    <dgm:pt modelId="{3A8A1BF9-EE2C-4A7F-9035-5162FE3B0B30}" type="sibTrans" cxnId="{FD4DEB40-9019-4DD5-B7AA-94525BF6251E}">
      <dgm:prSet/>
      <dgm:spPr/>
      <dgm:t>
        <a:bodyPr/>
        <a:lstStyle/>
        <a:p>
          <a:endParaRPr lang="en-US"/>
        </a:p>
      </dgm:t>
    </dgm:pt>
    <dgm:pt modelId="{A131B884-A5A0-4368-A8F1-C42AFACDF3E3}">
      <dgm:prSet phldrT="[Text]"/>
      <dgm:spPr/>
      <dgm:t>
        <a:bodyPr/>
        <a:lstStyle/>
        <a:p>
          <a:r>
            <a:rPr lang="en-US" dirty="0">
              <a:solidFill>
                <a:srgbClr val="7030A0"/>
              </a:solidFill>
            </a:rPr>
            <a:t>Consultants</a:t>
          </a:r>
        </a:p>
      </dgm:t>
    </dgm:pt>
    <dgm:pt modelId="{154A490E-D3DF-4D17-8E21-8F8D41F42E3F}" type="parTrans" cxnId="{D42E435F-836B-47D0-96E1-567A30422470}">
      <dgm:prSet/>
      <dgm:spPr/>
      <dgm:t>
        <a:bodyPr/>
        <a:lstStyle/>
        <a:p>
          <a:endParaRPr lang="en-US"/>
        </a:p>
      </dgm:t>
    </dgm:pt>
    <dgm:pt modelId="{5CCF193B-CFC3-40C7-86A7-2F4EADFE2F58}" type="sibTrans" cxnId="{D42E435F-836B-47D0-96E1-567A30422470}">
      <dgm:prSet/>
      <dgm:spPr/>
      <dgm:t>
        <a:bodyPr/>
        <a:lstStyle/>
        <a:p>
          <a:endParaRPr lang="en-US"/>
        </a:p>
      </dgm:t>
    </dgm:pt>
    <dgm:pt modelId="{C29B1757-C8DE-4C0C-9E0F-80D1D97750AA}">
      <dgm:prSet phldrT="[Text]"/>
      <dgm:spPr/>
      <dgm:t>
        <a:bodyPr/>
        <a:lstStyle/>
        <a:p>
          <a:r>
            <a:rPr lang="en-US" dirty="0">
              <a:solidFill>
                <a:srgbClr val="7030A0"/>
              </a:solidFill>
            </a:rPr>
            <a:t>Volunteers</a:t>
          </a:r>
        </a:p>
      </dgm:t>
    </dgm:pt>
    <dgm:pt modelId="{0B8FC880-3D49-4A00-A4F5-0DFBEC82F487}" type="parTrans" cxnId="{A0018A31-F3F6-4F6B-AEE3-493047B74DEF}">
      <dgm:prSet/>
      <dgm:spPr/>
      <dgm:t>
        <a:bodyPr/>
        <a:lstStyle/>
        <a:p>
          <a:endParaRPr lang="en-US"/>
        </a:p>
      </dgm:t>
    </dgm:pt>
    <dgm:pt modelId="{7EB1ED80-654F-44B4-9CFC-5F4FC0D45CAD}" type="sibTrans" cxnId="{A0018A31-F3F6-4F6B-AEE3-493047B74DEF}">
      <dgm:prSet/>
      <dgm:spPr/>
      <dgm:t>
        <a:bodyPr/>
        <a:lstStyle/>
        <a:p>
          <a:endParaRPr lang="en-US"/>
        </a:p>
      </dgm:t>
    </dgm:pt>
    <dgm:pt modelId="{41654674-B592-49CE-818F-927B520EA134}">
      <dgm:prSet phldrT="[Text]" custT="1"/>
      <dgm:spPr/>
      <dgm:t>
        <a:bodyPr/>
        <a:lstStyle/>
        <a:p>
          <a:r>
            <a:rPr lang="en-US" sz="2800" b="1" dirty="0">
              <a:solidFill>
                <a:srgbClr val="7030A0"/>
              </a:solidFill>
            </a:rPr>
            <a:t>All residents</a:t>
          </a:r>
        </a:p>
      </dgm:t>
    </dgm:pt>
    <dgm:pt modelId="{16B1ABC6-CBEF-41CE-AC14-710D309795C8}" type="parTrans" cxnId="{7E727DFA-83FD-401A-BDCD-597D38FD52FF}">
      <dgm:prSet/>
      <dgm:spPr/>
      <dgm:t>
        <a:bodyPr/>
        <a:lstStyle/>
        <a:p>
          <a:endParaRPr lang="en-US"/>
        </a:p>
      </dgm:t>
    </dgm:pt>
    <dgm:pt modelId="{81123A81-60D2-40DA-AFC5-5A4CD60A3847}" type="sibTrans" cxnId="{7E727DFA-83FD-401A-BDCD-597D38FD52FF}">
      <dgm:prSet/>
      <dgm:spPr/>
      <dgm:t>
        <a:bodyPr/>
        <a:lstStyle/>
        <a:p>
          <a:endParaRPr lang="en-US"/>
        </a:p>
      </dgm:t>
    </dgm:pt>
    <dgm:pt modelId="{4A8347BF-61BE-4A41-A6A1-9132EE9A41BD}">
      <dgm:prSet phldrT="[Text]"/>
      <dgm:spPr/>
      <dgm:t>
        <a:bodyPr/>
        <a:lstStyle/>
        <a:p>
          <a:r>
            <a:rPr lang="en-US" b="0" dirty="0">
              <a:solidFill>
                <a:srgbClr val="7030A0"/>
              </a:solidFill>
            </a:rPr>
            <a:t>When an outbreak occurs</a:t>
          </a:r>
        </a:p>
      </dgm:t>
    </dgm:pt>
    <dgm:pt modelId="{91490273-6F69-4298-8464-789F5E4B151F}" type="parTrans" cxnId="{52763C0B-A05A-4A14-9D8C-AC70880B9775}">
      <dgm:prSet/>
      <dgm:spPr/>
      <dgm:t>
        <a:bodyPr/>
        <a:lstStyle/>
        <a:p>
          <a:endParaRPr lang="en-US"/>
        </a:p>
      </dgm:t>
    </dgm:pt>
    <dgm:pt modelId="{705D2777-0D24-4C3E-8BEF-DD6C09A8BBE0}" type="sibTrans" cxnId="{52763C0B-A05A-4A14-9D8C-AC70880B9775}">
      <dgm:prSet/>
      <dgm:spPr/>
      <dgm:t>
        <a:bodyPr/>
        <a:lstStyle/>
        <a:p>
          <a:endParaRPr lang="en-US"/>
        </a:p>
      </dgm:t>
    </dgm:pt>
    <dgm:pt modelId="{C5389228-BC6F-4E54-967A-1FAD0F8A8D76}">
      <dgm:prSet phldrT="[Text]"/>
      <dgm:spPr/>
      <dgm:t>
        <a:bodyPr/>
        <a:lstStyle/>
        <a:p>
          <a:r>
            <a:rPr lang="en-US" b="0" dirty="0">
              <a:solidFill>
                <a:srgbClr val="7030A0"/>
              </a:solidFill>
            </a:rPr>
            <a:t>Symptomatic testing:  anyone with signs or symptoms of COVID-19</a:t>
          </a:r>
        </a:p>
      </dgm:t>
    </dgm:pt>
    <dgm:pt modelId="{CF22A911-02D0-451A-91AC-FFD3D590A2D1}" type="parTrans" cxnId="{E94DD8BE-E74E-4BE1-8840-3059DAD9EFB2}">
      <dgm:prSet/>
      <dgm:spPr/>
      <dgm:t>
        <a:bodyPr/>
        <a:lstStyle/>
        <a:p>
          <a:endParaRPr lang="en-US"/>
        </a:p>
      </dgm:t>
    </dgm:pt>
    <dgm:pt modelId="{3EFF0D51-26AF-49E3-8DB3-1F0CB13A7AF9}" type="sibTrans" cxnId="{E94DD8BE-E74E-4BE1-8840-3059DAD9EFB2}">
      <dgm:prSet/>
      <dgm:spPr/>
      <dgm:t>
        <a:bodyPr/>
        <a:lstStyle/>
        <a:p>
          <a:endParaRPr lang="en-US"/>
        </a:p>
      </dgm:t>
    </dgm:pt>
    <dgm:pt modelId="{8ECB7591-8BFD-42AF-9835-C09B202D89E6}" type="pres">
      <dgm:prSet presAssocID="{365BFB86-FD1E-4CB6-8DCF-39FCE07E7D3A}" presName="composite" presStyleCnt="0">
        <dgm:presLayoutVars>
          <dgm:chMax val="5"/>
          <dgm:dir/>
          <dgm:animLvl val="ctr"/>
          <dgm:resizeHandles val="exact"/>
        </dgm:presLayoutVars>
      </dgm:prSet>
      <dgm:spPr/>
    </dgm:pt>
    <dgm:pt modelId="{2057BAF9-7B75-4D6B-AA10-A1C1901FD6A3}" type="pres">
      <dgm:prSet presAssocID="{365BFB86-FD1E-4CB6-8DCF-39FCE07E7D3A}" presName="cycle" presStyleCnt="0"/>
      <dgm:spPr/>
    </dgm:pt>
    <dgm:pt modelId="{4B7484A3-565B-4C2E-83C1-FB0BD2F26910}" type="pres">
      <dgm:prSet presAssocID="{365BFB86-FD1E-4CB6-8DCF-39FCE07E7D3A}" presName="centerShape" presStyleCnt="0"/>
      <dgm:spPr/>
    </dgm:pt>
    <dgm:pt modelId="{AA1A9D2E-8731-4CE4-B0C9-79ABD072DD6E}" type="pres">
      <dgm:prSet presAssocID="{365BFB86-FD1E-4CB6-8DCF-39FCE07E7D3A}" presName="connSite" presStyleLbl="node1" presStyleIdx="0" presStyleCnt="3"/>
      <dgm:spPr/>
    </dgm:pt>
    <dgm:pt modelId="{8836D1AB-26AC-4925-B6F0-8B661B335508}" type="pres">
      <dgm:prSet presAssocID="{365BFB86-FD1E-4CB6-8DCF-39FCE07E7D3A}"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est tubes"/>
        </a:ext>
      </dgm:extLst>
    </dgm:pt>
    <dgm:pt modelId="{D14D523C-27E8-44C7-8D4A-C4A15CBC1DB5}" type="pres">
      <dgm:prSet presAssocID="{507EE10E-6AE3-4F9E-A62C-1E79E06421E1}" presName="Name25" presStyleLbl="parChTrans1D1" presStyleIdx="0" presStyleCnt="2"/>
      <dgm:spPr/>
    </dgm:pt>
    <dgm:pt modelId="{A2AE88C2-1EA6-4BF4-A90B-72EEA474338C}" type="pres">
      <dgm:prSet presAssocID="{DA557A89-D6E9-4F56-93CF-5F69A0309C2C}" presName="node" presStyleCnt="0"/>
      <dgm:spPr/>
    </dgm:pt>
    <dgm:pt modelId="{251A9AEE-8D82-472F-8F19-5F835178481F}" type="pres">
      <dgm:prSet presAssocID="{DA557A89-D6E9-4F56-93CF-5F69A0309C2C}" presName="parentNode" presStyleLbl="node1" presStyleIdx="1" presStyleCnt="3" custScaleX="108615" custScaleY="80036">
        <dgm:presLayoutVars>
          <dgm:chMax val="1"/>
          <dgm:bulletEnabled val="1"/>
        </dgm:presLayoutVars>
      </dgm:prSet>
      <dgm:spPr/>
    </dgm:pt>
    <dgm:pt modelId="{5F0C65BB-1231-4DAA-973B-05907402F3B6}" type="pres">
      <dgm:prSet presAssocID="{DA557A89-D6E9-4F56-93CF-5F69A0309C2C}" presName="childNode" presStyleLbl="revTx" presStyleIdx="0" presStyleCnt="2">
        <dgm:presLayoutVars>
          <dgm:bulletEnabled val="1"/>
        </dgm:presLayoutVars>
      </dgm:prSet>
      <dgm:spPr/>
    </dgm:pt>
    <dgm:pt modelId="{58DBE153-167B-4A72-AE6D-03C98AE2127D}" type="pres">
      <dgm:prSet presAssocID="{16B1ABC6-CBEF-41CE-AC14-710D309795C8}" presName="Name25" presStyleLbl="parChTrans1D1" presStyleIdx="1" presStyleCnt="2"/>
      <dgm:spPr/>
    </dgm:pt>
    <dgm:pt modelId="{28902A49-A911-4D1C-ADF8-49AD05AF6985}" type="pres">
      <dgm:prSet presAssocID="{41654674-B592-49CE-818F-927B520EA134}" presName="node" presStyleCnt="0"/>
      <dgm:spPr/>
    </dgm:pt>
    <dgm:pt modelId="{38169904-C1D1-44AF-A22F-885A101E85D5}" type="pres">
      <dgm:prSet presAssocID="{41654674-B592-49CE-818F-927B520EA134}" presName="parentNode" presStyleLbl="node1" presStyleIdx="2" presStyleCnt="3" custScaleX="110980" custScaleY="59831">
        <dgm:presLayoutVars>
          <dgm:chMax val="1"/>
          <dgm:bulletEnabled val="1"/>
        </dgm:presLayoutVars>
      </dgm:prSet>
      <dgm:spPr/>
    </dgm:pt>
    <dgm:pt modelId="{A18DD340-9C17-4C7F-BC09-D9AB8D794B53}" type="pres">
      <dgm:prSet presAssocID="{41654674-B592-49CE-818F-927B520EA134}" presName="childNode" presStyleLbl="revTx" presStyleIdx="1" presStyleCnt="2">
        <dgm:presLayoutVars>
          <dgm:bulletEnabled val="1"/>
        </dgm:presLayoutVars>
      </dgm:prSet>
      <dgm:spPr/>
    </dgm:pt>
  </dgm:ptLst>
  <dgm:cxnLst>
    <dgm:cxn modelId="{5C1DF70A-0C16-46D2-BA8B-0C0D004B8676}" type="presOf" srcId="{16B1ABC6-CBEF-41CE-AC14-710D309795C8}" destId="{58DBE153-167B-4A72-AE6D-03C98AE2127D}" srcOrd="0" destOrd="0" presId="urn:microsoft.com/office/officeart/2005/8/layout/radial2"/>
    <dgm:cxn modelId="{52763C0B-A05A-4A14-9D8C-AC70880B9775}" srcId="{41654674-B592-49CE-818F-927B520EA134}" destId="{4A8347BF-61BE-4A41-A6A1-9132EE9A41BD}" srcOrd="1" destOrd="0" parTransId="{91490273-6F69-4298-8464-789F5E4B151F}" sibTransId="{705D2777-0D24-4C3E-8BEF-DD6C09A8BBE0}"/>
    <dgm:cxn modelId="{B539AE1F-CFCC-4D3B-AE72-15710783AB88}" srcId="{365BFB86-FD1E-4CB6-8DCF-39FCE07E7D3A}" destId="{DA557A89-D6E9-4F56-93CF-5F69A0309C2C}" srcOrd="0" destOrd="0" parTransId="{507EE10E-6AE3-4F9E-A62C-1E79E06421E1}" sibTransId="{06D8BD02-F165-4AFD-A51C-D4207C5672EB}"/>
    <dgm:cxn modelId="{33EC8420-DB70-4D65-B686-224E49C219E1}" type="presOf" srcId="{C29B1757-C8DE-4C0C-9E0F-80D1D97750AA}" destId="{5F0C65BB-1231-4DAA-973B-05907402F3B6}" srcOrd="0" destOrd="3" presId="urn:microsoft.com/office/officeart/2005/8/layout/radial2"/>
    <dgm:cxn modelId="{2443BF21-08F7-436A-8BCD-71DA4C84F947}" type="presOf" srcId="{DA557A89-D6E9-4F56-93CF-5F69A0309C2C}" destId="{251A9AEE-8D82-472F-8F19-5F835178481F}" srcOrd="0" destOrd="0" presId="urn:microsoft.com/office/officeart/2005/8/layout/radial2"/>
    <dgm:cxn modelId="{1A21A922-89FA-4942-B402-DA31440B6F3E}" type="presOf" srcId="{8A50E59D-E3C2-436A-BE91-AD11F24F2BCB}" destId="{5F0C65BB-1231-4DAA-973B-05907402F3B6}" srcOrd="0" destOrd="1" presId="urn:microsoft.com/office/officeart/2005/8/layout/radial2"/>
    <dgm:cxn modelId="{ADA98B28-4E99-4519-BF34-EFC63A3E5F16}" type="presOf" srcId="{4A8347BF-61BE-4A41-A6A1-9132EE9A41BD}" destId="{A18DD340-9C17-4C7F-BC09-D9AB8D794B53}" srcOrd="0" destOrd="1" presId="urn:microsoft.com/office/officeart/2005/8/layout/radial2"/>
    <dgm:cxn modelId="{A0018A31-F3F6-4F6B-AEE3-493047B74DEF}" srcId="{DA557A89-D6E9-4F56-93CF-5F69A0309C2C}" destId="{C29B1757-C8DE-4C0C-9E0F-80D1D97750AA}" srcOrd="3" destOrd="0" parTransId="{0B8FC880-3D49-4A00-A4F5-0DFBEC82F487}" sibTransId="{7EB1ED80-654F-44B4-9CFC-5F4FC0D45CAD}"/>
    <dgm:cxn modelId="{65364538-5AFF-431A-97F2-BB789465489D}" type="presOf" srcId="{A131B884-A5A0-4368-A8F1-C42AFACDF3E3}" destId="{5F0C65BB-1231-4DAA-973B-05907402F3B6}" srcOrd="0" destOrd="2" presId="urn:microsoft.com/office/officeart/2005/8/layout/radial2"/>
    <dgm:cxn modelId="{FD4DEB40-9019-4DD5-B7AA-94525BF6251E}" srcId="{DA557A89-D6E9-4F56-93CF-5F69A0309C2C}" destId="{8A50E59D-E3C2-436A-BE91-AD11F24F2BCB}" srcOrd="1" destOrd="0" parTransId="{8CE2AAAA-47DA-4D83-ABD9-C5BA377FED87}" sibTransId="{3A8A1BF9-EE2C-4A7F-9035-5162FE3B0B30}"/>
    <dgm:cxn modelId="{D42E435F-836B-47D0-96E1-567A30422470}" srcId="{DA557A89-D6E9-4F56-93CF-5F69A0309C2C}" destId="{A131B884-A5A0-4368-A8F1-C42AFACDF3E3}" srcOrd="2" destOrd="0" parTransId="{154A490E-D3DF-4D17-8E21-8F8D41F42E3F}" sibTransId="{5CCF193B-CFC3-40C7-86A7-2F4EADFE2F58}"/>
    <dgm:cxn modelId="{7F79E468-413A-4EF0-BD99-14D6B01EF9C6}" type="presOf" srcId="{507EE10E-6AE3-4F9E-A62C-1E79E06421E1}" destId="{D14D523C-27E8-44C7-8D4A-C4A15CBC1DB5}" srcOrd="0" destOrd="0" presId="urn:microsoft.com/office/officeart/2005/8/layout/radial2"/>
    <dgm:cxn modelId="{3B65B66D-7222-456A-8BC0-56F87DA282A7}" srcId="{DA557A89-D6E9-4F56-93CF-5F69A0309C2C}" destId="{567E02B2-D148-46CD-9A6C-CF02ECABCC76}" srcOrd="0" destOrd="0" parTransId="{3A5D53EC-A8E7-4886-A927-0536EEC1189D}" sibTransId="{CA58D953-038C-40DE-9BC3-1DEF4C9D2CD4}"/>
    <dgm:cxn modelId="{DDFEEE8A-F99C-451B-BA9C-CD6C9B5E9646}" type="presOf" srcId="{365BFB86-FD1E-4CB6-8DCF-39FCE07E7D3A}" destId="{8ECB7591-8BFD-42AF-9835-C09B202D89E6}" srcOrd="0" destOrd="0" presId="urn:microsoft.com/office/officeart/2005/8/layout/radial2"/>
    <dgm:cxn modelId="{6CC033AB-521E-46F5-ACA1-8A3EA936D232}" type="presOf" srcId="{567E02B2-D148-46CD-9A6C-CF02ECABCC76}" destId="{5F0C65BB-1231-4DAA-973B-05907402F3B6}" srcOrd="0" destOrd="0" presId="urn:microsoft.com/office/officeart/2005/8/layout/radial2"/>
    <dgm:cxn modelId="{E94DD8BE-E74E-4BE1-8840-3059DAD9EFB2}" srcId="{41654674-B592-49CE-818F-927B520EA134}" destId="{C5389228-BC6F-4E54-967A-1FAD0F8A8D76}" srcOrd="0" destOrd="0" parTransId="{CF22A911-02D0-451A-91AC-FFD3D590A2D1}" sibTransId="{3EFF0D51-26AF-49E3-8DB3-1F0CB13A7AF9}"/>
    <dgm:cxn modelId="{D8865DD6-B35B-4106-BB08-7F9700F16A3A}" type="presOf" srcId="{41654674-B592-49CE-818F-927B520EA134}" destId="{38169904-C1D1-44AF-A22F-885A101E85D5}" srcOrd="0" destOrd="0" presId="urn:microsoft.com/office/officeart/2005/8/layout/radial2"/>
    <dgm:cxn modelId="{FAD31CE4-A67B-4626-8B1A-8A7041B14858}" type="presOf" srcId="{C5389228-BC6F-4E54-967A-1FAD0F8A8D76}" destId="{A18DD340-9C17-4C7F-BC09-D9AB8D794B53}" srcOrd="0" destOrd="0" presId="urn:microsoft.com/office/officeart/2005/8/layout/radial2"/>
    <dgm:cxn modelId="{7E727DFA-83FD-401A-BDCD-597D38FD52FF}" srcId="{365BFB86-FD1E-4CB6-8DCF-39FCE07E7D3A}" destId="{41654674-B592-49CE-818F-927B520EA134}" srcOrd="1" destOrd="0" parTransId="{16B1ABC6-CBEF-41CE-AC14-710D309795C8}" sibTransId="{81123A81-60D2-40DA-AFC5-5A4CD60A3847}"/>
    <dgm:cxn modelId="{871ECE8B-9980-4F45-83DD-9B99203318BD}" type="presParOf" srcId="{8ECB7591-8BFD-42AF-9835-C09B202D89E6}" destId="{2057BAF9-7B75-4D6B-AA10-A1C1901FD6A3}" srcOrd="0" destOrd="0" presId="urn:microsoft.com/office/officeart/2005/8/layout/radial2"/>
    <dgm:cxn modelId="{9318A122-5E43-4A41-A455-DD425196F6F3}" type="presParOf" srcId="{2057BAF9-7B75-4D6B-AA10-A1C1901FD6A3}" destId="{4B7484A3-565B-4C2E-83C1-FB0BD2F26910}" srcOrd="0" destOrd="0" presId="urn:microsoft.com/office/officeart/2005/8/layout/radial2"/>
    <dgm:cxn modelId="{F7AA2DB2-387C-4F08-A1DF-F9D6B673E503}" type="presParOf" srcId="{4B7484A3-565B-4C2E-83C1-FB0BD2F26910}" destId="{AA1A9D2E-8731-4CE4-B0C9-79ABD072DD6E}" srcOrd="0" destOrd="0" presId="urn:microsoft.com/office/officeart/2005/8/layout/radial2"/>
    <dgm:cxn modelId="{B624A7F8-DF63-4D5C-A53D-07549D5D3C22}" type="presParOf" srcId="{4B7484A3-565B-4C2E-83C1-FB0BD2F26910}" destId="{8836D1AB-26AC-4925-B6F0-8B661B335508}" srcOrd="1" destOrd="0" presId="urn:microsoft.com/office/officeart/2005/8/layout/radial2"/>
    <dgm:cxn modelId="{8A3E6028-14BA-40AD-8F3A-A63ADF5E02A4}" type="presParOf" srcId="{2057BAF9-7B75-4D6B-AA10-A1C1901FD6A3}" destId="{D14D523C-27E8-44C7-8D4A-C4A15CBC1DB5}" srcOrd="1" destOrd="0" presId="urn:microsoft.com/office/officeart/2005/8/layout/radial2"/>
    <dgm:cxn modelId="{7D32F85C-E56C-4921-BA86-D919224EEE54}" type="presParOf" srcId="{2057BAF9-7B75-4D6B-AA10-A1C1901FD6A3}" destId="{A2AE88C2-1EA6-4BF4-A90B-72EEA474338C}" srcOrd="2" destOrd="0" presId="urn:microsoft.com/office/officeart/2005/8/layout/radial2"/>
    <dgm:cxn modelId="{82BC6146-C3B6-4E0A-B7F1-C07A1F679EEA}" type="presParOf" srcId="{A2AE88C2-1EA6-4BF4-A90B-72EEA474338C}" destId="{251A9AEE-8D82-472F-8F19-5F835178481F}" srcOrd="0" destOrd="0" presId="urn:microsoft.com/office/officeart/2005/8/layout/radial2"/>
    <dgm:cxn modelId="{3C13D12F-126B-485E-8C1C-424DF4CD1EA7}" type="presParOf" srcId="{A2AE88C2-1EA6-4BF4-A90B-72EEA474338C}" destId="{5F0C65BB-1231-4DAA-973B-05907402F3B6}" srcOrd="1" destOrd="0" presId="urn:microsoft.com/office/officeart/2005/8/layout/radial2"/>
    <dgm:cxn modelId="{94C435B1-488C-4E46-BB57-B21DAA7E3875}" type="presParOf" srcId="{2057BAF9-7B75-4D6B-AA10-A1C1901FD6A3}" destId="{58DBE153-167B-4A72-AE6D-03C98AE2127D}" srcOrd="3" destOrd="0" presId="urn:microsoft.com/office/officeart/2005/8/layout/radial2"/>
    <dgm:cxn modelId="{404D78A2-CCE8-449C-BFD9-A046E3688105}" type="presParOf" srcId="{2057BAF9-7B75-4D6B-AA10-A1C1901FD6A3}" destId="{28902A49-A911-4D1C-ADF8-49AD05AF6985}" srcOrd="4" destOrd="0" presId="urn:microsoft.com/office/officeart/2005/8/layout/radial2"/>
    <dgm:cxn modelId="{2AF5970D-0F09-4A0C-BAE5-84506E0421B0}" type="presParOf" srcId="{28902A49-A911-4D1C-ADF8-49AD05AF6985}" destId="{38169904-C1D1-44AF-A22F-885A101E85D5}" srcOrd="0" destOrd="0" presId="urn:microsoft.com/office/officeart/2005/8/layout/radial2"/>
    <dgm:cxn modelId="{80633682-B7BE-43A3-BA21-FB4C0E546322}" type="presParOf" srcId="{28902A49-A911-4D1C-ADF8-49AD05AF6985}" destId="{A18DD340-9C17-4C7F-BC09-D9AB8D794B5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8EE904-05B7-4A29-8195-3889C62930B9}"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n-US"/>
        </a:p>
      </dgm:t>
    </dgm:pt>
    <dgm:pt modelId="{FA953C9C-0538-4A3B-87F1-8BA2F3FB69E8}">
      <dgm:prSet phldrT="[Text]" custT="1"/>
      <dgm:spPr/>
      <dgm:t>
        <a:bodyPr/>
        <a:lstStyle/>
        <a:p>
          <a:r>
            <a:rPr lang="en-US" sz="3200" dirty="0"/>
            <a:t>Staff and Residents</a:t>
          </a:r>
        </a:p>
      </dgm:t>
    </dgm:pt>
    <dgm:pt modelId="{044C0BEA-F039-434F-9B02-2994AA04374F}" type="parTrans" cxnId="{833EFD6A-D519-4121-BED0-38F4695B18EA}">
      <dgm:prSet/>
      <dgm:spPr/>
      <dgm:t>
        <a:bodyPr/>
        <a:lstStyle/>
        <a:p>
          <a:endParaRPr lang="en-US"/>
        </a:p>
      </dgm:t>
    </dgm:pt>
    <dgm:pt modelId="{4107CCC0-13FC-43CA-BD3B-A1C7BBFEC6E1}" type="sibTrans" cxnId="{833EFD6A-D519-4121-BED0-38F4695B18EA}">
      <dgm:prSet/>
      <dgm:spPr/>
      <dgm:t>
        <a:bodyPr/>
        <a:lstStyle/>
        <a:p>
          <a:endParaRPr lang="en-US"/>
        </a:p>
      </dgm:t>
    </dgm:pt>
    <dgm:pt modelId="{9992EA28-20FA-40A2-B488-25EDA1953A43}">
      <dgm:prSet phldrT="[Text]" custT="1"/>
      <dgm:spPr/>
      <dgm:t>
        <a:bodyPr/>
        <a:lstStyle/>
        <a:p>
          <a:r>
            <a:rPr lang="en-US" sz="2800" b="1" dirty="0">
              <a:solidFill>
                <a:srgbClr val="7030A0"/>
              </a:solidFill>
            </a:rPr>
            <a:t>Outbreak Testing</a:t>
          </a:r>
          <a:endParaRPr lang="en-US" sz="1900" dirty="0">
            <a:solidFill>
              <a:srgbClr val="7030A0"/>
            </a:solidFill>
          </a:endParaRPr>
        </a:p>
        <a:p>
          <a:r>
            <a:rPr lang="en-US" sz="1900" dirty="0">
              <a:solidFill>
                <a:srgbClr val="7030A0"/>
              </a:solidFill>
            </a:rPr>
            <a:t>All staff and residents when an outbreak</a:t>
          </a:r>
          <a:r>
            <a:rPr lang="en-US" sz="1900" b="1" dirty="0">
              <a:solidFill>
                <a:srgbClr val="7030A0"/>
              </a:solidFill>
            </a:rPr>
            <a:t>*</a:t>
          </a:r>
          <a:r>
            <a:rPr lang="en-US" sz="1900" dirty="0">
              <a:solidFill>
                <a:srgbClr val="7030A0"/>
              </a:solidFill>
            </a:rPr>
            <a:t> occurs</a:t>
          </a:r>
        </a:p>
        <a:p>
          <a:r>
            <a:rPr lang="en-US" sz="1900" dirty="0">
              <a:solidFill>
                <a:srgbClr val="7030A0"/>
              </a:solidFill>
            </a:rPr>
            <a:t>Continue to test those who tested negative every 3-7 days until there are no new cases for at least 14 days since the most recent positive result </a:t>
          </a:r>
        </a:p>
      </dgm:t>
    </dgm:pt>
    <dgm:pt modelId="{DF3225A8-6FAC-4251-8A6C-19C8E4CA8A01}" type="parTrans" cxnId="{14C966E3-4701-4875-B61E-F537D56BCFC3}">
      <dgm:prSet/>
      <dgm:spPr/>
      <dgm:t>
        <a:bodyPr/>
        <a:lstStyle/>
        <a:p>
          <a:endParaRPr lang="en-US"/>
        </a:p>
      </dgm:t>
    </dgm:pt>
    <dgm:pt modelId="{EC83DC70-299B-4E7C-AB0D-CD383A7D24E6}" type="sibTrans" cxnId="{14C966E3-4701-4875-B61E-F537D56BCFC3}">
      <dgm:prSet/>
      <dgm:spPr/>
      <dgm:t>
        <a:bodyPr/>
        <a:lstStyle/>
        <a:p>
          <a:endParaRPr lang="en-US"/>
        </a:p>
      </dgm:t>
    </dgm:pt>
    <dgm:pt modelId="{16E016E3-7D5A-430C-B6F1-9D90B44A954E}">
      <dgm:prSet phldrT="[Text]"/>
      <dgm:spPr/>
      <dgm:t>
        <a:bodyPr/>
        <a:lstStyle/>
        <a:p>
          <a:endParaRPr lang="en-US" dirty="0"/>
        </a:p>
      </dgm:t>
    </dgm:pt>
    <dgm:pt modelId="{E2FA11C8-1185-4577-996C-CACDAE69EBDB}" type="parTrans" cxnId="{384AFD96-5846-4BB7-95AC-C2B3987900BF}">
      <dgm:prSet/>
      <dgm:spPr/>
      <dgm:t>
        <a:bodyPr/>
        <a:lstStyle/>
        <a:p>
          <a:endParaRPr lang="en-US"/>
        </a:p>
      </dgm:t>
    </dgm:pt>
    <dgm:pt modelId="{337DA325-4FED-4531-A410-AEC8863243E6}" type="sibTrans" cxnId="{384AFD96-5846-4BB7-95AC-C2B3987900BF}">
      <dgm:prSet/>
      <dgm:spPr/>
      <dgm:t>
        <a:bodyPr/>
        <a:lstStyle/>
        <a:p>
          <a:endParaRPr lang="en-US"/>
        </a:p>
      </dgm:t>
    </dgm:pt>
    <dgm:pt modelId="{F35A49FB-C46D-441D-A7ED-51791CA0AC78}">
      <dgm:prSet phldrT="[Text]" custT="1"/>
      <dgm:spPr/>
      <dgm:t>
        <a:bodyPr/>
        <a:lstStyle/>
        <a:p>
          <a:r>
            <a:rPr lang="en-US" sz="2800" b="1" dirty="0">
              <a:solidFill>
                <a:srgbClr val="7030A0"/>
              </a:solidFill>
            </a:rPr>
            <a:t>Symptomatic Testing</a:t>
          </a:r>
        </a:p>
        <a:p>
          <a:r>
            <a:rPr lang="en-US" sz="1900" dirty="0">
              <a:solidFill>
                <a:srgbClr val="7030A0"/>
              </a:solidFill>
            </a:rPr>
            <a:t>Anyone with signs or symptoms of COVID</a:t>
          </a:r>
          <a:endParaRPr lang="en-US" sz="1900" b="1" dirty="0">
            <a:solidFill>
              <a:srgbClr val="7030A0"/>
            </a:solidFill>
          </a:endParaRPr>
        </a:p>
        <a:p>
          <a:endParaRPr lang="en-US" sz="2400" b="1" dirty="0">
            <a:solidFill>
              <a:srgbClr val="7030A0"/>
            </a:solidFill>
          </a:endParaRPr>
        </a:p>
      </dgm:t>
    </dgm:pt>
    <dgm:pt modelId="{2FB2B490-B683-42FD-85ED-D945D942067B}" type="sibTrans" cxnId="{4B638905-C865-4E66-80D1-16E29FC4EB5D}">
      <dgm:prSet/>
      <dgm:spPr/>
      <dgm:t>
        <a:bodyPr/>
        <a:lstStyle/>
        <a:p>
          <a:endParaRPr lang="en-US"/>
        </a:p>
      </dgm:t>
    </dgm:pt>
    <dgm:pt modelId="{7459D618-DA2C-4483-82B7-2369DB47BAB3}" type="parTrans" cxnId="{4B638905-C865-4E66-80D1-16E29FC4EB5D}">
      <dgm:prSet/>
      <dgm:spPr/>
      <dgm:t>
        <a:bodyPr/>
        <a:lstStyle/>
        <a:p>
          <a:endParaRPr lang="en-US"/>
        </a:p>
      </dgm:t>
    </dgm:pt>
    <dgm:pt modelId="{95BEF157-6C0A-4D02-A3A7-AC60E8D53ECE}" type="pres">
      <dgm:prSet presAssocID="{F18EE904-05B7-4A29-8195-3889C62930B9}" presName="composite" presStyleCnt="0">
        <dgm:presLayoutVars>
          <dgm:chMax val="1"/>
          <dgm:dir/>
          <dgm:resizeHandles val="exact"/>
        </dgm:presLayoutVars>
      </dgm:prSet>
      <dgm:spPr/>
    </dgm:pt>
    <dgm:pt modelId="{48CAC76E-3E25-49A2-A6E5-62CAC626D31E}" type="pres">
      <dgm:prSet presAssocID="{FA953C9C-0538-4A3B-87F1-8BA2F3FB69E8}" presName="roof" presStyleLbl="dkBgShp" presStyleIdx="0" presStyleCnt="2" custLinFactNeighborY="-24453"/>
      <dgm:spPr/>
    </dgm:pt>
    <dgm:pt modelId="{E0805844-2930-4AF2-84EC-A046ACDBB700}" type="pres">
      <dgm:prSet presAssocID="{FA953C9C-0538-4A3B-87F1-8BA2F3FB69E8}" presName="pillars" presStyleCnt="0"/>
      <dgm:spPr/>
    </dgm:pt>
    <dgm:pt modelId="{A2E70A92-66E5-4728-8ED9-C7C7ADC10637}" type="pres">
      <dgm:prSet presAssocID="{FA953C9C-0538-4A3B-87F1-8BA2F3FB69E8}" presName="pillar1" presStyleLbl="node1" presStyleIdx="0" presStyleCnt="2" custScaleY="108987" custLinFactNeighborY="3384">
        <dgm:presLayoutVars>
          <dgm:bulletEnabled val="1"/>
        </dgm:presLayoutVars>
      </dgm:prSet>
      <dgm:spPr/>
    </dgm:pt>
    <dgm:pt modelId="{885BB685-96FF-4C46-8D0F-8BDD975656B4}" type="pres">
      <dgm:prSet presAssocID="{9992EA28-20FA-40A2-B488-25EDA1953A43}" presName="pillarX" presStyleLbl="node1" presStyleIdx="1" presStyleCnt="2">
        <dgm:presLayoutVars>
          <dgm:bulletEnabled val="1"/>
        </dgm:presLayoutVars>
      </dgm:prSet>
      <dgm:spPr/>
    </dgm:pt>
    <dgm:pt modelId="{0D7B8440-E7F2-4197-8185-663BC3FFA68D}" type="pres">
      <dgm:prSet presAssocID="{FA953C9C-0538-4A3B-87F1-8BA2F3FB69E8}" presName="base" presStyleLbl="dkBgShp" presStyleIdx="1" presStyleCnt="2"/>
      <dgm:spPr/>
    </dgm:pt>
  </dgm:ptLst>
  <dgm:cxnLst>
    <dgm:cxn modelId="{4B638905-C865-4E66-80D1-16E29FC4EB5D}" srcId="{FA953C9C-0538-4A3B-87F1-8BA2F3FB69E8}" destId="{F35A49FB-C46D-441D-A7ED-51791CA0AC78}" srcOrd="0" destOrd="0" parTransId="{7459D618-DA2C-4483-82B7-2369DB47BAB3}" sibTransId="{2FB2B490-B683-42FD-85ED-D945D942067B}"/>
    <dgm:cxn modelId="{833EFD6A-D519-4121-BED0-38F4695B18EA}" srcId="{F18EE904-05B7-4A29-8195-3889C62930B9}" destId="{FA953C9C-0538-4A3B-87F1-8BA2F3FB69E8}" srcOrd="0" destOrd="0" parTransId="{044C0BEA-F039-434F-9B02-2994AA04374F}" sibTransId="{4107CCC0-13FC-43CA-BD3B-A1C7BBFEC6E1}"/>
    <dgm:cxn modelId="{6688847F-C5D2-49D7-A4E2-B65D8EED13EF}" type="presOf" srcId="{9992EA28-20FA-40A2-B488-25EDA1953A43}" destId="{885BB685-96FF-4C46-8D0F-8BDD975656B4}" srcOrd="0" destOrd="0" presId="urn:microsoft.com/office/officeart/2005/8/layout/hList3"/>
    <dgm:cxn modelId="{384AFD96-5846-4BB7-95AC-C2B3987900BF}" srcId="{F18EE904-05B7-4A29-8195-3889C62930B9}" destId="{16E016E3-7D5A-430C-B6F1-9D90B44A954E}" srcOrd="1" destOrd="0" parTransId="{E2FA11C8-1185-4577-996C-CACDAE69EBDB}" sibTransId="{337DA325-4FED-4531-A410-AEC8863243E6}"/>
    <dgm:cxn modelId="{98085CCD-DE2E-4116-82B2-5E274346DC42}" type="presOf" srcId="{F18EE904-05B7-4A29-8195-3889C62930B9}" destId="{95BEF157-6C0A-4D02-A3A7-AC60E8D53ECE}" srcOrd="0" destOrd="0" presId="urn:microsoft.com/office/officeart/2005/8/layout/hList3"/>
    <dgm:cxn modelId="{3B403DDA-7F77-4129-80D0-92A88CD2A938}" type="presOf" srcId="{FA953C9C-0538-4A3B-87F1-8BA2F3FB69E8}" destId="{48CAC76E-3E25-49A2-A6E5-62CAC626D31E}" srcOrd="0" destOrd="0" presId="urn:microsoft.com/office/officeart/2005/8/layout/hList3"/>
    <dgm:cxn modelId="{14C966E3-4701-4875-B61E-F537D56BCFC3}" srcId="{FA953C9C-0538-4A3B-87F1-8BA2F3FB69E8}" destId="{9992EA28-20FA-40A2-B488-25EDA1953A43}" srcOrd="1" destOrd="0" parTransId="{DF3225A8-6FAC-4251-8A6C-19C8E4CA8A01}" sibTransId="{EC83DC70-299B-4E7C-AB0D-CD383A7D24E6}"/>
    <dgm:cxn modelId="{9E0D9FEF-6555-4DEC-9255-A57AFA5B140A}" type="presOf" srcId="{F35A49FB-C46D-441D-A7ED-51791CA0AC78}" destId="{A2E70A92-66E5-4728-8ED9-C7C7ADC10637}" srcOrd="0" destOrd="0" presId="urn:microsoft.com/office/officeart/2005/8/layout/hList3"/>
    <dgm:cxn modelId="{4F6FC9BF-A925-49D9-BDEA-4F75B127F632}" type="presParOf" srcId="{95BEF157-6C0A-4D02-A3A7-AC60E8D53ECE}" destId="{48CAC76E-3E25-49A2-A6E5-62CAC626D31E}" srcOrd="0" destOrd="0" presId="urn:microsoft.com/office/officeart/2005/8/layout/hList3"/>
    <dgm:cxn modelId="{B7148190-FED2-47A6-B7C0-B04A342D10B2}" type="presParOf" srcId="{95BEF157-6C0A-4D02-A3A7-AC60E8D53ECE}" destId="{E0805844-2930-4AF2-84EC-A046ACDBB700}" srcOrd="1" destOrd="0" presId="urn:microsoft.com/office/officeart/2005/8/layout/hList3"/>
    <dgm:cxn modelId="{3A49CB15-F2FF-4ABC-9E69-8ABD60A7523A}" type="presParOf" srcId="{E0805844-2930-4AF2-84EC-A046ACDBB700}" destId="{A2E70A92-66E5-4728-8ED9-C7C7ADC10637}" srcOrd="0" destOrd="0" presId="urn:microsoft.com/office/officeart/2005/8/layout/hList3"/>
    <dgm:cxn modelId="{E17FBCFA-A3DE-4AAE-8D07-96BB0E8A0F98}" type="presParOf" srcId="{E0805844-2930-4AF2-84EC-A046ACDBB700}" destId="{885BB685-96FF-4C46-8D0F-8BDD975656B4}" srcOrd="1" destOrd="0" presId="urn:microsoft.com/office/officeart/2005/8/layout/hList3"/>
    <dgm:cxn modelId="{CFFC6BAC-36AC-4043-ABE3-3600FBA56698}" type="presParOf" srcId="{95BEF157-6C0A-4D02-A3A7-AC60E8D53ECE}" destId="{0D7B8440-E7F2-4197-8185-663BC3FFA68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965608-B111-424B-A96E-4E2AF97123F4}" type="doc">
      <dgm:prSet loTypeId="urn:microsoft.com/office/officeart/2005/8/layout/StepDownProcess" loCatId="process" qsTypeId="urn:microsoft.com/office/officeart/2005/8/quickstyle/simple1" qsCatId="simple" csTypeId="urn:microsoft.com/office/officeart/2005/8/colors/accent4_1" csCatId="accent4" phldr="1"/>
      <dgm:spPr/>
      <dgm:t>
        <a:bodyPr/>
        <a:lstStyle/>
        <a:p>
          <a:endParaRPr lang="en-US"/>
        </a:p>
      </dgm:t>
    </dgm:pt>
    <dgm:pt modelId="{09B77FB2-B6C6-43C5-9EA7-A8DFAA78BBD5}">
      <dgm:prSet phldrT="[Text]" custT="1"/>
      <dgm:spPr/>
      <dgm:t>
        <a:bodyPr/>
        <a:lstStyle/>
        <a:p>
          <a:r>
            <a:rPr lang="en-US" sz="1600" b="1" dirty="0">
              <a:solidFill>
                <a:srgbClr val="7030A0"/>
              </a:solidFill>
            </a:rPr>
            <a:t>One positive infection </a:t>
          </a:r>
          <a:r>
            <a:rPr lang="en-US" sz="1600" dirty="0">
              <a:solidFill>
                <a:srgbClr val="7030A0"/>
              </a:solidFill>
            </a:rPr>
            <a:t>in a staff member or resident</a:t>
          </a:r>
        </a:p>
      </dgm:t>
    </dgm:pt>
    <dgm:pt modelId="{C69BBAFD-E126-4FDA-9870-BBBD6D3D8419}" type="parTrans" cxnId="{DDC7C64F-48F7-41B0-B67A-DAF77F76D067}">
      <dgm:prSet/>
      <dgm:spPr/>
      <dgm:t>
        <a:bodyPr/>
        <a:lstStyle/>
        <a:p>
          <a:endParaRPr lang="en-US"/>
        </a:p>
      </dgm:t>
    </dgm:pt>
    <dgm:pt modelId="{08C0252F-5640-4878-8162-B5972C6C3148}" type="sibTrans" cxnId="{DDC7C64F-48F7-41B0-B67A-DAF77F76D067}">
      <dgm:prSet/>
      <dgm:spPr/>
      <dgm:t>
        <a:bodyPr/>
        <a:lstStyle/>
        <a:p>
          <a:endParaRPr lang="en-US"/>
        </a:p>
      </dgm:t>
    </dgm:pt>
    <dgm:pt modelId="{71CA0E1C-C63D-4FAF-8D07-6066CE5BD713}">
      <dgm:prSet phldrT="[Text]" custT="1"/>
      <dgm:spPr/>
      <dgm:t>
        <a:bodyPr/>
        <a:lstStyle/>
        <a:p>
          <a:r>
            <a:rPr lang="en-US" sz="1600" dirty="0">
              <a:solidFill>
                <a:srgbClr val="7030A0"/>
              </a:solidFill>
            </a:rPr>
            <a:t>Test </a:t>
          </a:r>
          <a:r>
            <a:rPr lang="en-US" sz="1600" b="1" dirty="0">
              <a:solidFill>
                <a:srgbClr val="7030A0"/>
              </a:solidFill>
            </a:rPr>
            <a:t>ALL staff and ALL residents </a:t>
          </a:r>
          <a:r>
            <a:rPr lang="en-US" sz="1600" dirty="0">
              <a:solidFill>
                <a:srgbClr val="7030A0"/>
              </a:solidFill>
            </a:rPr>
            <a:t>immediately</a:t>
          </a:r>
        </a:p>
      </dgm:t>
    </dgm:pt>
    <dgm:pt modelId="{29E7EF08-A981-4923-A0A8-9ED85F5952A3}" type="parTrans" cxnId="{7213B4A9-4CD3-4939-8975-7C2AF4BF600C}">
      <dgm:prSet/>
      <dgm:spPr/>
      <dgm:t>
        <a:bodyPr/>
        <a:lstStyle/>
        <a:p>
          <a:endParaRPr lang="en-US"/>
        </a:p>
      </dgm:t>
    </dgm:pt>
    <dgm:pt modelId="{D2AA14CC-C51E-4551-9471-10F1D1C43585}" type="sibTrans" cxnId="{7213B4A9-4CD3-4939-8975-7C2AF4BF600C}">
      <dgm:prSet/>
      <dgm:spPr/>
      <dgm:t>
        <a:bodyPr/>
        <a:lstStyle/>
        <a:p>
          <a:endParaRPr lang="en-US"/>
        </a:p>
      </dgm:t>
    </dgm:pt>
    <dgm:pt modelId="{39555413-0816-4695-97E1-844F71D33A86}">
      <dgm:prSet phldrT="[Text]" custT="1"/>
      <dgm:spPr/>
      <dgm:t>
        <a:bodyPr/>
        <a:lstStyle/>
        <a:p>
          <a:r>
            <a:rPr lang="en-US" sz="1600" dirty="0">
              <a:solidFill>
                <a:srgbClr val="7030A0"/>
              </a:solidFill>
            </a:rPr>
            <a:t>Continue to test all negative staff and residents every </a:t>
          </a:r>
          <a:r>
            <a:rPr lang="en-US" sz="1600" b="1" dirty="0">
              <a:solidFill>
                <a:srgbClr val="7030A0"/>
              </a:solidFill>
            </a:rPr>
            <a:t>3 to  7 </a:t>
          </a:r>
          <a:r>
            <a:rPr lang="en-US" sz="1600" dirty="0">
              <a:solidFill>
                <a:srgbClr val="7030A0"/>
              </a:solidFill>
            </a:rPr>
            <a:t>days until 14 days after the most recent positive result.</a:t>
          </a:r>
        </a:p>
      </dgm:t>
    </dgm:pt>
    <dgm:pt modelId="{7A957422-9E1C-48FD-A5CE-4DB6E1C0D543}" type="parTrans" cxnId="{46E8F042-3333-4EF1-BADD-FE2B3C9F1537}">
      <dgm:prSet/>
      <dgm:spPr/>
      <dgm:t>
        <a:bodyPr/>
        <a:lstStyle/>
        <a:p>
          <a:endParaRPr lang="en-US"/>
        </a:p>
      </dgm:t>
    </dgm:pt>
    <dgm:pt modelId="{48077D5D-26CF-4BE2-9D73-E6DED1C83FB5}" type="sibTrans" cxnId="{46E8F042-3333-4EF1-BADD-FE2B3C9F1537}">
      <dgm:prSet/>
      <dgm:spPr/>
      <dgm:t>
        <a:bodyPr/>
        <a:lstStyle/>
        <a:p>
          <a:endParaRPr lang="en-US"/>
        </a:p>
      </dgm:t>
    </dgm:pt>
    <dgm:pt modelId="{E1422DDE-1592-4B7E-B619-B80164CDC54D}" type="pres">
      <dgm:prSet presAssocID="{F4965608-B111-424B-A96E-4E2AF97123F4}" presName="rootnode" presStyleCnt="0">
        <dgm:presLayoutVars>
          <dgm:chMax/>
          <dgm:chPref/>
          <dgm:dir/>
          <dgm:animLvl val="lvl"/>
        </dgm:presLayoutVars>
      </dgm:prSet>
      <dgm:spPr/>
    </dgm:pt>
    <dgm:pt modelId="{48EE56E0-9FAF-4D32-8369-86256BF9105D}" type="pres">
      <dgm:prSet presAssocID="{09B77FB2-B6C6-43C5-9EA7-A8DFAA78BBD5}" presName="composite" presStyleCnt="0"/>
      <dgm:spPr/>
    </dgm:pt>
    <dgm:pt modelId="{59A8EFE5-5D2B-49A5-B7F0-6E870423C1FE}" type="pres">
      <dgm:prSet presAssocID="{09B77FB2-B6C6-43C5-9EA7-A8DFAA78BBD5}" presName="bentUpArrow1" presStyleLbl="alignImgPlace1" presStyleIdx="0" presStyleCnt="2"/>
      <dgm:spPr/>
    </dgm:pt>
    <dgm:pt modelId="{7829A4EA-C6B0-46AB-8F7A-03DC55BDB99F}" type="pres">
      <dgm:prSet presAssocID="{09B77FB2-B6C6-43C5-9EA7-A8DFAA78BBD5}" presName="ParentText" presStyleLbl="node1" presStyleIdx="0" presStyleCnt="3">
        <dgm:presLayoutVars>
          <dgm:chMax val="1"/>
          <dgm:chPref val="1"/>
          <dgm:bulletEnabled val="1"/>
        </dgm:presLayoutVars>
      </dgm:prSet>
      <dgm:spPr/>
    </dgm:pt>
    <dgm:pt modelId="{619EEC2B-02B1-40CF-8C41-30A676C7CF3C}" type="pres">
      <dgm:prSet presAssocID="{09B77FB2-B6C6-43C5-9EA7-A8DFAA78BBD5}" presName="ChildText" presStyleLbl="revTx" presStyleIdx="0" presStyleCnt="2">
        <dgm:presLayoutVars>
          <dgm:chMax val="0"/>
          <dgm:chPref val="0"/>
          <dgm:bulletEnabled val="1"/>
        </dgm:presLayoutVars>
      </dgm:prSet>
      <dgm:spPr/>
    </dgm:pt>
    <dgm:pt modelId="{0F398D7A-BA28-4E35-8C76-4B35685F1D18}" type="pres">
      <dgm:prSet presAssocID="{08C0252F-5640-4878-8162-B5972C6C3148}" presName="sibTrans" presStyleCnt="0"/>
      <dgm:spPr/>
    </dgm:pt>
    <dgm:pt modelId="{B7AD4781-89A9-4122-8853-F52A7766AF19}" type="pres">
      <dgm:prSet presAssocID="{71CA0E1C-C63D-4FAF-8D07-6066CE5BD713}" presName="composite" presStyleCnt="0"/>
      <dgm:spPr/>
    </dgm:pt>
    <dgm:pt modelId="{7892935D-2CF5-4204-8B07-ACE4D6E85C17}" type="pres">
      <dgm:prSet presAssocID="{71CA0E1C-C63D-4FAF-8D07-6066CE5BD713}" presName="bentUpArrow1" presStyleLbl="alignImgPlace1" presStyleIdx="1" presStyleCnt="2"/>
      <dgm:spPr/>
    </dgm:pt>
    <dgm:pt modelId="{52BE41C1-1A70-4457-87BE-15BE0F113F09}" type="pres">
      <dgm:prSet presAssocID="{71CA0E1C-C63D-4FAF-8D07-6066CE5BD713}" presName="ParentText" presStyleLbl="node1" presStyleIdx="1" presStyleCnt="3">
        <dgm:presLayoutVars>
          <dgm:chMax val="1"/>
          <dgm:chPref val="1"/>
          <dgm:bulletEnabled val="1"/>
        </dgm:presLayoutVars>
      </dgm:prSet>
      <dgm:spPr/>
    </dgm:pt>
    <dgm:pt modelId="{1E20046C-B99A-4997-9342-64DA02D3EB67}" type="pres">
      <dgm:prSet presAssocID="{71CA0E1C-C63D-4FAF-8D07-6066CE5BD713}" presName="ChildText" presStyleLbl="revTx" presStyleIdx="1" presStyleCnt="2">
        <dgm:presLayoutVars>
          <dgm:chMax val="0"/>
          <dgm:chPref val="0"/>
          <dgm:bulletEnabled val="1"/>
        </dgm:presLayoutVars>
      </dgm:prSet>
      <dgm:spPr/>
    </dgm:pt>
    <dgm:pt modelId="{8E63B29B-55CE-48CB-BA66-BD907ACBD11B}" type="pres">
      <dgm:prSet presAssocID="{D2AA14CC-C51E-4551-9471-10F1D1C43585}" presName="sibTrans" presStyleCnt="0"/>
      <dgm:spPr/>
    </dgm:pt>
    <dgm:pt modelId="{776A1475-F098-484F-9605-C3C7AD9F9413}" type="pres">
      <dgm:prSet presAssocID="{39555413-0816-4695-97E1-844F71D33A86}" presName="composite" presStyleCnt="0"/>
      <dgm:spPr/>
    </dgm:pt>
    <dgm:pt modelId="{5C33EFE2-016A-44D8-8784-67CAF19FD035}" type="pres">
      <dgm:prSet presAssocID="{39555413-0816-4695-97E1-844F71D33A86}" presName="ParentText" presStyleLbl="node1" presStyleIdx="2" presStyleCnt="3">
        <dgm:presLayoutVars>
          <dgm:chMax val="1"/>
          <dgm:chPref val="1"/>
          <dgm:bulletEnabled val="1"/>
        </dgm:presLayoutVars>
      </dgm:prSet>
      <dgm:spPr/>
    </dgm:pt>
  </dgm:ptLst>
  <dgm:cxnLst>
    <dgm:cxn modelId="{9143191E-7121-4E0F-A008-0DA5D332FADF}" type="presOf" srcId="{39555413-0816-4695-97E1-844F71D33A86}" destId="{5C33EFE2-016A-44D8-8784-67CAF19FD035}" srcOrd="0" destOrd="0" presId="urn:microsoft.com/office/officeart/2005/8/layout/StepDownProcess"/>
    <dgm:cxn modelId="{46E8F042-3333-4EF1-BADD-FE2B3C9F1537}" srcId="{F4965608-B111-424B-A96E-4E2AF97123F4}" destId="{39555413-0816-4695-97E1-844F71D33A86}" srcOrd="2" destOrd="0" parTransId="{7A957422-9E1C-48FD-A5CE-4DB6E1C0D543}" sibTransId="{48077D5D-26CF-4BE2-9D73-E6DED1C83FB5}"/>
    <dgm:cxn modelId="{C42CF766-DA5B-42FF-A01B-133C6FDF16C3}" type="presOf" srcId="{F4965608-B111-424B-A96E-4E2AF97123F4}" destId="{E1422DDE-1592-4B7E-B619-B80164CDC54D}" srcOrd="0" destOrd="0" presId="urn:microsoft.com/office/officeart/2005/8/layout/StepDownProcess"/>
    <dgm:cxn modelId="{E8679F4E-8893-43BE-96FC-BBFB0E77470A}" type="presOf" srcId="{71CA0E1C-C63D-4FAF-8D07-6066CE5BD713}" destId="{52BE41C1-1A70-4457-87BE-15BE0F113F09}" srcOrd="0" destOrd="0" presId="urn:microsoft.com/office/officeart/2005/8/layout/StepDownProcess"/>
    <dgm:cxn modelId="{DDC7C64F-48F7-41B0-B67A-DAF77F76D067}" srcId="{F4965608-B111-424B-A96E-4E2AF97123F4}" destId="{09B77FB2-B6C6-43C5-9EA7-A8DFAA78BBD5}" srcOrd="0" destOrd="0" parTransId="{C69BBAFD-E126-4FDA-9870-BBBD6D3D8419}" sibTransId="{08C0252F-5640-4878-8162-B5972C6C3148}"/>
    <dgm:cxn modelId="{5B9F5292-297C-481A-A437-7AEAD23A2EC2}" type="presOf" srcId="{09B77FB2-B6C6-43C5-9EA7-A8DFAA78BBD5}" destId="{7829A4EA-C6B0-46AB-8F7A-03DC55BDB99F}" srcOrd="0" destOrd="0" presId="urn:microsoft.com/office/officeart/2005/8/layout/StepDownProcess"/>
    <dgm:cxn modelId="{7213B4A9-4CD3-4939-8975-7C2AF4BF600C}" srcId="{F4965608-B111-424B-A96E-4E2AF97123F4}" destId="{71CA0E1C-C63D-4FAF-8D07-6066CE5BD713}" srcOrd="1" destOrd="0" parTransId="{29E7EF08-A981-4923-A0A8-9ED85F5952A3}" sibTransId="{D2AA14CC-C51E-4551-9471-10F1D1C43585}"/>
    <dgm:cxn modelId="{F799B611-5A90-4B1E-BB48-3A8C3E5F2137}" type="presParOf" srcId="{E1422DDE-1592-4B7E-B619-B80164CDC54D}" destId="{48EE56E0-9FAF-4D32-8369-86256BF9105D}" srcOrd="0" destOrd="0" presId="urn:microsoft.com/office/officeart/2005/8/layout/StepDownProcess"/>
    <dgm:cxn modelId="{C8AC6A84-47F2-4FF0-B132-F9DBEC8BCC6B}" type="presParOf" srcId="{48EE56E0-9FAF-4D32-8369-86256BF9105D}" destId="{59A8EFE5-5D2B-49A5-B7F0-6E870423C1FE}" srcOrd="0" destOrd="0" presId="urn:microsoft.com/office/officeart/2005/8/layout/StepDownProcess"/>
    <dgm:cxn modelId="{413B3455-CAF6-4764-9A3F-CB7ED357AC2C}" type="presParOf" srcId="{48EE56E0-9FAF-4D32-8369-86256BF9105D}" destId="{7829A4EA-C6B0-46AB-8F7A-03DC55BDB99F}" srcOrd="1" destOrd="0" presId="urn:microsoft.com/office/officeart/2005/8/layout/StepDownProcess"/>
    <dgm:cxn modelId="{967424C8-8272-4D37-A6CC-E7554A49D26F}" type="presParOf" srcId="{48EE56E0-9FAF-4D32-8369-86256BF9105D}" destId="{619EEC2B-02B1-40CF-8C41-30A676C7CF3C}" srcOrd="2" destOrd="0" presId="urn:microsoft.com/office/officeart/2005/8/layout/StepDownProcess"/>
    <dgm:cxn modelId="{2DCF3B57-0C83-45FB-A259-7CDC0E70E32A}" type="presParOf" srcId="{E1422DDE-1592-4B7E-B619-B80164CDC54D}" destId="{0F398D7A-BA28-4E35-8C76-4B35685F1D18}" srcOrd="1" destOrd="0" presId="urn:microsoft.com/office/officeart/2005/8/layout/StepDownProcess"/>
    <dgm:cxn modelId="{657F791C-6ABF-4095-AC9C-8AD24D91D8EF}" type="presParOf" srcId="{E1422DDE-1592-4B7E-B619-B80164CDC54D}" destId="{B7AD4781-89A9-4122-8853-F52A7766AF19}" srcOrd="2" destOrd="0" presId="urn:microsoft.com/office/officeart/2005/8/layout/StepDownProcess"/>
    <dgm:cxn modelId="{A71F1981-90E3-4373-9F37-CE9BC741C59D}" type="presParOf" srcId="{B7AD4781-89A9-4122-8853-F52A7766AF19}" destId="{7892935D-2CF5-4204-8B07-ACE4D6E85C17}" srcOrd="0" destOrd="0" presId="urn:microsoft.com/office/officeart/2005/8/layout/StepDownProcess"/>
    <dgm:cxn modelId="{4C36F4D5-D10C-4523-9DD6-0C11BCB528A6}" type="presParOf" srcId="{B7AD4781-89A9-4122-8853-F52A7766AF19}" destId="{52BE41C1-1A70-4457-87BE-15BE0F113F09}" srcOrd="1" destOrd="0" presId="urn:microsoft.com/office/officeart/2005/8/layout/StepDownProcess"/>
    <dgm:cxn modelId="{512316DC-7926-4C34-95F4-B3946554ABA1}" type="presParOf" srcId="{B7AD4781-89A9-4122-8853-F52A7766AF19}" destId="{1E20046C-B99A-4997-9342-64DA02D3EB67}" srcOrd="2" destOrd="0" presId="urn:microsoft.com/office/officeart/2005/8/layout/StepDownProcess"/>
    <dgm:cxn modelId="{14D3A24F-612C-49DA-BFDC-6E78C4D3BE3D}" type="presParOf" srcId="{E1422DDE-1592-4B7E-B619-B80164CDC54D}" destId="{8E63B29B-55CE-48CB-BA66-BD907ACBD11B}" srcOrd="3" destOrd="0" presId="urn:microsoft.com/office/officeart/2005/8/layout/StepDownProcess"/>
    <dgm:cxn modelId="{E4D46B94-E91F-451F-818C-4BF199C26D7F}" type="presParOf" srcId="{E1422DDE-1592-4B7E-B619-B80164CDC54D}" destId="{776A1475-F098-484F-9605-C3C7AD9F9413}" srcOrd="4" destOrd="0" presId="urn:microsoft.com/office/officeart/2005/8/layout/StepDownProcess"/>
    <dgm:cxn modelId="{5709C64E-9876-4A7A-9FB9-08DA8EE3DF56}" type="presParOf" srcId="{776A1475-F098-484F-9605-C3C7AD9F9413}" destId="{5C33EFE2-016A-44D8-8784-67CAF19FD03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673FB05-FE77-497E-87BA-A397A7A0B1BE}"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D6A01509-BA3F-4BC0-974D-72F95FEC3055}">
      <dgm:prSet phldrT="[Text]" custT="1"/>
      <dgm:spPr/>
      <dgm:t>
        <a:bodyPr/>
        <a:lstStyle/>
        <a:p>
          <a:endParaRPr lang="en-US" sz="2400" b="1" dirty="0">
            <a:solidFill>
              <a:srgbClr val="403152"/>
            </a:solidFill>
          </a:endParaRPr>
        </a:p>
        <a:p>
          <a:r>
            <a:rPr lang="en-US" sz="2400" b="1" dirty="0">
              <a:solidFill>
                <a:srgbClr val="7030A0"/>
              </a:solidFill>
            </a:rPr>
            <a:t>Should asymptomatic  residents in NHs be tested regularly in a non-outbreak setting? </a:t>
          </a:r>
        </a:p>
      </dgm:t>
    </dgm:pt>
    <dgm:pt modelId="{2186DC53-5358-4ED5-B276-402E865D1F5D}" type="parTrans" cxnId="{342BA9F9-7222-4B6A-B4A7-7FB2701680F4}">
      <dgm:prSet/>
      <dgm:spPr/>
      <dgm:t>
        <a:bodyPr/>
        <a:lstStyle/>
        <a:p>
          <a:endParaRPr lang="en-US"/>
        </a:p>
      </dgm:t>
    </dgm:pt>
    <dgm:pt modelId="{8F1A7902-B022-4BF6-88D6-3F506F518BD5}" type="sibTrans" cxnId="{342BA9F9-7222-4B6A-B4A7-7FB2701680F4}">
      <dgm:prSet/>
      <dgm:spPr/>
      <dgm:t>
        <a:bodyPr/>
        <a:lstStyle/>
        <a:p>
          <a:endParaRPr lang="en-US"/>
        </a:p>
      </dgm:t>
    </dgm:pt>
    <dgm:pt modelId="{CBE65790-6764-4C9A-B464-B90389817B2D}">
      <dgm:prSet phldrT="[Text]" custT="1"/>
      <dgm:spPr/>
      <dgm:t>
        <a:bodyPr/>
        <a:lstStyle/>
        <a:p>
          <a:pPr>
            <a:spcAft>
              <a:spcPts val="1800"/>
            </a:spcAft>
          </a:pPr>
          <a:r>
            <a:rPr lang="en-US" sz="2000" b="0" dirty="0">
              <a:solidFill>
                <a:srgbClr val="7030A0"/>
              </a:solidFill>
            </a:rPr>
            <a:t>COVID is usually introduced into the NH by staff or visitors. </a:t>
          </a:r>
        </a:p>
        <a:p>
          <a:pPr>
            <a:spcAft>
              <a:spcPts val="1800"/>
            </a:spcAft>
          </a:pPr>
          <a:r>
            <a:rPr lang="en-US" sz="2000" b="0" dirty="0">
              <a:solidFill>
                <a:srgbClr val="7030A0"/>
              </a:solidFill>
            </a:rPr>
            <a:t>Testing asymptomatic residents can be reserved for a resident who has had close contact with someone confirmed as COVID +.</a:t>
          </a:r>
        </a:p>
        <a:p>
          <a:pPr>
            <a:spcAft>
              <a:spcPts val="1800"/>
            </a:spcAft>
          </a:pPr>
          <a:r>
            <a:rPr lang="en-US" sz="2000" b="0" dirty="0">
              <a:solidFill>
                <a:srgbClr val="7030A0"/>
              </a:solidFill>
            </a:rPr>
            <a:t>Regular testing can result in false positive results and then additional unnecessary testing.</a:t>
          </a:r>
        </a:p>
        <a:p>
          <a:pPr>
            <a:spcAft>
              <a:spcPts val="1800"/>
            </a:spcAft>
          </a:pPr>
          <a:r>
            <a:rPr lang="en-US" sz="2000" b="0" dirty="0">
              <a:solidFill>
                <a:srgbClr val="7030A0"/>
              </a:solidFill>
            </a:rPr>
            <a:t>Consider testing symptomatic residents who go out of the facility often for medical treatment when </a:t>
          </a:r>
          <a:r>
            <a:rPr lang="en-US" sz="2000" b="0" dirty="0">
              <a:solidFill>
                <a:srgbClr val="92278F"/>
              </a:solidFill>
            </a:rPr>
            <a:t>testing capacity allows.</a:t>
          </a:r>
        </a:p>
        <a:p>
          <a:pPr>
            <a:spcAft>
              <a:spcPct val="35000"/>
            </a:spcAft>
          </a:pPr>
          <a:endParaRPr lang="en-US" sz="2400" b="1" dirty="0">
            <a:solidFill>
              <a:srgbClr val="92278F"/>
            </a:solidFill>
          </a:endParaRPr>
        </a:p>
        <a:p>
          <a:pPr>
            <a:spcAft>
              <a:spcPct val="35000"/>
            </a:spcAft>
          </a:pPr>
          <a:endParaRPr lang="en-US" sz="1800" b="1" dirty="0">
            <a:solidFill>
              <a:srgbClr val="403152"/>
            </a:solidFill>
          </a:endParaRPr>
        </a:p>
      </dgm:t>
    </dgm:pt>
    <dgm:pt modelId="{F94178DB-7674-4500-9ED8-0C53ADB241D5}" type="parTrans" cxnId="{CE3B0A40-3DFC-4B76-B83E-23D06787B48E}">
      <dgm:prSet/>
      <dgm:spPr/>
      <dgm:t>
        <a:bodyPr/>
        <a:lstStyle/>
        <a:p>
          <a:endParaRPr lang="en-US"/>
        </a:p>
      </dgm:t>
    </dgm:pt>
    <dgm:pt modelId="{8CCD953D-CF53-4B4A-87A6-36A52F71151C}" type="sibTrans" cxnId="{CE3B0A40-3DFC-4B76-B83E-23D06787B48E}">
      <dgm:prSet/>
      <dgm:spPr/>
      <dgm:t>
        <a:bodyPr/>
        <a:lstStyle/>
        <a:p>
          <a:endParaRPr lang="en-US"/>
        </a:p>
      </dgm:t>
    </dgm:pt>
    <dgm:pt modelId="{7A0C89F3-EF19-4FF6-9FA2-559741A906BB}" type="pres">
      <dgm:prSet presAssocID="{A673FB05-FE77-497E-87BA-A397A7A0B1BE}" presName="vert0" presStyleCnt="0">
        <dgm:presLayoutVars>
          <dgm:dir/>
          <dgm:animOne val="branch"/>
          <dgm:animLvl val="lvl"/>
        </dgm:presLayoutVars>
      </dgm:prSet>
      <dgm:spPr/>
    </dgm:pt>
    <dgm:pt modelId="{626BF10D-AFA7-48E1-89B4-36B8D239553C}" type="pres">
      <dgm:prSet presAssocID="{D6A01509-BA3F-4BC0-974D-72F95FEC3055}" presName="thickLine" presStyleLbl="alignNode1" presStyleIdx="0" presStyleCnt="1"/>
      <dgm:spPr/>
    </dgm:pt>
    <dgm:pt modelId="{043DDC31-2869-4303-9B06-F3C524A07085}" type="pres">
      <dgm:prSet presAssocID="{D6A01509-BA3F-4BC0-974D-72F95FEC3055}" presName="horz1" presStyleCnt="0"/>
      <dgm:spPr/>
    </dgm:pt>
    <dgm:pt modelId="{73AC910A-856F-417B-902E-C287E8F30F8B}" type="pres">
      <dgm:prSet presAssocID="{D6A01509-BA3F-4BC0-974D-72F95FEC3055}" presName="tx1" presStyleLbl="revTx" presStyleIdx="0" presStyleCnt="2"/>
      <dgm:spPr/>
    </dgm:pt>
    <dgm:pt modelId="{FBEC6C01-4CED-4F70-A1FB-05CE72C90678}" type="pres">
      <dgm:prSet presAssocID="{D6A01509-BA3F-4BC0-974D-72F95FEC3055}" presName="vert1" presStyleCnt="0"/>
      <dgm:spPr/>
    </dgm:pt>
    <dgm:pt modelId="{D41E2597-090A-4B0D-BFCA-F757ECA90EED}" type="pres">
      <dgm:prSet presAssocID="{CBE65790-6764-4C9A-B464-B90389817B2D}" presName="vertSpace2a" presStyleCnt="0"/>
      <dgm:spPr/>
    </dgm:pt>
    <dgm:pt modelId="{335E14A1-64B8-4827-A6CA-9042D4FD762E}" type="pres">
      <dgm:prSet presAssocID="{CBE65790-6764-4C9A-B464-B90389817B2D}" presName="horz2" presStyleCnt="0"/>
      <dgm:spPr/>
    </dgm:pt>
    <dgm:pt modelId="{96F93B08-3A72-4EA9-BBFB-C1893B00C1CF}" type="pres">
      <dgm:prSet presAssocID="{CBE65790-6764-4C9A-B464-B90389817B2D}" presName="horzSpace2" presStyleCnt="0"/>
      <dgm:spPr/>
    </dgm:pt>
    <dgm:pt modelId="{BE109D7F-E156-4403-B943-862FA47FBDCA}" type="pres">
      <dgm:prSet presAssocID="{CBE65790-6764-4C9A-B464-B90389817B2D}" presName="tx2" presStyleLbl="revTx" presStyleIdx="1" presStyleCnt="2" custScaleY="75497" custLinFactNeighborX="-437" custLinFactNeighborY="7032"/>
      <dgm:spPr/>
    </dgm:pt>
    <dgm:pt modelId="{35DFAAF5-F777-454F-9E3D-8CE5AD4C8961}" type="pres">
      <dgm:prSet presAssocID="{CBE65790-6764-4C9A-B464-B90389817B2D}" presName="vert2" presStyleCnt="0"/>
      <dgm:spPr/>
    </dgm:pt>
    <dgm:pt modelId="{2E3A9117-23C2-46E7-B3C8-49735D9C7AF7}" type="pres">
      <dgm:prSet presAssocID="{CBE65790-6764-4C9A-B464-B90389817B2D}" presName="thinLine2b" presStyleLbl="callout" presStyleIdx="0" presStyleCnt="1"/>
      <dgm:spPr/>
    </dgm:pt>
    <dgm:pt modelId="{06893200-583B-45CB-9934-2E971211CA08}" type="pres">
      <dgm:prSet presAssocID="{CBE65790-6764-4C9A-B464-B90389817B2D}" presName="vertSpace2b" presStyleCnt="0"/>
      <dgm:spPr/>
    </dgm:pt>
  </dgm:ptLst>
  <dgm:cxnLst>
    <dgm:cxn modelId="{D5528120-6692-45B0-910A-6150EECDC40E}" type="presOf" srcId="{CBE65790-6764-4C9A-B464-B90389817B2D}" destId="{BE109D7F-E156-4403-B943-862FA47FBDCA}" srcOrd="0" destOrd="0" presId="urn:microsoft.com/office/officeart/2008/layout/LinedList"/>
    <dgm:cxn modelId="{CE3B0A40-3DFC-4B76-B83E-23D06787B48E}" srcId="{D6A01509-BA3F-4BC0-974D-72F95FEC3055}" destId="{CBE65790-6764-4C9A-B464-B90389817B2D}" srcOrd="0" destOrd="0" parTransId="{F94178DB-7674-4500-9ED8-0C53ADB241D5}" sibTransId="{8CCD953D-CF53-4B4A-87A6-36A52F71151C}"/>
    <dgm:cxn modelId="{DAE11980-26D8-48B4-9BAE-9D583272F5F6}" type="presOf" srcId="{D6A01509-BA3F-4BC0-974D-72F95FEC3055}" destId="{73AC910A-856F-417B-902E-C287E8F30F8B}" srcOrd="0" destOrd="0" presId="urn:microsoft.com/office/officeart/2008/layout/LinedList"/>
    <dgm:cxn modelId="{902FED91-CBF1-4B4F-8CA7-0AA3E1DB19DC}" type="presOf" srcId="{A673FB05-FE77-497E-87BA-A397A7A0B1BE}" destId="{7A0C89F3-EF19-4FF6-9FA2-559741A906BB}" srcOrd="0" destOrd="0" presId="urn:microsoft.com/office/officeart/2008/layout/LinedList"/>
    <dgm:cxn modelId="{342BA9F9-7222-4B6A-B4A7-7FB2701680F4}" srcId="{A673FB05-FE77-497E-87BA-A397A7A0B1BE}" destId="{D6A01509-BA3F-4BC0-974D-72F95FEC3055}" srcOrd="0" destOrd="0" parTransId="{2186DC53-5358-4ED5-B276-402E865D1F5D}" sibTransId="{8F1A7902-B022-4BF6-88D6-3F506F518BD5}"/>
    <dgm:cxn modelId="{31F0A11F-F329-4A50-97CC-C03C666585F9}" type="presParOf" srcId="{7A0C89F3-EF19-4FF6-9FA2-559741A906BB}" destId="{626BF10D-AFA7-48E1-89B4-36B8D239553C}" srcOrd="0" destOrd="0" presId="urn:microsoft.com/office/officeart/2008/layout/LinedList"/>
    <dgm:cxn modelId="{7ADDC89B-2544-4CA5-A420-479A32F985B3}" type="presParOf" srcId="{7A0C89F3-EF19-4FF6-9FA2-559741A906BB}" destId="{043DDC31-2869-4303-9B06-F3C524A07085}" srcOrd="1" destOrd="0" presId="urn:microsoft.com/office/officeart/2008/layout/LinedList"/>
    <dgm:cxn modelId="{BADB62AD-6C09-41ED-9200-E4F0EC39901C}" type="presParOf" srcId="{043DDC31-2869-4303-9B06-F3C524A07085}" destId="{73AC910A-856F-417B-902E-C287E8F30F8B}" srcOrd="0" destOrd="0" presId="urn:microsoft.com/office/officeart/2008/layout/LinedList"/>
    <dgm:cxn modelId="{440D7F1F-1E3B-417F-A4F0-D87C9A26BCD8}" type="presParOf" srcId="{043DDC31-2869-4303-9B06-F3C524A07085}" destId="{FBEC6C01-4CED-4F70-A1FB-05CE72C90678}" srcOrd="1" destOrd="0" presId="urn:microsoft.com/office/officeart/2008/layout/LinedList"/>
    <dgm:cxn modelId="{C1F4A75B-B740-40CD-AD8D-9ABAD6CD24F9}" type="presParOf" srcId="{FBEC6C01-4CED-4F70-A1FB-05CE72C90678}" destId="{D41E2597-090A-4B0D-BFCA-F757ECA90EED}" srcOrd="0" destOrd="0" presId="urn:microsoft.com/office/officeart/2008/layout/LinedList"/>
    <dgm:cxn modelId="{EF3E52AF-FAEE-4095-9236-8B6B620C0201}" type="presParOf" srcId="{FBEC6C01-4CED-4F70-A1FB-05CE72C90678}" destId="{335E14A1-64B8-4827-A6CA-9042D4FD762E}" srcOrd="1" destOrd="0" presId="urn:microsoft.com/office/officeart/2008/layout/LinedList"/>
    <dgm:cxn modelId="{E4D544F0-8067-4AD6-B03B-8CD14287A865}" type="presParOf" srcId="{335E14A1-64B8-4827-A6CA-9042D4FD762E}" destId="{96F93B08-3A72-4EA9-BBFB-C1893B00C1CF}" srcOrd="0" destOrd="0" presId="urn:microsoft.com/office/officeart/2008/layout/LinedList"/>
    <dgm:cxn modelId="{92387D88-AB68-4D60-A5E1-CE0C366799AB}" type="presParOf" srcId="{335E14A1-64B8-4827-A6CA-9042D4FD762E}" destId="{BE109D7F-E156-4403-B943-862FA47FBDCA}" srcOrd="1" destOrd="0" presId="urn:microsoft.com/office/officeart/2008/layout/LinedList"/>
    <dgm:cxn modelId="{04E6AC49-8BDC-43AB-99D0-5F137E6310D1}" type="presParOf" srcId="{335E14A1-64B8-4827-A6CA-9042D4FD762E}" destId="{35DFAAF5-F777-454F-9E3D-8CE5AD4C8961}" srcOrd="2" destOrd="0" presId="urn:microsoft.com/office/officeart/2008/layout/LinedList"/>
    <dgm:cxn modelId="{6E5D16E6-1212-4C3B-A4EA-FAA38B33A80B}" type="presParOf" srcId="{FBEC6C01-4CED-4F70-A1FB-05CE72C90678}" destId="{2E3A9117-23C2-46E7-B3C8-49735D9C7AF7}" srcOrd="2" destOrd="0" presId="urn:microsoft.com/office/officeart/2008/layout/LinedList"/>
    <dgm:cxn modelId="{9582ECFB-6AC8-49D7-9C87-D0034D3D98AA}" type="presParOf" srcId="{FBEC6C01-4CED-4F70-A1FB-05CE72C90678}" destId="{06893200-583B-45CB-9934-2E971211CA0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0D94335-3ACC-48EF-87F3-F8E3947321ED}"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US"/>
        </a:p>
      </dgm:t>
    </dgm:pt>
    <dgm:pt modelId="{F75289EC-EC4D-45AF-A517-31CD5A14BD7E}">
      <dgm:prSet phldrT="[Text]" custT="1"/>
      <dgm:spPr/>
      <dgm:t>
        <a:bodyPr/>
        <a:lstStyle/>
        <a:p>
          <a:pPr algn="ctr"/>
          <a:r>
            <a:rPr lang="en-US" sz="5400" dirty="0"/>
            <a:t>Where?</a:t>
          </a:r>
        </a:p>
      </dgm:t>
    </dgm:pt>
    <dgm:pt modelId="{896D1786-1671-4E76-A40A-BB066716F27F}" type="parTrans" cxnId="{EA042EC8-85B5-4315-BE04-C21BE51F9144}">
      <dgm:prSet/>
      <dgm:spPr/>
      <dgm:t>
        <a:bodyPr/>
        <a:lstStyle/>
        <a:p>
          <a:endParaRPr lang="en-US"/>
        </a:p>
      </dgm:t>
    </dgm:pt>
    <dgm:pt modelId="{AD45B5AF-1800-4A14-9A74-66B688A0F07F}" type="sibTrans" cxnId="{EA042EC8-85B5-4315-BE04-C21BE51F9144}">
      <dgm:prSet/>
      <dgm:spPr/>
      <dgm:t>
        <a:bodyPr/>
        <a:lstStyle/>
        <a:p>
          <a:endParaRPr lang="en-US"/>
        </a:p>
      </dgm:t>
    </dgm:pt>
    <dgm:pt modelId="{E24EB8A4-E8A6-4A51-B303-1F19795E2BDF}">
      <dgm:prSet phldrT="[Text]" custT="1"/>
      <dgm:spPr/>
      <dgm:t>
        <a:bodyPr/>
        <a:lstStyle/>
        <a:p>
          <a:pPr algn="l">
            <a:spcAft>
              <a:spcPts val="1800"/>
            </a:spcAft>
          </a:pPr>
          <a:r>
            <a:rPr lang="en-US" sz="2600" dirty="0">
              <a:solidFill>
                <a:srgbClr val="7030A0"/>
              </a:solidFill>
            </a:rPr>
            <a:t>In Medical or Employee Record</a:t>
          </a:r>
        </a:p>
      </dgm:t>
    </dgm:pt>
    <dgm:pt modelId="{DD71A864-24EA-4426-82C4-A41979CD45D1}" type="parTrans" cxnId="{E817161D-D31F-4103-BA4C-FB0564877F49}">
      <dgm:prSet/>
      <dgm:spPr/>
      <dgm:t>
        <a:bodyPr/>
        <a:lstStyle/>
        <a:p>
          <a:endParaRPr lang="en-US"/>
        </a:p>
      </dgm:t>
    </dgm:pt>
    <dgm:pt modelId="{70CBEFFC-D49B-4C05-A642-68EE3DA06718}" type="sibTrans" cxnId="{E817161D-D31F-4103-BA4C-FB0564877F49}">
      <dgm:prSet/>
      <dgm:spPr/>
      <dgm:t>
        <a:bodyPr/>
        <a:lstStyle/>
        <a:p>
          <a:endParaRPr lang="en-US"/>
        </a:p>
      </dgm:t>
    </dgm:pt>
    <dgm:pt modelId="{B27796BE-1C53-4D58-9AFA-2F55BCA56B5C}">
      <dgm:prSet custT="1"/>
      <dgm:spPr/>
      <dgm:t>
        <a:bodyPr/>
        <a:lstStyle/>
        <a:p>
          <a:pPr algn="l">
            <a:spcAft>
              <a:spcPts val="1800"/>
            </a:spcAft>
          </a:pPr>
          <a:r>
            <a:rPr lang="en-US" sz="2600" dirty="0">
              <a:solidFill>
                <a:srgbClr val="7030A0"/>
              </a:solidFill>
            </a:rPr>
            <a:t>Separate file for contractors and volunteers</a:t>
          </a:r>
        </a:p>
      </dgm:t>
    </dgm:pt>
    <dgm:pt modelId="{9F4D4C91-35B4-4E4F-97D8-B4D982B6339F}" type="parTrans" cxnId="{2D6040F6-1C6E-4D0E-BED5-BBB4F835AC38}">
      <dgm:prSet/>
      <dgm:spPr/>
      <dgm:t>
        <a:bodyPr/>
        <a:lstStyle/>
        <a:p>
          <a:endParaRPr lang="en-US"/>
        </a:p>
      </dgm:t>
    </dgm:pt>
    <dgm:pt modelId="{33B77BF6-90FF-4C65-BA7C-3F69FB3C3D80}" type="sibTrans" cxnId="{2D6040F6-1C6E-4D0E-BED5-BBB4F835AC38}">
      <dgm:prSet/>
      <dgm:spPr/>
      <dgm:t>
        <a:bodyPr/>
        <a:lstStyle/>
        <a:p>
          <a:endParaRPr lang="en-US"/>
        </a:p>
      </dgm:t>
    </dgm:pt>
    <dgm:pt modelId="{041A1B9F-D474-435E-B13A-D35D65E18B31}">
      <dgm:prSet custT="1"/>
      <dgm:spPr/>
      <dgm:t>
        <a:bodyPr/>
        <a:lstStyle/>
        <a:p>
          <a:pPr algn="l">
            <a:spcAft>
              <a:spcPts val="1800"/>
            </a:spcAft>
          </a:pPr>
          <a:r>
            <a:rPr lang="en-US" sz="2600" dirty="0">
              <a:solidFill>
                <a:srgbClr val="7030A0"/>
              </a:solidFill>
            </a:rPr>
            <a:t>Results of tests must be in a secure manner consistent with standards for PHI, requirements in 483.80(h)(3)</a:t>
          </a:r>
        </a:p>
      </dgm:t>
    </dgm:pt>
    <dgm:pt modelId="{2A0AD7C0-A43B-42C4-A105-D81F376B7DB5}" type="parTrans" cxnId="{53BA8AB7-ED0D-4D6E-A2E2-F3666351128D}">
      <dgm:prSet/>
      <dgm:spPr/>
      <dgm:t>
        <a:bodyPr/>
        <a:lstStyle/>
        <a:p>
          <a:endParaRPr lang="en-US"/>
        </a:p>
      </dgm:t>
    </dgm:pt>
    <dgm:pt modelId="{74487D9A-2584-4C26-8E3E-A4C4EB1DEB26}" type="sibTrans" cxnId="{53BA8AB7-ED0D-4D6E-A2E2-F3666351128D}">
      <dgm:prSet/>
      <dgm:spPr/>
      <dgm:t>
        <a:bodyPr/>
        <a:lstStyle/>
        <a:p>
          <a:endParaRPr lang="en-US"/>
        </a:p>
      </dgm:t>
    </dgm:pt>
    <dgm:pt modelId="{A0707E3E-64DC-4A46-97D6-C0F21D207346}" type="pres">
      <dgm:prSet presAssocID="{30D94335-3ACC-48EF-87F3-F8E3947321ED}" presName="Name0" presStyleCnt="0">
        <dgm:presLayoutVars>
          <dgm:dir/>
          <dgm:animLvl val="lvl"/>
          <dgm:resizeHandles val="exact"/>
        </dgm:presLayoutVars>
      </dgm:prSet>
      <dgm:spPr/>
    </dgm:pt>
    <dgm:pt modelId="{5A311ABF-551F-4DAB-983F-AAF814F0E606}" type="pres">
      <dgm:prSet presAssocID="{F75289EC-EC4D-45AF-A517-31CD5A14BD7E}" presName="linNode" presStyleCnt="0"/>
      <dgm:spPr/>
    </dgm:pt>
    <dgm:pt modelId="{74119ABA-1E52-408A-8D93-06189F4B17DA}" type="pres">
      <dgm:prSet presAssocID="{F75289EC-EC4D-45AF-A517-31CD5A14BD7E}" presName="parentText" presStyleLbl="node1" presStyleIdx="0" presStyleCnt="1">
        <dgm:presLayoutVars>
          <dgm:chMax val="1"/>
          <dgm:bulletEnabled val="1"/>
        </dgm:presLayoutVars>
      </dgm:prSet>
      <dgm:spPr/>
    </dgm:pt>
    <dgm:pt modelId="{8512DAFE-98F1-49D0-A639-6F91B4DDCC8F}" type="pres">
      <dgm:prSet presAssocID="{F75289EC-EC4D-45AF-A517-31CD5A14BD7E}" presName="descendantText" presStyleLbl="alignAccFollowNode1" presStyleIdx="0" presStyleCnt="1">
        <dgm:presLayoutVars>
          <dgm:bulletEnabled val="1"/>
        </dgm:presLayoutVars>
      </dgm:prSet>
      <dgm:spPr/>
    </dgm:pt>
  </dgm:ptLst>
  <dgm:cxnLst>
    <dgm:cxn modelId="{39B49A12-A291-425B-99DE-21A4E0BD20AE}" type="presOf" srcId="{F75289EC-EC4D-45AF-A517-31CD5A14BD7E}" destId="{74119ABA-1E52-408A-8D93-06189F4B17DA}" srcOrd="0" destOrd="0" presId="urn:microsoft.com/office/officeart/2005/8/layout/vList5"/>
    <dgm:cxn modelId="{E817161D-D31F-4103-BA4C-FB0564877F49}" srcId="{F75289EC-EC4D-45AF-A517-31CD5A14BD7E}" destId="{E24EB8A4-E8A6-4A51-B303-1F19795E2BDF}" srcOrd="0" destOrd="0" parTransId="{DD71A864-24EA-4426-82C4-A41979CD45D1}" sibTransId="{70CBEFFC-D49B-4C05-A642-68EE3DA06718}"/>
    <dgm:cxn modelId="{439B2027-021F-4E2B-AF3E-658FABD5C0F5}" type="presOf" srcId="{30D94335-3ACC-48EF-87F3-F8E3947321ED}" destId="{A0707E3E-64DC-4A46-97D6-C0F21D207346}" srcOrd="0" destOrd="0" presId="urn:microsoft.com/office/officeart/2005/8/layout/vList5"/>
    <dgm:cxn modelId="{8EB5CF4E-781C-40AD-9630-ABEE1B9010D4}" type="presOf" srcId="{041A1B9F-D474-435E-B13A-D35D65E18B31}" destId="{8512DAFE-98F1-49D0-A639-6F91B4DDCC8F}" srcOrd="0" destOrd="2" presId="urn:microsoft.com/office/officeart/2005/8/layout/vList5"/>
    <dgm:cxn modelId="{D3AA1079-34AD-4D79-BAB2-6D76766E0A39}" type="presOf" srcId="{E24EB8A4-E8A6-4A51-B303-1F19795E2BDF}" destId="{8512DAFE-98F1-49D0-A639-6F91B4DDCC8F}" srcOrd="0" destOrd="0" presId="urn:microsoft.com/office/officeart/2005/8/layout/vList5"/>
    <dgm:cxn modelId="{919752B6-FD91-4231-82DA-A006C9A7538A}" type="presOf" srcId="{B27796BE-1C53-4D58-9AFA-2F55BCA56B5C}" destId="{8512DAFE-98F1-49D0-A639-6F91B4DDCC8F}" srcOrd="0" destOrd="1" presId="urn:microsoft.com/office/officeart/2005/8/layout/vList5"/>
    <dgm:cxn modelId="{53BA8AB7-ED0D-4D6E-A2E2-F3666351128D}" srcId="{F75289EC-EC4D-45AF-A517-31CD5A14BD7E}" destId="{041A1B9F-D474-435E-B13A-D35D65E18B31}" srcOrd="2" destOrd="0" parTransId="{2A0AD7C0-A43B-42C4-A105-D81F376B7DB5}" sibTransId="{74487D9A-2584-4C26-8E3E-A4C4EB1DEB26}"/>
    <dgm:cxn modelId="{EA042EC8-85B5-4315-BE04-C21BE51F9144}" srcId="{30D94335-3ACC-48EF-87F3-F8E3947321ED}" destId="{F75289EC-EC4D-45AF-A517-31CD5A14BD7E}" srcOrd="0" destOrd="0" parTransId="{896D1786-1671-4E76-A40A-BB066716F27F}" sibTransId="{AD45B5AF-1800-4A14-9A74-66B688A0F07F}"/>
    <dgm:cxn modelId="{2D6040F6-1C6E-4D0E-BED5-BBB4F835AC38}" srcId="{F75289EC-EC4D-45AF-A517-31CD5A14BD7E}" destId="{B27796BE-1C53-4D58-9AFA-2F55BCA56B5C}" srcOrd="1" destOrd="0" parTransId="{9F4D4C91-35B4-4E4F-97D8-B4D982B6339F}" sibTransId="{33B77BF6-90FF-4C65-BA7C-3F69FB3C3D80}"/>
    <dgm:cxn modelId="{5BC46F84-6948-42E1-8035-F7C15C88223D}" type="presParOf" srcId="{A0707E3E-64DC-4A46-97D6-C0F21D207346}" destId="{5A311ABF-551F-4DAB-983F-AAF814F0E606}" srcOrd="0" destOrd="0" presId="urn:microsoft.com/office/officeart/2005/8/layout/vList5"/>
    <dgm:cxn modelId="{F2D05B58-53D1-440F-90A5-A5B6E52FC38B}" type="presParOf" srcId="{5A311ABF-551F-4DAB-983F-AAF814F0E606}" destId="{74119ABA-1E52-408A-8D93-06189F4B17DA}" srcOrd="0" destOrd="0" presId="urn:microsoft.com/office/officeart/2005/8/layout/vList5"/>
    <dgm:cxn modelId="{9C6184F4-2BF5-4472-9C4D-EEF293EE57A2}" type="presParOf" srcId="{5A311ABF-551F-4DAB-983F-AAF814F0E606}" destId="{8512DAFE-98F1-49D0-A639-6F91B4DDCC8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B5BB36E-3B6A-44D6-B087-9BEC8806D9F5}"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US"/>
        </a:p>
      </dgm:t>
    </dgm:pt>
    <dgm:pt modelId="{665D98F0-4DA5-468F-8680-CAB7A05188B4}">
      <dgm:prSet custT="1"/>
      <dgm:spPr/>
      <dgm:t>
        <a:bodyPr/>
        <a:lstStyle/>
        <a:p>
          <a:r>
            <a:rPr lang="en-US" sz="5400" dirty="0"/>
            <a:t>What?</a:t>
          </a:r>
        </a:p>
      </dgm:t>
    </dgm:pt>
    <dgm:pt modelId="{D338B014-595E-4E98-9C20-C24EABCB8C4B}" type="parTrans" cxnId="{EA01D439-3F45-4F35-B39E-44799A7CE63B}">
      <dgm:prSet/>
      <dgm:spPr/>
      <dgm:t>
        <a:bodyPr/>
        <a:lstStyle/>
        <a:p>
          <a:endParaRPr lang="en-US"/>
        </a:p>
      </dgm:t>
    </dgm:pt>
    <dgm:pt modelId="{67413099-9627-4FE8-9B8C-E01680FB66B8}" type="sibTrans" cxnId="{EA01D439-3F45-4F35-B39E-44799A7CE63B}">
      <dgm:prSet/>
      <dgm:spPr/>
      <dgm:t>
        <a:bodyPr/>
        <a:lstStyle/>
        <a:p>
          <a:endParaRPr lang="en-US"/>
        </a:p>
      </dgm:t>
    </dgm:pt>
    <dgm:pt modelId="{72A05DF8-983E-4B8F-B0B8-045BB3E5C273}">
      <dgm:prSet/>
      <dgm:spPr/>
      <dgm:t>
        <a:bodyPr/>
        <a:lstStyle/>
        <a:p>
          <a:pPr>
            <a:spcAft>
              <a:spcPts val="1800"/>
            </a:spcAft>
          </a:pPr>
          <a:r>
            <a:rPr lang="en-US" b="1" dirty="0">
              <a:solidFill>
                <a:srgbClr val="7030A0"/>
              </a:solidFill>
            </a:rPr>
            <a:t>Symptomatic:  </a:t>
          </a:r>
          <a:r>
            <a:rPr lang="en-US" dirty="0">
              <a:solidFill>
                <a:srgbClr val="7030A0"/>
              </a:solidFill>
            </a:rPr>
            <a:t>Date &amp; Time of identification of signs or symptoms, date of test &amp; date of result, results and action taken</a:t>
          </a:r>
        </a:p>
      </dgm:t>
    </dgm:pt>
    <dgm:pt modelId="{E07EB5FC-D0A4-46DA-89EE-452B9CF709DB}" type="parTrans" cxnId="{B3B1E5CB-CE8E-43C0-B443-2DF5D06BDF5B}">
      <dgm:prSet/>
      <dgm:spPr/>
      <dgm:t>
        <a:bodyPr/>
        <a:lstStyle/>
        <a:p>
          <a:endParaRPr lang="en-US"/>
        </a:p>
      </dgm:t>
    </dgm:pt>
    <dgm:pt modelId="{21AE46F5-397B-4102-B2D7-F71382048628}" type="sibTrans" cxnId="{B3B1E5CB-CE8E-43C0-B443-2DF5D06BDF5B}">
      <dgm:prSet/>
      <dgm:spPr/>
      <dgm:t>
        <a:bodyPr/>
        <a:lstStyle/>
        <a:p>
          <a:endParaRPr lang="en-US"/>
        </a:p>
      </dgm:t>
    </dgm:pt>
    <dgm:pt modelId="{54A3C162-A8F9-4CED-A1C2-E0102BAE6768}">
      <dgm:prSet/>
      <dgm:spPr/>
      <dgm:t>
        <a:bodyPr/>
        <a:lstStyle/>
        <a:p>
          <a:pPr>
            <a:spcAft>
              <a:spcPts val="1800"/>
            </a:spcAft>
          </a:pPr>
          <a:r>
            <a:rPr lang="en-US" b="1" dirty="0">
              <a:solidFill>
                <a:srgbClr val="7030A0"/>
              </a:solidFill>
            </a:rPr>
            <a:t>Outbreak:</a:t>
          </a:r>
          <a:r>
            <a:rPr lang="en-US" dirty="0">
              <a:solidFill>
                <a:srgbClr val="7030A0"/>
              </a:solidFill>
            </a:rPr>
            <a:t>  Date first case identified, date &amp; results of initial testing and retesting for all residents &amp; staff</a:t>
          </a:r>
        </a:p>
      </dgm:t>
    </dgm:pt>
    <dgm:pt modelId="{13D79FB4-B5B9-438E-BEC3-4D75B1EF8D48}" type="parTrans" cxnId="{C0F2E0FD-54F2-4113-950C-278A29380EDF}">
      <dgm:prSet/>
      <dgm:spPr/>
      <dgm:t>
        <a:bodyPr/>
        <a:lstStyle/>
        <a:p>
          <a:endParaRPr lang="en-US"/>
        </a:p>
      </dgm:t>
    </dgm:pt>
    <dgm:pt modelId="{204C3ECC-0617-4188-996F-C3AF372A76D4}" type="sibTrans" cxnId="{C0F2E0FD-54F2-4113-950C-278A29380EDF}">
      <dgm:prSet/>
      <dgm:spPr/>
      <dgm:t>
        <a:bodyPr/>
        <a:lstStyle/>
        <a:p>
          <a:endParaRPr lang="en-US"/>
        </a:p>
      </dgm:t>
    </dgm:pt>
    <dgm:pt modelId="{E5F9C14E-5F44-4AB4-B407-1D326AA18317}">
      <dgm:prSet/>
      <dgm:spPr/>
      <dgm:t>
        <a:bodyPr/>
        <a:lstStyle/>
        <a:p>
          <a:pPr>
            <a:spcAft>
              <a:spcPts val="1800"/>
            </a:spcAft>
          </a:pPr>
          <a:r>
            <a:rPr lang="en-US" b="1" dirty="0">
              <a:solidFill>
                <a:srgbClr val="7030A0"/>
              </a:solidFill>
            </a:rPr>
            <a:t>Routine (staff testing):  </a:t>
          </a:r>
          <a:r>
            <a:rPr lang="en-US" dirty="0">
              <a:solidFill>
                <a:srgbClr val="7030A0"/>
              </a:solidFill>
            </a:rPr>
            <a:t>County positivity rate &amp; required testing frequency, date positivity rate was checked on CMS website</a:t>
          </a:r>
        </a:p>
      </dgm:t>
    </dgm:pt>
    <dgm:pt modelId="{789CF01C-FA22-4D69-B72C-82B54138CAEE}" type="parTrans" cxnId="{886FE806-C1FA-4A7C-9821-3AEB5860C6F5}">
      <dgm:prSet/>
      <dgm:spPr/>
      <dgm:t>
        <a:bodyPr/>
        <a:lstStyle/>
        <a:p>
          <a:endParaRPr lang="en-US"/>
        </a:p>
      </dgm:t>
    </dgm:pt>
    <dgm:pt modelId="{FA957222-0845-4AA7-B011-FBE6DE17464D}" type="sibTrans" cxnId="{886FE806-C1FA-4A7C-9821-3AEB5860C6F5}">
      <dgm:prSet/>
      <dgm:spPr/>
      <dgm:t>
        <a:bodyPr/>
        <a:lstStyle/>
        <a:p>
          <a:endParaRPr lang="en-US"/>
        </a:p>
      </dgm:t>
    </dgm:pt>
    <dgm:pt modelId="{432CB1C5-DFF0-42A9-8D67-9F98E3CF8613}" type="pres">
      <dgm:prSet presAssocID="{CB5BB36E-3B6A-44D6-B087-9BEC8806D9F5}" presName="Name0" presStyleCnt="0">
        <dgm:presLayoutVars>
          <dgm:dir/>
          <dgm:animLvl val="lvl"/>
          <dgm:resizeHandles val="exact"/>
        </dgm:presLayoutVars>
      </dgm:prSet>
      <dgm:spPr/>
    </dgm:pt>
    <dgm:pt modelId="{C31558E8-6AA2-49C2-94F5-B65567812184}" type="pres">
      <dgm:prSet presAssocID="{665D98F0-4DA5-468F-8680-CAB7A05188B4}" presName="linNode" presStyleCnt="0"/>
      <dgm:spPr/>
    </dgm:pt>
    <dgm:pt modelId="{9FF61B38-76AB-4B0E-B337-C0A71566FD70}" type="pres">
      <dgm:prSet presAssocID="{665D98F0-4DA5-468F-8680-CAB7A05188B4}" presName="parentText" presStyleLbl="node1" presStyleIdx="0" presStyleCnt="1">
        <dgm:presLayoutVars>
          <dgm:chMax val="1"/>
          <dgm:bulletEnabled val="1"/>
        </dgm:presLayoutVars>
      </dgm:prSet>
      <dgm:spPr/>
    </dgm:pt>
    <dgm:pt modelId="{EB2CBE63-9840-41FD-8447-85DA1D439B0F}" type="pres">
      <dgm:prSet presAssocID="{665D98F0-4DA5-468F-8680-CAB7A05188B4}" presName="descendantText" presStyleLbl="alignAccFollowNode1" presStyleIdx="0" presStyleCnt="1">
        <dgm:presLayoutVars>
          <dgm:bulletEnabled val="1"/>
        </dgm:presLayoutVars>
      </dgm:prSet>
      <dgm:spPr/>
    </dgm:pt>
  </dgm:ptLst>
  <dgm:cxnLst>
    <dgm:cxn modelId="{886FE806-C1FA-4A7C-9821-3AEB5860C6F5}" srcId="{665D98F0-4DA5-468F-8680-CAB7A05188B4}" destId="{E5F9C14E-5F44-4AB4-B407-1D326AA18317}" srcOrd="2" destOrd="0" parTransId="{789CF01C-FA22-4D69-B72C-82B54138CAEE}" sibTransId="{FA957222-0845-4AA7-B011-FBE6DE17464D}"/>
    <dgm:cxn modelId="{06A67F39-76D0-4068-AC5D-306311E3B8AE}" type="presOf" srcId="{E5F9C14E-5F44-4AB4-B407-1D326AA18317}" destId="{EB2CBE63-9840-41FD-8447-85DA1D439B0F}" srcOrd="0" destOrd="2" presId="urn:microsoft.com/office/officeart/2005/8/layout/vList5"/>
    <dgm:cxn modelId="{EA01D439-3F45-4F35-B39E-44799A7CE63B}" srcId="{CB5BB36E-3B6A-44D6-B087-9BEC8806D9F5}" destId="{665D98F0-4DA5-468F-8680-CAB7A05188B4}" srcOrd="0" destOrd="0" parTransId="{D338B014-595E-4E98-9C20-C24EABCB8C4B}" sibTransId="{67413099-9627-4FE8-9B8C-E01680FB66B8}"/>
    <dgm:cxn modelId="{33E8E98C-54D7-4080-A250-0FFCD3F4959E}" type="presOf" srcId="{72A05DF8-983E-4B8F-B0B8-045BB3E5C273}" destId="{EB2CBE63-9840-41FD-8447-85DA1D439B0F}" srcOrd="0" destOrd="0" presId="urn:microsoft.com/office/officeart/2005/8/layout/vList5"/>
    <dgm:cxn modelId="{3B5E7B94-0373-465F-A185-21AAA61A04AA}" type="presOf" srcId="{665D98F0-4DA5-468F-8680-CAB7A05188B4}" destId="{9FF61B38-76AB-4B0E-B337-C0A71566FD70}" srcOrd="0" destOrd="0" presId="urn:microsoft.com/office/officeart/2005/8/layout/vList5"/>
    <dgm:cxn modelId="{727357C3-5F10-463D-A447-3BBABD9C9511}" type="presOf" srcId="{CB5BB36E-3B6A-44D6-B087-9BEC8806D9F5}" destId="{432CB1C5-DFF0-42A9-8D67-9F98E3CF8613}" srcOrd="0" destOrd="0" presId="urn:microsoft.com/office/officeart/2005/8/layout/vList5"/>
    <dgm:cxn modelId="{B3B1E5CB-CE8E-43C0-B443-2DF5D06BDF5B}" srcId="{665D98F0-4DA5-468F-8680-CAB7A05188B4}" destId="{72A05DF8-983E-4B8F-B0B8-045BB3E5C273}" srcOrd="0" destOrd="0" parTransId="{E07EB5FC-D0A4-46DA-89EE-452B9CF709DB}" sibTransId="{21AE46F5-397B-4102-B2D7-F71382048628}"/>
    <dgm:cxn modelId="{C5FA72EA-9165-4699-9F9B-D3BB38A1FBBE}" type="presOf" srcId="{54A3C162-A8F9-4CED-A1C2-E0102BAE6768}" destId="{EB2CBE63-9840-41FD-8447-85DA1D439B0F}" srcOrd="0" destOrd="1" presId="urn:microsoft.com/office/officeart/2005/8/layout/vList5"/>
    <dgm:cxn modelId="{C0F2E0FD-54F2-4113-950C-278A29380EDF}" srcId="{665D98F0-4DA5-468F-8680-CAB7A05188B4}" destId="{54A3C162-A8F9-4CED-A1C2-E0102BAE6768}" srcOrd="1" destOrd="0" parTransId="{13D79FB4-B5B9-438E-BEC3-4D75B1EF8D48}" sibTransId="{204C3ECC-0617-4188-996F-C3AF372A76D4}"/>
    <dgm:cxn modelId="{501FDF25-ED3B-4EC2-8256-81A25B7FE6E8}" type="presParOf" srcId="{432CB1C5-DFF0-42A9-8D67-9F98E3CF8613}" destId="{C31558E8-6AA2-49C2-94F5-B65567812184}" srcOrd="0" destOrd="0" presId="urn:microsoft.com/office/officeart/2005/8/layout/vList5"/>
    <dgm:cxn modelId="{3E11B420-C517-413D-BBD3-51D86767C7E6}" type="presParOf" srcId="{C31558E8-6AA2-49C2-94F5-B65567812184}" destId="{9FF61B38-76AB-4B0E-B337-C0A71566FD70}" srcOrd="0" destOrd="0" presId="urn:microsoft.com/office/officeart/2005/8/layout/vList5"/>
    <dgm:cxn modelId="{7D04921F-8ACF-4D44-9560-1B9D6F9AA58D}" type="presParOf" srcId="{C31558E8-6AA2-49C2-94F5-B65567812184}" destId="{EB2CBE63-9840-41FD-8447-85DA1D439B0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2C70B0-294E-48D6-A018-F968574A8B65}"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US"/>
        </a:p>
      </dgm:t>
    </dgm:pt>
    <dgm:pt modelId="{20514386-E973-43F9-B3A1-665631F25AB4}">
      <dgm:prSet phldrT="[Text]"/>
      <dgm:spPr/>
      <dgm:t>
        <a:bodyPr/>
        <a:lstStyle/>
        <a:p>
          <a:r>
            <a:rPr lang="en-US" dirty="0"/>
            <a:t>Refusals</a:t>
          </a:r>
        </a:p>
      </dgm:t>
    </dgm:pt>
    <dgm:pt modelId="{AE884B86-7BDD-44EE-87BC-4D08F2B1E0D9}" type="parTrans" cxnId="{6F14ABE4-1C9C-4895-8558-A2A8B8555B47}">
      <dgm:prSet/>
      <dgm:spPr/>
      <dgm:t>
        <a:bodyPr/>
        <a:lstStyle/>
        <a:p>
          <a:endParaRPr lang="en-US"/>
        </a:p>
      </dgm:t>
    </dgm:pt>
    <dgm:pt modelId="{FC97A042-566E-4D1B-BD27-5C9C94CDE969}" type="sibTrans" cxnId="{6F14ABE4-1C9C-4895-8558-A2A8B8555B47}">
      <dgm:prSet/>
      <dgm:spPr/>
      <dgm:t>
        <a:bodyPr/>
        <a:lstStyle/>
        <a:p>
          <a:endParaRPr lang="en-US"/>
        </a:p>
      </dgm:t>
    </dgm:pt>
    <dgm:pt modelId="{8BBC4AE0-F972-4211-81E0-7BFBC87488CC}">
      <dgm:prSet phldrT="[Text]"/>
      <dgm:spPr/>
      <dgm:t>
        <a:bodyPr/>
        <a:lstStyle/>
        <a:p>
          <a:pPr>
            <a:spcAft>
              <a:spcPts val="1800"/>
            </a:spcAft>
          </a:pPr>
          <a:r>
            <a:rPr lang="en-US" dirty="0">
              <a:solidFill>
                <a:srgbClr val="7030A0"/>
              </a:solidFill>
            </a:rPr>
            <a:t>Facility policy for addressing residents and staff that refuse testing or are unable to be tested</a:t>
          </a:r>
        </a:p>
      </dgm:t>
    </dgm:pt>
    <dgm:pt modelId="{878D8E61-E539-4076-8894-BCB86564DEFD}" type="parTrans" cxnId="{B3F9113D-1571-4AD0-93C4-11AACDB00C7C}">
      <dgm:prSet/>
      <dgm:spPr/>
      <dgm:t>
        <a:bodyPr/>
        <a:lstStyle/>
        <a:p>
          <a:endParaRPr lang="en-US"/>
        </a:p>
      </dgm:t>
    </dgm:pt>
    <dgm:pt modelId="{245E9F33-93E8-44A4-89FA-E0C6268E1636}" type="sibTrans" cxnId="{B3F9113D-1571-4AD0-93C4-11AACDB00C7C}">
      <dgm:prSet/>
      <dgm:spPr/>
      <dgm:t>
        <a:bodyPr/>
        <a:lstStyle/>
        <a:p>
          <a:endParaRPr lang="en-US"/>
        </a:p>
      </dgm:t>
    </dgm:pt>
    <dgm:pt modelId="{D96FAE4B-192E-49B8-9AE6-F67DB163BE0F}">
      <dgm:prSet phldrT="[Text]"/>
      <dgm:spPr/>
      <dgm:t>
        <a:bodyPr/>
        <a:lstStyle/>
        <a:p>
          <a:pPr>
            <a:spcAft>
              <a:spcPts val="1800"/>
            </a:spcAft>
          </a:pPr>
          <a:r>
            <a:rPr lang="en-US" dirty="0">
              <a:solidFill>
                <a:srgbClr val="7030A0"/>
              </a:solidFill>
            </a:rPr>
            <a:t>Document any staff or residents that refuse or are unable to be tested and how the facility addressed those cases</a:t>
          </a:r>
        </a:p>
      </dgm:t>
    </dgm:pt>
    <dgm:pt modelId="{6B5B8D96-A401-4FAD-A569-DB4E7E82F97C}" type="parTrans" cxnId="{EC3702D1-D6D7-43C7-A9A3-4D9BE570A84E}">
      <dgm:prSet/>
      <dgm:spPr/>
      <dgm:t>
        <a:bodyPr/>
        <a:lstStyle/>
        <a:p>
          <a:endParaRPr lang="en-US"/>
        </a:p>
      </dgm:t>
    </dgm:pt>
    <dgm:pt modelId="{C05C0DAC-7B16-47E7-A09F-AA9DB60A53E4}" type="sibTrans" cxnId="{EC3702D1-D6D7-43C7-A9A3-4D9BE570A84E}">
      <dgm:prSet/>
      <dgm:spPr/>
      <dgm:t>
        <a:bodyPr/>
        <a:lstStyle/>
        <a:p>
          <a:endParaRPr lang="en-US"/>
        </a:p>
      </dgm:t>
    </dgm:pt>
    <dgm:pt modelId="{F2A79600-C01F-4535-AC03-4EC9E56561A0}">
      <dgm:prSet phldrT="[Text]"/>
      <dgm:spPr/>
      <dgm:t>
        <a:bodyPr/>
        <a:lstStyle/>
        <a:p>
          <a:r>
            <a:rPr lang="en-US" dirty="0"/>
            <a:t>Supply Shortages, Late Test Results</a:t>
          </a:r>
        </a:p>
      </dgm:t>
    </dgm:pt>
    <dgm:pt modelId="{42930219-B1CF-41B5-AA81-848986F2A317}" type="parTrans" cxnId="{4144E98F-C604-42EE-B461-AC0A1A96A7DE}">
      <dgm:prSet/>
      <dgm:spPr/>
      <dgm:t>
        <a:bodyPr/>
        <a:lstStyle/>
        <a:p>
          <a:endParaRPr lang="en-US"/>
        </a:p>
      </dgm:t>
    </dgm:pt>
    <dgm:pt modelId="{E842E214-1878-4CF7-B039-F5D17413D60E}" type="sibTrans" cxnId="{4144E98F-C604-42EE-B461-AC0A1A96A7DE}">
      <dgm:prSet/>
      <dgm:spPr/>
      <dgm:t>
        <a:bodyPr/>
        <a:lstStyle/>
        <a:p>
          <a:endParaRPr lang="en-US"/>
        </a:p>
      </dgm:t>
    </dgm:pt>
    <dgm:pt modelId="{AF56A717-B4AC-49C6-90A8-338A9160DB02}">
      <dgm:prSet phldrT="[Text]"/>
      <dgm:spPr/>
      <dgm:t>
        <a:bodyPr/>
        <a:lstStyle/>
        <a:p>
          <a:r>
            <a:rPr lang="en-US" dirty="0">
              <a:solidFill>
                <a:srgbClr val="7030A0"/>
              </a:solidFill>
            </a:rPr>
            <a:t>Document that the facility contacted state and local health departments when 48-hour turn-around time is not met</a:t>
          </a:r>
        </a:p>
      </dgm:t>
    </dgm:pt>
    <dgm:pt modelId="{F74AED26-C591-4EE2-A672-5025B7274AE5}" type="parTrans" cxnId="{F45F8A56-6D02-4B38-94B7-29FC321293D2}">
      <dgm:prSet/>
      <dgm:spPr/>
      <dgm:t>
        <a:bodyPr/>
        <a:lstStyle/>
        <a:p>
          <a:endParaRPr lang="en-US"/>
        </a:p>
      </dgm:t>
    </dgm:pt>
    <dgm:pt modelId="{CCAEE9BA-96D4-424B-BB35-E000D3FF457E}" type="sibTrans" cxnId="{F45F8A56-6D02-4B38-94B7-29FC321293D2}">
      <dgm:prSet/>
      <dgm:spPr/>
      <dgm:t>
        <a:bodyPr/>
        <a:lstStyle/>
        <a:p>
          <a:endParaRPr lang="en-US"/>
        </a:p>
      </dgm:t>
    </dgm:pt>
    <dgm:pt modelId="{2AC71041-2BEC-4729-9E93-B7B4E85573BA}" type="pres">
      <dgm:prSet presAssocID="{1C2C70B0-294E-48D6-A018-F968574A8B65}" presName="Name0" presStyleCnt="0">
        <dgm:presLayoutVars>
          <dgm:dir/>
          <dgm:animLvl val="lvl"/>
          <dgm:resizeHandles val="exact"/>
        </dgm:presLayoutVars>
      </dgm:prSet>
      <dgm:spPr/>
    </dgm:pt>
    <dgm:pt modelId="{5374D880-E458-4265-B078-5E17FADB4B2A}" type="pres">
      <dgm:prSet presAssocID="{20514386-E973-43F9-B3A1-665631F25AB4}" presName="linNode" presStyleCnt="0"/>
      <dgm:spPr/>
    </dgm:pt>
    <dgm:pt modelId="{0D9287F5-CCF0-4F52-B740-8122960EAC4F}" type="pres">
      <dgm:prSet presAssocID="{20514386-E973-43F9-B3A1-665631F25AB4}" presName="parentText" presStyleLbl="node1" presStyleIdx="0" presStyleCnt="2">
        <dgm:presLayoutVars>
          <dgm:chMax val="1"/>
          <dgm:bulletEnabled val="1"/>
        </dgm:presLayoutVars>
      </dgm:prSet>
      <dgm:spPr/>
    </dgm:pt>
    <dgm:pt modelId="{84D30C2E-7210-4E94-AE4F-7D11A2F84F8C}" type="pres">
      <dgm:prSet presAssocID="{20514386-E973-43F9-B3A1-665631F25AB4}" presName="descendantText" presStyleLbl="alignAccFollowNode1" presStyleIdx="0" presStyleCnt="2">
        <dgm:presLayoutVars>
          <dgm:bulletEnabled val="1"/>
        </dgm:presLayoutVars>
      </dgm:prSet>
      <dgm:spPr/>
    </dgm:pt>
    <dgm:pt modelId="{EC6CD61D-8892-4883-8B4D-CB328C8F62C4}" type="pres">
      <dgm:prSet presAssocID="{FC97A042-566E-4D1B-BD27-5C9C94CDE969}" presName="sp" presStyleCnt="0"/>
      <dgm:spPr/>
    </dgm:pt>
    <dgm:pt modelId="{92493E9F-7D1B-4D63-A5DC-C4A2A851D620}" type="pres">
      <dgm:prSet presAssocID="{F2A79600-C01F-4535-AC03-4EC9E56561A0}" presName="linNode" presStyleCnt="0"/>
      <dgm:spPr/>
    </dgm:pt>
    <dgm:pt modelId="{4333EA8B-C507-4894-8848-B6EC50D25D43}" type="pres">
      <dgm:prSet presAssocID="{F2A79600-C01F-4535-AC03-4EC9E56561A0}" presName="parentText" presStyleLbl="node1" presStyleIdx="1" presStyleCnt="2">
        <dgm:presLayoutVars>
          <dgm:chMax val="1"/>
          <dgm:bulletEnabled val="1"/>
        </dgm:presLayoutVars>
      </dgm:prSet>
      <dgm:spPr/>
    </dgm:pt>
    <dgm:pt modelId="{F82928C9-61E7-4A63-BF8D-715D2AD7AC16}" type="pres">
      <dgm:prSet presAssocID="{F2A79600-C01F-4535-AC03-4EC9E56561A0}" presName="descendantText" presStyleLbl="alignAccFollowNode1" presStyleIdx="1" presStyleCnt="2">
        <dgm:presLayoutVars>
          <dgm:bulletEnabled val="1"/>
        </dgm:presLayoutVars>
      </dgm:prSet>
      <dgm:spPr/>
    </dgm:pt>
  </dgm:ptLst>
  <dgm:cxnLst>
    <dgm:cxn modelId="{737BEF1D-BDC4-4432-B9BE-90789FA3DF80}" type="presOf" srcId="{AF56A717-B4AC-49C6-90A8-338A9160DB02}" destId="{F82928C9-61E7-4A63-BF8D-715D2AD7AC16}" srcOrd="0" destOrd="0" presId="urn:microsoft.com/office/officeart/2005/8/layout/vList5"/>
    <dgm:cxn modelId="{CE4AF03B-5DE5-45EA-9B6F-26FD124E9E4E}" type="presOf" srcId="{D96FAE4B-192E-49B8-9AE6-F67DB163BE0F}" destId="{84D30C2E-7210-4E94-AE4F-7D11A2F84F8C}" srcOrd="0" destOrd="1" presId="urn:microsoft.com/office/officeart/2005/8/layout/vList5"/>
    <dgm:cxn modelId="{B3F9113D-1571-4AD0-93C4-11AACDB00C7C}" srcId="{20514386-E973-43F9-B3A1-665631F25AB4}" destId="{8BBC4AE0-F972-4211-81E0-7BFBC87488CC}" srcOrd="0" destOrd="0" parTransId="{878D8E61-E539-4076-8894-BCB86564DEFD}" sibTransId="{245E9F33-93E8-44A4-89FA-E0C6268E1636}"/>
    <dgm:cxn modelId="{4F67C34D-C058-472D-8D48-51942FFE9F6B}" type="presOf" srcId="{F2A79600-C01F-4535-AC03-4EC9E56561A0}" destId="{4333EA8B-C507-4894-8848-B6EC50D25D43}" srcOrd="0" destOrd="0" presId="urn:microsoft.com/office/officeart/2005/8/layout/vList5"/>
    <dgm:cxn modelId="{F45F8A56-6D02-4B38-94B7-29FC321293D2}" srcId="{F2A79600-C01F-4535-AC03-4EC9E56561A0}" destId="{AF56A717-B4AC-49C6-90A8-338A9160DB02}" srcOrd="0" destOrd="0" parTransId="{F74AED26-C591-4EE2-A672-5025B7274AE5}" sibTransId="{CCAEE9BA-96D4-424B-BB35-E000D3FF457E}"/>
    <dgm:cxn modelId="{4144E98F-C604-42EE-B461-AC0A1A96A7DE}" srcId="{1C2C70B0-294E-48D6-A018-F968574A8B65}" destId="{F2A79600-C01F-4535-AC03-4EC9E56561A0}" srcOrd="1" destOrd="0" parTransId="{42930219-B1CF-41B5-AA81-848986F2A317}" sibTransId="{E842E214-1878-4CF7-B039-F5D17413D60E}"/>
    <dgm:cxn modelId="{35CF3691-DB3B-4079-A56D-9AE428742B39}" type="presOf" srcId="{20514386-E973-43F9-B3A1-665631F25AB4}" destId="{0D9287F5-CCF0-4F52-B740-8122960EAC4F}" srcOrd="0" destOrd="0" presId="urn:microsoft.com/office/officeart/2005/8/layout/vList5"/>
    <dgm:cxn modelId="{287649A5-B61B-45CA-8A37-0552E44DAF3B}" type="presOf" srcId="{1C2C70B0-294E-48D6-A018-F968574A8B65}" destId="{2AC71041-2BEC-4729-9E93-B7B4E85573BA}" srcOrd="0" destOrd="0" presId="urn:microsoft.com/office/officeart/2005/8/layout/vList5"/>
    <dgm:cxn modelId="{EC3702D1-D6D7-43C7-A9A3-4D9BE570A84E}" srcId="{20514386-E973-43F9-B3A1-665631F25AB4}" destId="{D96FAE4B-192E-49B8-9AE6-F67DB163BE0F}" srcOrd="1" destOrd="0" parTransId="{6B5B8D96-A401-4FAD-A569-DB4E7E82F97C}" sibTransId="{C05C0DAC-7B16-47E7-A09F-AA9DB60A53E4}"/>
    <dgm:cxn modelId="{6F14ABE4-1C9C-4895-8558-A2A8B8555B47}" srcId="{1C2C70B0-294E-48D6-A018-F968574A8B65}" destId="{20514386-E973-43F9-B3A1-665631F25AB4}" srcOrd="0" destOrd="0" parTransId="{AE884B86-7BDD-44EE-87BC-4D08F2B1E0D9}" sibTransId="{FC97A042-566E-4D1B-BD27-5C9C94CDE969}"/>
    <dgm:cxn modelId="{98889FE9-4991-4BE2-8DA2-10D8A40CB390}" type="presOf" srcId="{8BBC4AE0-F972-4211-81E0-7BFBC87488CC}" destId="{84D30C2E-7210-4E94-AE4F-7D11A2F84F8C}" srcOrd="0" destOrd="0" presId="urn:microsoft.com/office/officeart/2005/8/layout/vList5"/>
    <dgm:cxn modelId="{EB1EB1CA-91A5-406F-85D6-D7C080127BFB}" type="presParOf" srcId="{2AC71041-2BEC-4729-9E93-B7B4E85573BA}" destId="{5374D880-E458-4265-B078-5E17FADB4B2A}" srcOrd="0" destOrd="0" presId="urn:microsoft.com/office/officeart/2005/8/layout/vList5"/>
    <dgm:cxn modelId="{E23FF938-D195-40A7-8430-6829DD1AEFFE}" type="presParOf" srcId="{5374D880-E458-4265-B078-5E17FADB4B2A}" destId="{0D9287F5-CCF0-4F52-B740-8122960EAC4F}" srcOrd="0" destOrd="0" presId="urn:microsoft.com/office/officeart/2005/8/layout/vList5"/>
    <dgm:cxn modelId="{F6D66D54-7B2B-4FF5-900B-F825C60B0383}" type="presParOf" srcId="{5374D880-E458-4265-B078-5E17FADB4B2A}" destId="{84D30C2E-7210-4E94-AE4F-7D11A2F84F8C}" srcOrd="1" destOrd="0" presId="urn:microsoft.com/office/officeart/2005/8/layout/vList5"/>
    <dgm:cxn modelId="{231C653B-1454-4678-A937-884B5B8B59EA}" type="presParOf" srcId="{2AC71041-2BEC-4729-9E93-B7B4E85573BA}" destId="{EC6CD61D-8892-4883-8B4D-CB328C8F62C4}" srcOrd="1" destOrd="0" presId="urn:microsoft.com/office/officeart/2005/8/layout/vList5"/>
    <dgm:cxn modelId="{E23BDA64-AC0E-4438-8B8E-00F50981A090}" type="presParOf" srcId="{2AC71041-2BEC-4729-9E93-B7B4E85573BA}" destId="{92493E9F-7D1B-4D63-A5DC-C4A2A851D620}" srcOrd="2" destOrd="0" presId="urn:microsoft.com/office/officeart/2005/8/layout/vList5"/>
    <dgm:cxn modelId="{5117000F-9374-43AB-9A82-CA669BCC0D6C}" type="presParOf" srcId="{92493E9F-7D1B-4D63-A5DC-C4A2A851D620}" destId="{4333EA8B-C507-4894-8848-B6EC50D25D43}" srcOrd="0" destOrd="0" presId="urn:microsoft.com/office/officeart/2005/8/layout/vList5"/>
    <dgm:cxn modelId="{5680CD7F-5523-4ED7-907F-1307C50C23B4}" type="presParOf" srcId="{92493E9F-7D1B-4D63-A5DC-C4A2A851D620}" destId="{F82928C9-61E7-4A63-BF8D-715D2AD7AC1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5433E7-4E36-44E4-97B2-641249C6DD7D}" type="doc">
      <dgm:prSet loTypeId="urn:microsoft.com/office/officeart/2005/8/layout/hList7" loCatId="list" qsTypeId="urn:microsoft.com/office/officeart/2005/8/quickstyle/simple1" qsCatId="simple" csTypeId="urn:microsoft.com/office/officeart/2005/8/colors/accent4_1" csCatId="accent4" phldr="1"/>
      <dgm:spPr/>
    </dgm:pt>
    <dgm:pt modelId="{F65BD65F-95C7-45EF-B9E9-CD9321DCBB73}">
      <dgm:prSet phldrT="[Text]" custT="1"/>
      <dgm:spPr/>
      <dgm:t>
        <a:bodyPr/>
        <a:lstStyle/>
        <a:p>
          <a:r>
            <a:rPr lang="en-US" sz="2800" b="1" dirty="0">
              <a:solidFill>
                <a:srgbClr val="7030A0"/>
              </a:solidFill>
            </a:rPr>
            <a:t>Staff Refusal</a:t>
          </a:r>
        </a:p>
        <a:p>
          <a:r>
            <a:rPr lang="en-US" sz="1800" b="1" dirty="0">
              <a:solidFill>
                <a:srgbClr val="7030A0"/>
              </a:solidFill>
            </a:rPr>
            <a:t>Outbreak testing</a:t>
          </a:r>
          <a:r>
            <a:rPr lang="en-US" sz="1800" dirty="0">
              <a:solidFill>
                <a:srgbClr val="7030A0"/>
              </a:solidFill>
            </a:rPr>
            <a:t>:  Restricted from building until procedures for outbreak testing completed</a:t>
          </a:r>
        </a:p>
        <a:p>
          <a:r>
            <a:rPr lang="en-US" sz="1800" b="1" dirty="0">
              <a:solidFill>
                <a:srgbClr val="7030A0"/>
              </a:solidFill>
            </a:rPr>
            <a:t>Routine testing:  </a:t>
          </a:r>
          <a:r>
            <a:rPr lang="en-US" sz="1800" dirty="0">
              <a:solidFill>
                <a:srgbClr val="7030A0"/>
              </a:solidFill>
            </a:rPr>
            <a:t>Follow occupational health &amp; local jurisdiction policies</a:t>
          </a:r>
        </a:p>
      </dgm:t>
    </dgm:pt>
    <dgm:pt modelId="{9B9DE59E-B4D6-4ADE-BBB7-D3555EC29AFC}" type="parTrans" cxnId="{234A4395-829E-448F-B4FB-7077416E9CB4}">
      <dgm:prSet/>
      <dgm:spPr/>
      <dgm:t>
        <a:bodyPr/>
        <a:lstStyle/>
        <a:p>
          <a:endParaRPr lang="en-US"/>
        </a:p>
      </dgm:t>
    </dgm:pt>
    <dgm:pt modelId="{AB47ED5A-0C95-4C53-98BB-081DE4D8AB66}" type="sibTrans" cxnId="{234A4395-829E-448F-B4FB-7077416E9CB4}">
      <dgm:prSet/>
      <dgm:spPr/>
      <dgm:t>
        <a:bodyPr/>
        <a:lstStyle/>
        <a:p>
          <a:endParaRPr lang="en-US"/>
        </a:p>
      </dgm:t>
    </dgm:pt>
    <dgm:pt modelId="{AC6A2E73-001A-4577-A35D-08AC39C6838E}">
      <dgm:prSet phldrT="[Text]" custT="1"/>
      <dgm:spPr/>
      <dgm:t>
        <a:bodyPr/>
        <a:lstStyle/>
        <a:p>
          <a:r>
            <a:rPr lang="en-US" sz="2800" b="1" dirty="0">
              <a:solidFill>
                <a:srgbClr val="7030A0"/>
              </a:solidFill>
            </a:rPr>
            <a:t>Resident Refusal  </a:t>
          </a:r>
        </a:p>
        <a:p>
          <a:r>
            <a:rPr lang="en-US" sz="1800" dirty="0">
              <a:solidFill>
                <a:srgbClr val="7030A0"/>
              </a:solidFill>
            </a:rPr>
            <a:t>Residents with signs or symptoms of COVID who refuse are placed on TBP until criteria for discontinuing precautions met.</a:t>
          </a:r>
        </a:p>
      </dgm:t>
    </dgm:pt>
    <dgm:pt modelId="{60B5AD56-F074-4795-9680-B181B353B730}" type="parTrans" cxnId="{5967BEB0-5FB6-45A0-B22C-21D9E4A291ED}">
      <dgm:prSet/>
      <dgm:spPr/>
      <dgm:t>
        <a:bodyPr/>
        <a:lstStyle/>
        <a:p>
          <a:endParaRPr lang="en-US"/>
        </a:p>
      </dgm:t>
    </dgm:pt>
    <dgm:pt modelId="{A03424F7-3ECE-4BC1-858E-6ED9777927E7}" type="sibTrans" cxnId="{5967BEB0-5FB6-45A0-B22C-21D9E4A291ED}">
      <dgm:prSet/>
      <dgm:spPr/>
      <dgm:t>
        <a:bodyPr/>
        <a:lstStyle/>
        <a:p>
          <a:endParaRPr lang="en-US"/>
        </a:p>
      </dgm:t>
    </dgm:pt>
    <dgm:pt modelId="{F0158AE1-45CB-4C2A-90F6-FC186E2D250D}" type="pres">
      <dgm:prSet presAssocID="{015433E7-4E36-44E4-97B2-641249C6DD7D}" presName="Name0" presStyleCnt="0">
        <dgm:presLayoutVars>
          <dgm:dir/>
          <dgm:resizeHandles val="exact"/>
        </dgm:presLayoutVars>
      </dgm:prSet>
      <dgm:spPr/>
    </dgm:pt>
    <dgm:pt modelId="{2FD6AEB9-6ADC-4EFB-9291-1AE7A78638B6}" type="pres">
      <dgm:prSet presAssocID="{015433E7-4E36-44E4-97B2-641249C6DD7D}" presName="fgShape" presStyleLbl="fgShp" presStyleIdx="0" presStyleCnt="1"/>
      <dgm:spPr/>
    </dgm:pt>
    <dgm:pt modelId="{BBF76CD7-141B-487A-BDD9-D301D24D4CF0}" type="pres">
      <dgm:prSet presAssocID="{015433E7-4E36-44E4-97B2-641249C6DD7D}" presName="linComp" presStyleCnt="0"/>
      <dgm:spPr/>
    </dgm:pt>
    <dgm:pt modelId="{57333020-3E88-4D0E-9F98-336438847183}" type="pres">
      <dgm:prSet presAssocID="{F65BD65F-95C7-45EF-B9E9-CD9321DCBB73}" presName="compNode" presStyleCnt="0"/>
      <dgm:spPr/>
    </dgm:pt>
    <dgm:pt modelId="{B818817B-5D2C-429A-9569-16A3B6E556E9}" type="pres">
      <dgm:prSet presAssocID="{F65BD65F-95C7-45EF-B9E9-CD9321DCBB73}" presName="bkgdShape" presStyleLbl="node1" presStyleIdx="0" presStyleCnt="2"/>
      <dgm:spPr/>
    </dgm:pt>
    <dgm:pt modelId="{6BE77C62-D293-498F-B3CA-C3C1FB6495DC}" type="pres">
      <dgm:prSet presAssocID="{F65BD65F-95C7-45EF-B9E9-CD9321DCBB73}" presName="nodeTx" presStyleLbl="node1" presStyleIdx="0" presStyleCnt="2">
        <dgm:presLayoutVars>
          <dgm:bulletEnabled val="1"/>
        </dgm:presLayoutVars>
      </dgm:prSet>
      <dgm:spPr/>
    </dgm:pt>
    <dgm:pt modelId="{84E63E1D-952A-4236-B614-4B440D43844B}" type="pres">
      <dgm:prSet presAssocID="{F65BD65F-95C7-45EF-B9E9-CD9321DCBB73}" presName="invisiNode" presStyleLbl="node1" presStyleIdx="0" presStyleCnt="2"/>
      <dgm:spPr/>
    </dgm:pt>
    <dgm:pt modelId="{9A27A0BE-E764-4A0F-A2DE-2F2155FF43C6}" type="pres">
      <dgm:prSet presAssocID="{F65BD65F-95C7-45EF-B9E9-CD9321DCBB73}"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3000" b="-3000"/>
          </a:stretch>
        </a:blipFill>
      </dgm:spPr>
    </dgm:pt>
    <dgm:pt modelId="{90B19268-D788-4521-8A78-0D9887F0B2FF}" type="pres">
      <dgm:prSet presAssocID="{AB47ED5A-0C95-4C53-98BB-081DE4D8AB66}" presName="sibTrans" presStyleLbl="sibTrans2D1" presStyleIdx="0" presStyleCnt="0"/>
      <dgm:spPr/>
    </dgm:pt>
    <dgm:pt modelId="{F09955C9-4E48-4024-8534-CF7351754F48}" type="pres">
      <dgm:prSet presAssocID="{AC6A2E73-001A-4577-A35D-08AC39C6838E}" presName="compNode" presStyleCnt="0"/>
      <dgm:spPr/>
    </dgm:pt>
    <dgm:pt modelId="{0B946FDD-6D9C-4939-94DB-F962202585F0}" type="pres">
      <dgm:prSet presAssocID="{AC6A2E73-001A-4577-A35D-08AC39C6838E}" presName="bkgdShape" presStyleLbl="node1" presStyleIdx="1" presStyleCnt="2" custLinFactNeighborX="315"/>
      <dgm:spPr/>
    </dgm:pt>
    <dgm:pt modelId="{94B9ECC5-5D29-4FBF-A8A6-93398B36BBBA}" type="pres">
      <dgm:prSet presAssocID="{AC6A2E73-001A-4577-A35D-08AC39C6838E}" presName="nodeTx" presStyleLbl="node1" presStyleIdx="1" presStyleCnt="2">
        <dgm:presLayoutVars>
          <dgm:bulletEnabled val="1"/>
        </dgm:presLayoutVars>
      </dgm:prSet>
      <dgm:spPr/>
    </dgm:pt>
    <dgm:pt modelId="{8B240601-CA63-4A96-AB0B-BB201C1FA860}" type="pres">
      <dgm:prSet presAssocID="{AC6A2E73-001A-4577-A35D-08AC39C6838E}" presName="invisiNode" presStyleLbl="node1" presStyleIdx="1" presStyleCnt="2"/>
      <dgm:spPr/>
    </dgm:pt>
    <dgm:pt modelId="{432719D3-5A3F-4F55-A153-2A6DEEE26E12}" type="pres">
      <dgm:prSet presAssocID="{AC6A2E73-001A-4577-A35D-08AC39C6838E}" presName="imagNod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dgm:spPr>
    </dgm:pt>
  </dgm:ptLst>
  <dgm:cxnLst>
    <dgm:cxn modelId="{4AE56534-825E-48D3-9EB4-23F1969B81BB}" type="presOf" srcId="{F65BD65F-95C7-45EF-B9E9-CD9321DCBB73}" destId="{B818817B-5D2C-429A-9569-16A3B6E556E9}" srcOrd="0" destOrd="0" presId="urn:microsoft.com/office/officeart/2005/8/layout/hList7"/>
    <dgm:cxn modelId="{4998494A-B8A4-49AC-87B0-5CADD78DE143}" type="presOf" srcId="{AB47ED5A-0C95-4C53-98BB-081DE4D8AB66}" destId="{90B19268-D788-4521-8A78-0D9887F0B2FF}" srcOrd="0" destOrd="0" presId="urn:microsoft.com/office/officeart/2005/8/layout/hList7"/>
    <dgm:cxn modelId="{E9A9E051-75C2-4BD1-980E-E3E42692DE3A}" type="presOf" srcId="{AC6A2E73-001A-4577-A35D-08AC39C6838E}" destId="{94B9ECC5-5D29-4FBF-A8A6-93398B36BBBA}" srcOrd="1" destOrd="0" presId="urn:microsoft.com/office/officeart/2005/8/layout/hList7"/>
    <dgm:cxn modelId="{234A4395-829E-448F-B4FB-7077416E9CB4}" srcId="{015433E7-4E36-44E4-97B2-641249C6DD7D}" destId="{F65BD65F-95C7-45EF-B9E9-CD9321DCBB73}" srcOrd="0" destOrd="0" parTransId="{9B9DE59E-B4D6-4ADE-BBB7-D3555EC29AFC}" sibTransId="{AB47ED5A-0C95-4C53-98BB-081DE4D8AB66}"/>
    <dgm:cxn modelId="{5967BEB0-5FB6-45A0-B22C-21D9E4A291ED}" srcId="{015433E7-4E36-44E4-97B2-641249C6DD7D}" destId="{AC6A2E73-001A-4577-A35D-08AC39C6838E}" srcOrd="1" destOrd="0" parTransId="{60B5AD56-F074-4795-9680-B181B353B730}" sibTransId="{A03424F7-3ECE-4BC1-858E-6ED9777927E7}"/>
    <dgm:cxn modelId="{E2750EC0-D828-457C-8CB9-079F871B9A1E}" type="presOf" srcId="{015433E7-4E36-44E4-97B2-641249C6DD7D}" destId="{F0158AE1-45CB-4C2A-90F6-FC186E2D250D}" srcOrd="0" destOrd="0" presId="urn:microsoft.com/office/officeart/2005/8/layout/hList7"/>
    <dgm:cxn modelId="{21CC7ACF-B9DD-4C42-902D-07601DB6D9D1}" type="presOf" srcId="{AC6A2E73-001A-4577-A35D-08AC39C6838E}" destId="{0B946FDD-6D9C-4939-94DB-F962202585F0}" srcOrd="0" destOrd="0" presId="urn:microsoft.com/office/officeart/2005/8/layout/hList7"/>
    <dgm:cxn modelId="{E57263E5-6552-4AB5-88D2-E939B7E626C4}" type="presOf" srcId="{F65BD65F-95C7-45EF-B9E9-CD9321DCBB73}" destId="{6BE77C62-D293-498F-B3CA-C3C1FB6495DC}" srcOrd="1" destOrd="0" presId="urn:microsoft.com/office/officeart/2005/8/layout/hList7"/>
    <dgm:cxn modelId="{1E451F6B-6950-490D-B5BE-FEC13C107CED}" type="presParOf" srcId="{F0158AE1-45CB-4C2A-90F6-FC186E2D250D}" destId="{2FD6AEB9-6ADC-4EFB-9291-1AE7A78638B6}" srcOrd="0" destOrd="0" presId="urn:microsoft.com/office/officeart/2005/8/layout/hList7"/>
    <dgm:cxn modelId="{7658ED73-27E3-447A-AE2B-D1353343794D}" type="presParOf" srcId="{F0158AE1-45CB-4C2A-90F6-FC186E2D250D}" destId="{BBF76CD7-141B-487A-BDD9-D301D24D4CF0}" srcOrd="1" destOrd="0" presId="urn:microsoft.com/office/officeart/2005/8/layout/hList7"/>
    <dgm:cxn modelId="{85CF0C6A-719E-46D5-90D8-2F68E975AF73}" type="presParOf" srcId="{BBF76CD7-141B-487A-BDD9-D301D24D4CF0}" destId="{57333020-3E88-4D0E-9F98-336438847183}" srcOrd="0" destOrd="0" presId="urn:microsoft.com/office/officeart/2005/8/layout/hList7"/>
    <dgm:cxn modelId="{F8A309E5-D4D2-4F45-A0F0-98BD33BB2558}" type="presParOf" srcId="{57333020-3E88-4D0E-9F98-336438847183}" destId="{B818817B-5D2C-429A-9569-16A3B6E556E9}" srcOrd="0" destOrd="0" presId="urn:microsoft.com/office/officeart/2005/8/layout/hList7"/>
    <dgm:cxn modelId="{AC8CD6B0-5859-4DB7-A99E-F1971265F409}" type="presParOf" srcId="{57333020-3E88-4D0E-9F98-336438847183}" destId="{6BE77C62-D293-498F-B3CA-C3C1FB6495DC}" srcOrd="1" destOrd="0" presId="urn:microsoft.com/office/officeart/2005/8/layout/hList7"/>
    <dgm:cxn modelId="{EE107290-AEBC-4F01-A85A-B341E10C696E}" type="presParOf" srcId="{57333020-3E88-4D0E-9F98-336438847183}" destId="{84E63E1D-952A-4236-B614-4B440D43844B}" srcOrd="2" destOrd="0" presId="urn:microsoft.com/office/officeart/2005/8/layout/hList7"/>
    <dgm:cxn modelId="{18048EBE-581A-4DC9-8EE2-141A7E6A2E31}" type="presParOf" srcId="{57333020-3E88-4D0E-9F98-336438847183}" destId="{9A27A0BE-E764-4A0F-A2DE-2F2155FF43C6}" srcOrd="3" destOrd="0" presId="urn:microsoft.com/office/officeart/2005/8/layout/hList7"/>
    <dgm:cxn modelId="{61E088EC-B0C5-42AA-BBC3-B1DFA1B1997E}" type="presParOf" srcId="{BBF76CD7-141B-487A-BDD9-D301D24D4CF0}" destId="{90B19268-D788-4521-8A78-0D9887F0B2FF}" srcOrd="1" destOrd="0" presId="urn:microsoft.com/office/officeart/2005/8/layout/hList7"/>
    <dgm:cxn modelId="{BDD1B49E-EB26-4106-9EA2-B02D5540EFDA}" type="presParOf" srcId="{BBF76CD7-141B-487A-BDD9-D301D24D4CF0}" destId="{F09955C9-4E48-4024-8534-CF7351754F48}" srcOrd="2" destOrd="0" presId="urn:microsoft.com/office/officeart/2005/8/layout/hList7"/>
    <dgm:cxn modelId="{AD1C7E7F-49AB-4351-BE44-BE701770A0DF}" type="presParOf" srcId="{F09955C9-4E48-4024-8534-CF7351754F48}" destId="{0B946FDD-6D9C-4939-94DB-F962202585F0}" srcOrd="0" destOrd="0" presId="urn:microsoft.com/office/officeart/2005/8/layout/hList7"/>
    <dgm:cxn modelId="{52009FD1-13BC-459F-BA37-5359B2DB8836}" type="presParOf" srcId="{F09955C9-4E48-4024-8534-CF7351754F48}" destId="{94B9ECC5-5D29-4FBF-A8A6-93398B36BBBA}" srcOrd="1" destOrd="0" presId="urn:microsoft.com/office/officeart/2005/8/layout/hList7"/>
    <dgm:cxn modelId="{344B9134-B491-4584-8C77-ACD6ADA66B42}" type="presParOf" srcId="{F09955C9-4E48-4024-8534-CF7351754F48}" destId="{8B240601-CA63-4A96-AB0B-BB201C1FA860}" srcOrd="2" destOrd="0" presId="urn:microsoft.com/office/officeart/2005/8/layout/hList7"/>
    <dgm:cxn modelId="{1C77018A-6EFB-4A7F-AA4D-542C2B0FC4F9}" type="presParOf" srcId="{F09955C9-4E48-4024-8534-CF7351754F48}" destId="{432719D3-5A3F-4F55-A153-2A6DEEE26E1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E341F0-F2E2-4D98-BCA7-A138F693EFA3}" type="doc">
      <dgm:prSet loTypeId="urn:microsoft.com/office/officeart/2005/8/layout/gear1" loCatId="process" qsTypeId="urn:microsoft.com/office/officeart/2005/8/quickstyle/simple3" qsCatId="simple" csTypeId="urn:microsoft.com/office/officeart/2005/8/colors/accent4_2" csCatId="accent4" phldr="1"/>
      <dgm:spPr/>
      <dgm:t>
        <a:bodyPr/>
        <a:lstStyle/>
        <a:p>
          <a:endParaRPr lang="en-US"/>
        </a:p>
      </dgm:t>
    </dgm:pt>
    <dgm:pt modelId="{7EC7299A-AF56-4109-ADB6-0A614B6EE437}">
      <dgm:prSet phldrT="[Text]" custT="1"/>
      <dgm:spPr/>
      <dgm:t>
        <a:bodyPr/>
        <a:lstStyle/>
        <a:p>
          <a:r>
            <a:rPr lang="en-US" sz="2000" b="1" dirty="0">
              <a:solidFill>
                <a:srgbClr val="7030A0"/>
              </a:solidFill>
            </a:rPr>
            <a:t>Facility Assessment</a:t>
          </a:r>
        </a:p>
      </dgm:t>
    </dgm:pt>
    <dgm:pt modelId="{4EE7A7F6-B331-43F8-B678-98DF001DDD32}" type="parTrans" cxnId="{40BA2232-C8A8-4D00-85B3-52C4A131A6B9}">
      <dgm:prSet/>
      <dgm:spPr/>
      <dgm:t>
        <a:bodyPr/>
        <a:lstStyle/>
        <a:p>
          <a:endParaRPr lang="en-US"/>
        </a:p>
      </dgm:t>
    </dgm:pt>
    <dgm:pt modelId="{26CA49CC-19E3-43AB-8D6F-0C67F9550008}" type="sibTrans" cxnId="{40BA2232-C8A8-4D00-85B3-52C4A131A6B9}">
      <dgm:prSet/>
      <dgm:spPr/>
      <dgm:t>
        <a:bodyPr/>
        <a:lstStyle/>
        <a:p>
          <a:endParaRPr lang="en-US"/>
        </a:p>
      </dgm:t>
    </dgm:pt>
    <dgm:pt modelId="{616FF158-539D-4BC1-884A-BBE6D2EEB2D6}">
      <dgm:prSet phldrT="[Text]" custT="1"/>
      <dgm:spPr/>
      <dgm:t>
        <a:bodyPr/>
        <a:lstStyle/>
        <a:p>
          <a:r>
            <a:rPr lang="en-US" sz="2000" b="1" dirty="0">
              <a:solidFill>
                <a:srgbClr val="7030A0"/>
              </a:solidFill>
            </a:rPr>
            <a:t>Procedures</a:t>
          </a:r>
        </a:p>
      </dgm:t>
    </dgm:pt>
    <dgm:pt modelId="{7244618A-A48A-4EAA-879D-4AB61233E0CD}" type="parTrans" cxnId="{E2D29FFB-3565-4318-B62E-3A256541967C}">
      <dgm:prSet/>
      <dgm:spPr/>
      <dgm:t>
        <a:bodyPr/>
        <a:lstStyle/>
        <a:p>
          <a:endParaRPr lang="en-US"/>
        </a:p>
      </dgm:t>
    </dgm:pt>
    <dgm:pt modelId="{25EE9F4E-D412-4AD5-87DC-6D51975D14BD}" type="sibTrans" cxnId="{E2D29FFB-3565-4318-B62E-3A256541967C}">
      <dgm:prSet/>
      <dgm:spPr/>
      <dgm:t>
        <a:bodyPr/>
        <a:lstStyle/>
        <a:p>
          <a:endParaRPr lang="en-US"/>
        </a:p>
      </dgm:t>
    </dgm:pt>
    <dgm:pt modelId="{34F4BAAC-1F38-4E4B-A8B2-CE95D795DAD7}">
      <dgm:prSet phldrT="[Text]" custT="1"/>
      <dgm:spPr/>
      <dgm:t>
        <a:bodyPr/>
        <a:lstStyle/>
        <a:p>
          <a:r>
            <a:rPr lang="en-US" sz="2000" b="1" dirty="0">
              <a:solidFill>
                <a:srgbClr val="7030A0"/>
              </a:solidFill>
            </a:rPr>
            <a:t>Policies</a:t>
          </a:r>
        </a:p>
      </dgm:t>
    </dgm:pt>
    <dgm:pt modelId="{45B1382B-3734-4D95-8A6D-11BB3024CDED}" type="parTrans" cxnId="{1491FD1F-712D-4311-8AA4-5092527B503C}">
      <dgm:prSet/>
      <dgm:spPr/>
      <dgm:t>
        <a:bodyPr/>
        <a:lstStyle/>
        <a:p>
          <a:endParaRPr lang="en-US"/>
        </a:p>
      </dgm:t>
    </dgm:pt>
    <dgm:pt modelId="{103A0BD6-1949-4485-A08A-BDE4A4053295}" type="sibTrans" cxnId="{1491FD1F-712D-4311-8AA4-5092527B503C}">
      <dgm:prSet/>
      <dgm:spPr/>
      <dgm:t>
        <a:bodyPr/>
        <a:lstStyle/>
        <a:p>
          <a:endParaRPr lang="en-US"/>
        </a:p>
      </dgm:t>
    </dgm:pt>
    <dgm:pt modelId="{8CDCF424-EBE3-4577-8672-28C1BD0B653B}" type="pres">
      <dgm:prSet presAssocID="{E7E341F0-F2E2-4D98-BCA7-A138F693EFA3}" presName="composite" presStyleCnt="0">
        <dgm:presLayoutVars>
          <dgm:chMax val="3"/>
          <dgm:animLvl val="lvl"/>
          <dgm:resizeHandles val="exact"/>
        </dgm:presLayoutVars>
      </dgm:prSet>
      <dgm:spPr/>
    </dgm:pt>
    <dgm:pt modelId="{B439DC7B-775F-454F-B63E-0D2FE27E104F}" type="pres">
      <dgm:prSet presAssocID="{7EC7299A-AF56-4109-ADB6-0A614B6EE437}" presName="gear1" presStyleLbl="node1" presStyleIdx="0" presStyleCnt="3" custScaleX="141244" custScaleY="137457">
        <dgm:presLayoutVars>
          <dgm:chMax val="1"/>
          <dgm:bulletEnabled val="1"/>
        </dgm:presLayoutVars>
      </dgm:prSet>
      <dgm:spPr/>
    </dgm:pt>
    <dgm:pt modelId="{0B7F40D7-FC8A-4960-AF99-0BFF4666BAB5}" type="pres">
      <dgm:prSet presAssocID="{7EC7299A-AF56-4109-ADB6-0A614B6EE437}" presName="gear1srcNode" presStyleLbl="node1" presStyleIdx="0" presStyleCnt="3"/>
      <dgm:spPr/>
    </dgm:pt>
    <dgm:pt modelId="{57AC0347-BA54-4660-B3D3-28C54364CD8B}" type="pres">
      <dgm:prSet presAssocID="{7EC7299A-AF56-4109-ADB6-0A614B6EE437}" presName="gear1dstNode" presStyleLbl="node1" presStyleIdx="0" presStyleCnt="3"/>
      <dgm:spPr/>
    </dgm:pt>
    <dgm:pt modelId="{C4FB022A-CEBA-4226-BE18-13B93DA2601D}" type="pres">
      <dgm:prSet presAssocID="{616FF158-539D-4BC1-884A-BBE6D2EEB2D6}" presName="gear2" presStyleLbl="node1" presStyleIdx="1" presStyleCnt="3" custScaleX="132133" custScaleY="130189">
        <dgm:presLayoutVars>
          <dgm:chMax val="1"/>
          <dgm:bulletEnabled val="1"/>
        </dgm:presLayoutVars>
      </dgm:prSet>
      <dgm:spPr/>
    </dgm:pt>
    <dgm:pt modelId="{10DBDED5-0D3D-403C-B69E-D4EF7BBE55CF}" type="pres">
      <dgm:prSet presAssocID="{616FF158-539D-4BC1-884A-BBE6D2EEB2D6}" presName="gear2srcNode" presStyleLbl="node1" presStyleIdx="1" presStyleCnt="3"/>
      <dgm:spPr/>
    </dgm:pt>
    <dgm:pt modelId="{F39B5435-2888-461D-B966-C6A3DD771C89}" type="pres">
      <dgm:prSet presAssocID="{616FF158-539D-4BC1-884A-BBE6D2EEB2D6}" presName="gear2dstNode" presStyleLbl="node1" presStyleIdx="1" presStyleCnt="3"/>
      <dgm:spPr/>
    </dgm:pt>
    <dgm:pt modelId="{B347CB1E-86A1-405A-A5BE-7B47836EB894}" type="pres">
      <dgm:prSet presAssocID="{34F4BAAC-1F38-4E4B-A8B2-CE95D795DAD7}" presName="gear3" presStyleLbl="node1" presStyleIdx="2" presStyleCnt="3" custScaleX="122597" custScaleY="114079"/>
      <dgm:spPr/>
    </dgm:pt>
    <dgm:pt modelId="{BBAA8B86-39D8-4C96-818E-657B82C88FB3}" type="pres">
      <dgm:prSet presAssocID="{34F4BAAC-1F38-4E4B-A8B2-CE95D795DAD7}" presName="gear3tx" presStyleLbl="node1" presStyleIdx="2" presStyleCnt="3">
        <dgm:presLayoutVars>
          <dgm:chMax val="1"/>
          <dgm:bulletEnabled val="1"/>
        </dgm:presLayoutVars>
      </dgm:prSet>
      <dgm:spPr/>
    </dgm:pt>
    <dgm:pt modelId="{54AFF5B9-DF27-451A-BFD0-A20149CE391B}" type="pres">
      <dgm:prSet presAssocID="{34F4BAAC-1F38-4E4B-A8B2-CE95D795DAD7}" presName="gear3srcNode" presStyleLbl="node1" presStyleIdx="2" presStyleCnt="3"/>
      <dgm:spPr/>
    </dgm:pt>
    <dgm:pt modelId="{DD42847C-EC40-4528-89F0-932D07E37BFA}" type="pres">
      <dgm:prSet presAssocID="{34F4BAAC-1F38-4E4B-A8B2-CE95D795DAD7}" presName="gear3dstNode" presStyleLbl="node1" presStyleIdx="2" presStyleCnt="3"/>
      <dgm:spPr/>
    </dgm:pt>
    <dgm:pt modelId="{7C073285-58B8-49C9-B6E3-D383BD7D81B0}" type="pres">
      <dgm:prSet presAssocID="{26CA49CC-19E3-43AB-8D6F-0C67F9550008}" presName="connector1" presStyleLbl="sibTrans2D1" presStyleIdx="0" presStyleCnt="3"/>
      <dgm:spPr/>
    </dgm:pt>
    <dgm:pt modelId="{013441EE-9B43-419C-84C3-8E55F28F5266}" type="pres">
      <dgm:prSet presAssocID="{25EE9F4E-D412-4AD5-87DC-6D51975D14BD}" presName="connector2" presStyleLbl="sibTrans2D1" presStyleIdx="1" presStyleCnt="3"/>
      <dgm:spPr/>
    </dgm:pt>
    <dgm:pt modelId="{0465931B-2599-439F-A226-87B245ED8F7A}" type="pres">
      <dgm:prSet presAssocID="{103A0BD6-1949-4485-A08A-BDE4A4053295}" presName="connector3" presStyleLbl="sibTrans2D1" presStyleIdx="2" presStyleCnt="3"/>
      <dgm:spPr/>
    </dgm:pt>
  </dgm:ptLst>
  <dgm:cxnLst>
    <dgm:cxn modelId="{1491FD1F-712D-4311-8AA4-5092527B503C}" srcId="{E7E341F0-F2E2-4D98-BCA7-A138F693EFA3}" destId="{34F4BAAC-1F38-4E4B-A8B2-CE95D795DAD7}" srcOrd="2" destOrd="0" parTransId="{45B1382B-3734-4D95-8A6D-11BB3024CDED}" sibTransId="{103A0BD6-1949-4485-A08A-BDE4A4053295}"/>
    <dgm:cxn modelId="{B41F0E27-E322-459B-B824-DFC7823A2AE1}" type="presOf" srcId="{34F4BAAC-1F38-4E4B-A8B2-CE95D795DAD7}" destId="{54AFF5B9-DF27-451A-BFD0-A20149CE391B}" srcOrd="2" destOrd="0" presId="urn:microsoft.com/office/officeart/2005/8/layout/gear1"/>
    <dgm:cxn modelId="{48898829-6690-4591-941B-DD4E85B9A55F}" type="presOf" srcId="{7EC7299A-AF56-4109-ADB6-0A614B6EE437}" destId="{B439DC7B-775F-454F-B63E-0D2FE27E104F}" srcOrd="0" destOrd="0" presId="urn:microsoft.com/office/officeart/2005/8/layout/gear1"/>
    <dgm:cxn modelId="{40BA2232-C8A8-4D00-85B3-52C4A131A6B9}" srcId="{E7E341F0-F2E2-4D98-BCA7-A138F693EFA3}" destId="{7EC7299A-AF56-4109-ADB6-0A614B6EE437}" srcOrd="0" destOrd="0" parTransId="{4EE7A7F6-B331-43F8-B678-98DF001DDD32}" sibTransId="{26CA49CC-19E3-43AB-8D6F-0C67F9550008}"/>
    <dgm:cxn modelId="{A47BFC38-C31F-4790-B51C-C8329BD39DF4}" type="presOf" srcId="{25EE9F4E-D412-4AD5-87DC-6D51975D14BD}" destId="{013441EE-9B43-419C-84C3-8E55F28F5266}" srcOrd="0" destOrd="0" presId="urn:microsoft.com/office/officeart/2005/8/layout/gear1"/>
    <dgm:cxn modelId="{7AB26169-17B4-42CB-8FAE-0A40E03F6996}" type="presOf" srcId="{616FF158-539D-4BC1-884A-BBE6D2EEB2D6}" destId="{10DBDED5-0D3D-403C-B69E-D4EF7BBE55CF}" srcOrd="1" destOrd="0" presId="urn:microsoft.com/office/officeart/2005/8/layout/gear1"/>
    <dgm:cxn modelId="{3490DF55-08D6-45FE-96D3-E1CBD6FBFC82}" type="presOf" srcId="{34F4BAAC-1F38-4E4B-A8B2-CE95D795DAD7}" destId="{DD42847C-EC40-4528-89F0-932D07E37BFA}" srcOrd="3" destOrd="0" presId="urn:microsoft.com/office/officeart/2005/8/layout/gear1"/>
    <dgm:cxn modelId="{FBB3BC57-9C63-4D95-8E77-C4E125909789}" type="presOf" srcId="{103A0BD6-1949-4485-A08A-BDE4A4053295}" destId="{0465931B-2599-439F-A226-87B245ED8F7A}" srcOrd="0" destOrd="0" presId="urn:microsoft.com/office/officeart/2005/8/layout/gear1"/>
    <dgm:cxn modelId="{7C0797B1-D506-497D-B9D7-696BB63D65B6}" type="presOf" srcId="{7EC7299A-AF56-4109-ADB6-0A614B6EE437}" destId="{57AC0347-BA54-4660-B3D3-28C54364CD8B}" srcOrd="2" destOrd="0" presId="urn:microsoft.com/office/officeart/2005/8/layout/gear1"/>
    <dgm:cxn modelId="{12F59EB2-8F10-4C88-899E-3BF15F26BAB6}" type="presOf" srcId="{E7E341F0-F2E2-4D98-BCA7-A138F693EFA3}" destId="{8CDCF424-EBE3-4577-8672-28C1BD0B653B}" srcOrd="0" destOrd="0" presId="urn:microsoft.com/office/officeart/2005/8/layout/gear1"/>
    <dgm:cxn modelId="{3834F7B8-2F62-4B7F-8F90-F1E51338D492}" type="presOf" srcId="{7EC7299A-AF56-4109-ADB6-0A614B6EE437}" destId="{0B7F40D7-FC8A-4960-AF99-0BFF4666BAB5}" srcOrd="1" destOrd="0" presId="urn:microsoft.com/office/officeart/2005/8/layout/gear1"/>
    <dgm:cxn modelId="{D2CA2BC2-3E19-4C6F-BA2F-2AB1ECBEA0F1}" type="presOf" srcId="{616FF158-539D-4BC1-884A-BBE6D2EEB2D6}" destId="{F39B5435-2888-461D-B966-C6A3DD771C89}" srcOrd="2" destOrd="0" presId="urn:microsoft.com/office/officeart/2005/8/layout/gear1"/>
    <dgm:cxn modelId="{9834ACD2-A5EB-4245-85A5-62D8631C4323}" type="presOf" srcId="{34F4BAAC-1F38-4E4B-A8B2-CE95D795DAD7}" destId="{BBAA8B86-39D8-4C96-818E-657B82C88FB3}" srcOrd="1" destOrd="0" presId="urn:microsoft.com/office/officeart/2005/8/layout/gear1"/>
    <dgm:cxn modelId="{C95554E6-CCBC-4ABB-8DF9-26F3942A0D52}" type="presOf" srcId="{34F4BAAC-1F38-4E4B-A8B2-CE95D795DAD7}" destId="{B347CB1E-86A1-405A-A5BE-7B47836EB894}" srcOrd="0" destOrd="0" presId="urn:microsoft.com/office/officeart/2005/8/layout/gear1"/>
    <dgm:cxn modelId="{E5A3C3F7-1D09-4E2C-AC89-8353FECBF70E}" type="presOf" srcId="{26CA49CC-19E3-43AB-8D6F-0C67F9550008}" destId="{7C073285-58B8-49C9-B6E3-D383BD7D81B0}" srcOrd="0" destOrd="0" presId="urn:microsoft.com/office/officeart/2005/8/layout/gear1"/>
    <dgm:cxn modelId="{E2D29FFB-3565-4318-B62E-3A256541967C}" srcId="{E7E341F0-F2E2-4D98-BCA7-A138F693EFA3}" destId="{616FF158-539D-4BC1-884A-BBE6D2EEB2D6}" srcOrd="1" destOrd="0" parTransId="{7244618A-A48A-4EAA-879D-4AB61233E0CD}" sibTransId="{25EE9F4E-D412-4AD5-87DC-6D51975D14BD}"/>
    <dgm:cxn modelId="{D513AAFE-30EF-4AF8-A647-A1DA7E8BDC38}" type="presOf" srcId="{616FF158-539D-4BC1-884A-BBE6D2EEB2D6}" destId="{C4FB022A-CEBA-4226-BE18-13B93DA2601D}" srcOrd="0" destOrd="0" presId="urn:microsoft.com/office/officeart/2005/8/layout/gear1"/>
    <dgm:cxn modelId="{C5A8EC38-3B9D-4907-98A6-8311BAF07CC9}" type="presParOf" srcId="{8CDCF424-EBE3-4577-8672-28C1BD0B653B}" destId="{B439DC7B-775F-454F-B63E-0D2FE27E104F}" srcOrd="0" destOrd="0" presId="urn:microsoft.com/office/officeart/2005/8/layout/gear1"/>
    <dgm:cxn modelId="{9612C57A-5C48-49D8-90CB-04BB9C1C6C98}" type="presParOf" srcId="{8CDCF424-EBE3-4577-8672-28C1BD0B653B}" destId="{0B7F40D7-FC8A-4960-AF99-0BFF4666BAB5}" srcOrd="1" destOrd="0" presId="urn:microsoft.com/office/officeart/2005/8/layout/gear1"/>
    <dgm:cxn modelId="{77ADD4D9-FFB2-43AB-8CEA-6D1912E07BE1}" type="presParOf" srcId="{8CDCF424-EBE3-4577-8672-28C1BD0B653B}" destId="{57AC0347-BA54-4660-B3D3-28C54364CD8B}" srcOrd="2" destOrd="0" presId="urn:microsoft.com/office/officeart/2005/8/layout/gear1"/>
    <dgm:cxn modelId="{4B16056B-AC4A-4719-A8F9-DB36BD4FC587}" type="presParOf" srcId="{8CDCF424-EBE3-4577-8672-28C1BD0B653B}" destId="{C4FB022A-CEBA-4226-BE18-13B93DA2601D}" srcOrd="3" destOrd="0" presId="urn:microsoft.com/office/officeart/2005/8/layout/gear1"/>
    <dgm:cxn modelId="{6EE0C6F7-D985-46F0-AEE5-25B32B84FDB9}" type="presParOf" srcId="{8CDCF424-EBE3-4577-8672-28C1BD0B653B}" destId="{10DBDED5-0D3D-403C-B69E-D4EF7BBE55CF}" srcOrd="4" destOrd="0" presId="urn:microsoft.com/office/officeart/2005/8/layout/gear1"/>
    <dgm:cxn modelId="{C8D3A763-D5DE-466C-B5EC-B58A225E0A2D}" type="presParOf" srcId="{8CDCF424-EBE3-4577-8672-28C1BD0B653B}" destId="{F39B5435-2888-461D-B966-C6A3DD771C89}" srcOrd="5" destOrd="0" presId="urn:microsoft.com/office/officeart/2005/8/layout/gear1"/>
    <dgm:cxn modelId="{B54823EB-E383-4263-9B3A-F2C9AC7CFCC1}" type="presParOf" srcId="{8CDCF424-EBE3-4577-8672-28C1BD0B653B}" destId="{B347CB1E-86A1-405A-A5BE-7B47836EB894}" srcOrd="6" destOrd="0" presId="urn:microsoft.com/office/officeart/2005/8/layout/gear1"/>
    <dgm:cxn modelId="{679D69AE-3B9C-458A-89D6-E9C898F0E232}" type="presParOf" srcId="{8CDCF424-EBE3-4577-8672-28C1BD0B653B}" destId="{BBAA8B86-39D8-4C96-818E-657B82C88FB3}" srcOrd="7" destOrd="0" presId="urn:microsoft.com/office/officeart/2005/8/layout/gear1"/>
    <dgm:cxn modelId="{67387D15-7C75-4FC9-8340-8C02960C3D5E}" type="presParOf" srcId="{8CDCF424-EBE3-4577-8672-28C1BD0B653B}" destId="{54AFF5B9-DF27-451A-BFD0-A20149CE391B}" srcOrd="8" destOrd="0" presId="urn:microsoft.com/office/officeart/2005/8/layout/gear1"/>
    <dgm:cxn modelId="{C4E31120-D16E-47C0-B60E-E013CA667672}" type="presParOf" srcId="{8CDCF424-EBE3-4577-8672-28C1BD0B653B}" destId="{DD42847C-EC40-4528-89F0-932D07E37BFA}" srcOrd="9" destOrd="0" presId="urn:microsoft.com/office/officeart/2005/8/layout/gear1"/>
    <dgm:cxn modelId="{7278E104-F409-412A-9298-7B3E1CBAE210}" type="presParOf" srcId="{8CDCF424-EBE3-4577-8672-28C1BD0B653B}" destId="{7C073285-58B8-49C9-B6E3-D383BD7D81B0}" srcOrd="10" destOrd="0" presId="urn:microsoft.com/office/officeart/2005/8/layout/gear1"/>
    <dgm:cxn modelId="{FC4F1312-7A71-44E1-833F-D639CE0A27E2}" type="presParOf" srcId="{8CDCF424-EBE3-4577-8672-28C1BD0B653B}" destId="{013441EE-9B43-419C-84C3-8E55F28F5266}" srcOrd="11" destOrd="0" presId="urn:microsoft.com/office/officeart/2005/8/layout/gear1"/>
    <dgm:cxn modelId="{B2DD099A-647E-46C3-8C33-46B34DFB535F}" type="presParOf" srcId="{8CDCF424-EBE3-4577-8672-28C1BD0B653B}" destId="{0465931B-2599-439F-A226-87B245ED8F7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CBAEB9A-DC67-4967-A54E-940A805306A1}" type="doc">
      <dgm:prSet loTypeId="urn:microsoft.com/office/officeart/2005/8/layout/process3" loCatId="process" qsTypeId="urn:microsoft.com/office/officeart/2005/8/quickstyle/simple1" qsCatId="simple" csTypeId="urn:microsoft.com/office/officeart/2005/8/colors/accent4_1" csCatId="accent4" phldr="1"/>
      <dgm:spPr/>
      <dgm:t>
        <a:bodyPr/>
        <a:lstStyle/>
        <a:p>
          <a:endParaRPr lang="en-US"/>
        </a:p>
      </dgm:t>
    </dgm:pt>
    <dgm:pt modelId="{03387626-8D7D-44A4-B95F-EA89F35E697A}">
      <dgm:prSet phldrT="[Text]"/>
      <dgm:spPr/>
      <dgm:t>
        <a:bodyPr/>
        <a:lstStyle/>
        <a:p>
          <a:r>
            <a:rPr lang="en-US" dirty="0">
              <a:solidFill>
                <a:srgbClr val="7030A0"/>
              </a:solidFill>
            </a:rPr>
            <a:t>Signs or Symptoms of COVID</a:t>
          </a:r>
        </a:p>
      </dgm:t>
    </dgm:pt>
    <dgm:pt modelId="{B13D7BAF-BE8E-4A72-9994-99E22CB4FFCD}" type="parTrans" cxnId="{89889ABC-E44A-4006-B5C0-14574E4A5F78}">
      <dgm:prSet/>
      <dgm:spPr/>
      <dgm:t>
        <a:bodyPr/>
        <a:lstStyle/>
        <a:p>
          <a:endParaRPr lang="en-US"/>
        </a:p>
      </dgm:t>
    </dgm:pt>
    <dgm:pt modelId="{410D0124-A9C4-4F28-8D21-E84263451674}" type="sibTrans" cxnId="{89889ABC-E44A-4006-B5C0-14574E4A5F78}">
      <dgm:prSet/>
      <dgm:spPr/>
      <dgm:t>
        <a:bodyPr/>
        <a:lstStyle/>
        <a:p>
          <a:endParaRPr lang="en-US"/>
        </a:p>
      </dgm:t>
    </dgm:pt>
    <dgm:pt modelId="{83402AA0-5972-4337-9807-7B96C3A26DEF}">
      <dgm:prSet phldrT="[Text]"/>
      <dgm:spPr/>
      <dgm:t>
        <a:bodyPr/>
        <a:lstStyle/>
        <a:p>
          <a:r>
            <a:rPr lang="en-US" dirty="0">
              <a:solidFill>
                <a:srgbClr val="7030A0"/>
              </a:solidFill>
            </a:rPr>
            <a:t>Residents or Healthcare Personnel</a:t>
          </a:r>
        </a:p>
      </dgm:t>
    </dgm:pt>
    <dgm:pt modelId="{56DB1A77-2DBB-456E-9C56-05293DB9B743}" type="parTrans" cxnId="{72BDD3C2-5E12-4C58-8BE6-9A0F3FC95B66}">
      <dgm:prSet/>
      <dgm:spPr/>
      <dgm:t>
        <a:bodyPr/>
        <a:lstStyle/>
        <a:p>
          <a:endParaRPr lang="en-US"/>
        </a:p>
      </dgm:t>
    </dgm:pt>
    <dgm:pt modelId="{8BDC8A79-4EAB-4BDD-8C14-0B2877F79ABB}" type="sibTrans" cxnId="{72BDD3C2-5E12-4C58-8BE6-9A0F3FC95B66}">
      <dgm:prSet/>
      <dgm:spPr/>
      <dgm:t>
        <a:bodyPr/>
        <a:lstStyle/>
        <a:p>
          <a:endParaRPr lang="en-US"/>
        </a:p>
      </dgm:t>
    </dgm:pt>
    <dgm:pt modelId="{B9F1CC96-5861-4187-BA9F-431D0592EF18}">
      <dgm:prSet phldrT="[Text]"/>
      <dgm:spPr/>
      <dgm:t>
        <a:bodyPr/>
        <a:lstStyle/>
        <a:p>
          <a:r>
            <a:rPr lang="en-US" dirty="0">
              <a:solidFill>
                <a:srgbClr val="7030A0"/>
              </a:solidFill>
            </a:rPr>
            <a:t>Asymptomatic, in response to an outbreak</a:t>
          </a:r>
        </a:p>
      </dgm:t>
    </dgm:pt>
    <dgm:pt modelId="{7919E365-93EC-4553-B322-82DA126E7E78}" type="parTrans" cxnId="{7EA8D2C0-D076-4C11-85B5-88FFAEA566B7}">
      <dgm:prSet/>
      <dgm:spPr/>
      <dgm:t>
        <a:bodyPr/>
        <a:lstStyle/>
        <a:p>
          <a:endParaRPr lang="en-US"/>
        </a:p>
      </dgm:t>
    </dgm:pt>
    <dgm:pt modelId="{0857271C-FF6F-4562-AEBD-867A38C5DF8F}" type="sibTrans" cxnId="{7EA8D2C0-D076-4C11-85B5-88FFAEA566B7}">
      <dgm:prSet/>
      <dgm:spPr/>
      <dgm:t>
        <a:bodyPr/>
        <a:lstStyle/>
        <a:p>
          <a:endParaRPr lang="en-US"/>
        </a:p>
      </dgm:t>
    </dgm:pt>
    <dgm:pt modelId="{33075F9C-5D53-4DA4-89B9-6AB7196F3EF2}">
      <dgm:prSet phldrT="[Text]"/>
      <dgm:spPr/>
      <dgm:t>
        <a:bodyPr/>
        <a:lstStyle/>
        <a:p>
          <a:r>
            <a:rPr lang="en-US" dirty="0">
              <a:solidFill>
                <a:srgbClr val="7030A0"/>
              </a:solidFill>
            </a:rPr>
            <a:t>Residents or Healthcare Personnel</a:t>
          </a:r>
        </a:p>
      </dgm:t>
    </dgm:pt>
    <dgm:pt modelId="{64E7C949-E69A-4DD6-B9A0-B29BEEC99931}" type="parTrans" cxnId="{B6CD8274-168F-461D-BB7F-6C54033A82F5}">
      <dgm:prSet/>
      <dgm:spPr/>
      <dgm:t>
        <a:bodyPr/>
        <a:lstStyle/>
        <a:p>
          <a:endParaRPr lang="en-US"/>
        </a:p>
      </dgm:t>
    </dgm:pt>
    <dgm:pt modelId="{C10C24BC-B9DA-4C21-9503-742B02380483}" type="sibTrans" cxnId="{B6CD8274-168F-461D-BB7F-6C54033A82F5}">
      <dgm:prSet/>
      <dgm:spPr/>
      <dgm:t>
        <a:bodyPr/>
        <a:lstStyle/>
        <a:p>
          <a:endParaRPr lang="en-US"/>
        </a:p>
      </dgm:t>
    </dgm:pt>
    <dgm:pt modelId="{2D29010F-0DB2-4D6C-B909-3BD470850E9A}">
      <dgm:prSet phldrT="[Text]"/>
      <dgm:spPr/>
      <dgm:t>
        <a:bodyPr/>
        <a:lstStyle/>
        <a:p>
          <a:r>
            <a:rPr lang="en-US" dirty="0">
              <a:solidFill>
                <a:srgbClr val="7030A0"/>
              </a:solidFill>
            </a:rPr>
            <a:t>All tested once, then serial testing of HCP</a:t>
          </a:r>
        </a:p>
      </dgm:t>
    </dgm:pt>
    <dgm:pt modelId="{F9CE1115-E7F3-4E9A-ADC3-717B042B7B25}" type="parTrans" cxnId="{DBEC2CA2-1B7F-4404-8753-850F78A8C8FC}">
      <dgm:prSet/>
      <dgm:spPr/>
      <dgm:t>
        <a:bodyPr/>
        <a:lstStyle/>
        <a:p>
          <a:endParaRPr lang="en-US"/>
        </a:p>
      </dgm:t>
    </dgm:pt>
    <dgm:pt modelId="{9FE858CD-818C-49E4-BFF8-FB167E618038}" type="sibTrans" cxnId="{DBEC2CA2-1B7F-4404-8753-850F78A8C8FC}">
      <dgm:prSet/>
      <dgm:spPr/>
      <dgm:t>
        <a:bodyPr/>
        <a:lstStyle/>
        <a:p>
          <a:endParaRPr lang="en-US"/>
        </a:p>
      </dgm:t>
    </dgm:pt>
    <dgm:pt modelId="{FD1B384D-2A71-458C-BB4C-4F56B6344A6D}">
      <dgm:prSet phldrT="[Text]"/>
      <dgm:spPr/>
      <dgm:t>
        <a:bodyPr/>
        <a:lstStyle/>
        <a:p>
          <a:r>
            <a:rPr lang="en-US" dirty="0">
              <a:solidFill>
                <a:srgbClr val="7030A0"/>
              </a:solidFill>
            </a:rPr>
            <a:t>Residents or Healthcare Personnel</a:t>
          </a:r>
        </a:p>
      </dgm:t>
    </dgm:pt>
    <dgm:pt modelId="{58AEC1F8-AC0E-4857-BFFB-265E12AEEF9A}" type="parTrans" cxnId="{FC4819B3-F93C-4CEE-8150-86352AD9345A}">
      <dgm:prSet/>
      <dgm:spPr/>
      <dgm:t>
        <a:bodyPr/>
        <a:lstStyle/>
        <a:p>
          <a:endParaRPr lang="en-US"/>
        </a:p>
      </dgm:t>
    </dgm:pt>
    <dgm:pt modelId="{8583A26A-194B-4E5F-9E30-5495D2219241}" type="sibTrans" cxnId="{FC4819B3-F93C-4CEE-8150-86352AD9345A}">
      <dgm:prSet/>
      <dgm:spPr/>
      <dgm:t>
        <a:bodyPr/>
        <a:lstStyle/>
        <a:p>
          <a:endParaRPr lang="en-US"/>
        </a:p>
      </dgm:t>
    </dgm:pt>
    <dgm:pt modelId="{621E4CCC-84AB-4B34-A17C-4C107BCEBEA2}" type="pres">
      <dgm:prSet presAssocID="{6CBAEB9A-DC67-4967-A54E-940A805306A1}" presName="linearFlow" presStyleCnt="0">
        <dgm:presLayoutVars>
          <dgm:dir/>
          <dgm:animLvl val="lvl"/>
          <dgm:resizeHandles val="exact"/>
        </dgm:presLayoutVars>
      </dgm:prSet>
      <dgm:spPr/>
    </dgm:pt>
    <dgm:pt modelId="{78EB07EE-8213-49FF-9779-8CFBABBDB6AD}" type="pres">
      <dgm:prSet presAssocID="{03387626-8D7D-44A4-B95F-EA89F35E697A}" presName="composite" presStyleCnt="0"/>
      <dgm:spPr/>
    </dgm:pt>
    <dgm:pt modelId="{1436CC0F-A2C3-48E1-B46C-4F53BE943377}" type="pres">
      <dgm:prSet presAssocID="{03387626-8D7D-44A4-B95F-EA89F35E697A}" presName="parTx" presStyleLbl="node1" presStyleIdx="0" presStyleCnt="3">
        <dgm:presLayoutVars>
          <dgm:chMax val="0"/>
          <dgm:chPref val="0"/>
          <dgm:bulletEnabled val="1"/>
        </dgm:presLayoutVars>
      </dgm:prSet>
      <dgm:spPr/>
    </dgm:pt>
    <dgm:pt modelId="{96F7C7D0-25D8-4470-8366-E5D38D76C810}" type="pres">
      <dgm:prSet presAssocID="{03387626-8D7D-44A4-B95F-EA89F35E697A}" presName="parSh" presStyleLbl="node1" presStyleIdx="0" presStyleCnt="3"/>
      <dgm:spPr/>
    </dgm:pt>
    <dgm:pt modelId="{BE82F6F4-81C7-4FB4-A5B8-184457FFA525}" type="pres">
      <dgm:prSet presAssocID="{03387626-8D7D-44A4-B95F-EA89F35E697A}" presName="desTx" presStyleLbl="fgAcc1" presStyleIdx="0" presStyleCnt="3">
        <dgm:presLayoutVars>
          <dgm:bulletEnabled val="1"/>
        </dgm:presLayoutVars>
      </dgm:prSet>
      <dgm:spPr/>
    </dgm:pt>
    <dgm:pt modelId="{50C3DD08-68DF-4843-ABAB-077737ED28D8}" type="pres">
      <dgm:prSet presAssocID="{410D0124-A9C4-4F28-8D21-E84263451674}" presName="sibTrans" presStyleLbl="sibTrans2D1" presStyleIdx="0" presStyleCnt="2"/>
      <dgm:spPr/>
    </dgm:pt>
    <dgm:pt modelId="{8996358C-6DFE-49B7-A262-690443289813}" type="pres">
      <dgm:prSet presAssocID="{410D0124-A9C4-4F28-8D21-E84263451674}" presName="connTx" presStyleLbl="sibTrans2D1" presStyleIdx="0" presStyleCnt="2"/>
      <dgm:spPr/>
    </dgm:pt>
    <dgm:pt modelId="{6CEEE85C-D5DE-452C-9986-879D78B67075}" type="pres">
      <dgm:prSet presAssocID="{B9F1CC96-5861-4187-BA9F-431D0592EF18}" presName="composite" presStyleCnt="0"/>
      <dgm:spPr/>
    </dgm:pt>
    <dgm:pt modelId="{3F609AD7-39F1-4500-9D83-8B5DAF3BB8F4}" type="pres">
      <dgm:prSet presAssocID="{B9F1CC96-5861-4187-BA9F-431D0592EF18}" presName="parTx" presStyleLbl="node1" presStyleIdx="0" presStyleCnt="3">
        <dgm:presLayoutVars>
          <dgm:chMax val="0"/>
          <dgm:chPref val="0"/>
          <dgm:bulletEnabled val="1"/>
        </dgm:presLayoutVars>
      </dgm:prSet>
      <dgm:spPr/>
    </dgm:pt>
    <dgm:pt modelId="{E84DB521-6A40-42E1-80CF-DEA3D58F706C}" type="pres">
      <dgm:prSet presAssocID="{B9F1CC96-5861-4187-BA9F-431D0592EF18}" presName="parSh" presStyleLbl="node1" presStyleIdx="1" presStyleCnt="3"/>
      <dgm:spPr/>
    </dgm:pt>
    <dgm:pt modelId="{87985D50-C99B-4A36-9613-CB4EFF3A1072}" type="pres">
      <dgm:prSet presAssocID="{B9F1CC96-5861-4187-BA9F-431D0592EF18}" presName="desTx" presStyleLbl="fgAcc1" presStyleIdx="1" presStyleCnt="3">
        <dgm:presLayoutVars>
          <dgm:bulletEnabled val="1"/>
        </dgm:presLayoutVars>
      </dgm:prSet>
      <dgm:spPr/>
    </dgm:pt>
    <dgm:pt modelId="{5DCB6C30-5A2A-4127-AD84-05CE09D4D88D}" type="pres">
      <dgm:prSet presAssocID="{0857271C-FF6F-4562-AEBD-867A38C5DF8F}" presName="sibTrans" presStyleLbl="sibTrans2D1" presStyleIdx="1" presStyleCnt="2"/>
      <dgm:spPr/>
    </dgm:pt>
    <dgm:pt modelId="{827C13FC-D921-4F01-8A94-5D1120EA3F20}" type="pres">
      <dgm:prSet presAssocID="{0857271C-FF6F-4562-AEBD-867A38C5DF8F}" presName="connTx" presStyleLbl="sibTrans2D1" presStyleIdx="1" presStyleCnt="2"/>
      <dgm:spPr/>
    </dgm:pt>
    <dgm:pt modelId="{D3458E28-425A-4258-8218-A652B3F5F63C}" type="pres">
      <dgm:prSet presAssocID="{2D29010F-0DB2-4D6C-B909-3BD470850E9A}" presName="composite" presStyleCnt="0"/>
      <dgm:spPr/>
    </dgm:pt>
    <dgm:pt modelId="{68BCE8AF-6D7B-4613-82E9-FF64ECC532F6}" type="pres">
      <dgm:prSet presAssocID="{2D29010F-0DB2-4D6C-B909-3BD470850E9A}" presName="parTx" presStyleLbl="node1" presStyleIdx="1" presStyleCnt="3">
        <dgm:presLayoutVars>
          <dgm:chMax val="0"/>
          <dgm:chPref val="0"/>
          <dgm:bulletEnabled val="1"/>
        </dgm:presLayoutVars>
      </dgm:prSet>
      <dgm:spPr/>
    </dgm:pt>
    <dgm:pt modelId="{D326F314-70A1-416D-9D1F-6024BAED619D}" type="pres">
      <dgm:prSet presAssocID="{2D29010F-0DB2-4D6C-B909-3BD470850E9A}" presName="parSh" presStyleLbl="node1" presStyleIdx="2" presStyleCnt="3"/>
      <dgm:spPr/>
    </dgm:pt>
    <dgm:pt modelId="{0832EC24-F8D6-486F-AED3-DF5424B490FD}" type="pres">
      <dgm:prSet presAssocID="{2D29010F-0DB2-4D6C-B909-3BD470850E9A}" presName="desTx" presStyleLbl="fgAcc1" presStyleIdx="2" presStyleCnt="3">
        <dgm:presLayoutVars>
          <dgm:bulletEnabled val="1"/>
        </dgm:presLayoutVars>
      </dgm:prSet>
      <dgm:spPr/>
    </dgm:pt>
  </dgm:ptLst>
  <dgm:cxnLst>
    <dgm:cxn modelId="{D9B1F013-BE8D-4455-8AFB-20ED373D13F2}" type="presOf" srcId="{83402AA0-5972-4337-9807-7B96C3A26DEF}" destId="{BE82F6F4-81C7-4FB4-A5B8-184457FFA525}" srcOrd="0" destOrd="0" presId="urn:microsoft.com/office/officeart/2005/8/layout/process3"/>
    <dgm:cxn modelId="{07A11261-9C6F-44DC-85F8-3B77912D40FF}" type="presOf" srcId="{B9F1CC96-5861-4187-BA9F-431D0592EF18}" destId="{3F609AD7-39F1-4500-9D83-8B5DAF3BB8F4}" srcOrd="0" destOrd="0" presId="urn:microsoft.com/office/officeart/2005/8/layout/process3"/>
    <dgm:cxn modelId="{7B625364-ED5F-4E18-A0A3-E2EB3F9C496D}" type="presOf" srcId="{6CBAEB9A-DC67-4967-A54E-940A805306A1}" destId="{621E4CCC-84AB-4B34-A17C-4C107BCEBEA2}" srcOrd="0" destOrd="0" presId="urn:microsoft.com/office/officeart/2005/8/layout/process3"/>
    <dgm:cxn modelId="{90779068-3B2F-4D12-9C9A-49E84FDE27D8}" type="presOf" srcId="{03387626-8D7D-44A4-B95F-EA89F35E697A}" destId="{1436CC0F-A2C3-48E1-B46C-4F53BE943377}" srcOrd="0" destOrd="0" presId="urn:microsoft.com/office/officeart/2005/8/layout/process3"/>
    <dgm:cxn modelId="{B6CD8274-168F-461D-BB7F-6C54033A82F5}" srcId="{B9F1CC96-5861-4187-BA9F-431D0592EF18}" destId="{33075F9C-5D53-4DA4-89B9-6AB7196F3EF2}" srcOrd="0" destOrd="0" parTransId="{64E7C949-E69A-4DD6-B9A0-B29BEEC99931}" sibTransId="{C10C24BC-B9DA-4C21-9503-742B02380483}"/>
    <dgm:cxn modelId="{C572B57B-F120-4114-B521-4D06F11074B5}" type="presOf" srcId="{33075F9C-5D53-4DA4-89B9-6AB7196F3EF2}" destId="{87985D50-C99B-4A36-9613-CB4EFF3A1072}" srcOrd="0" destOrd="0" presId="urn:microsoft.com/office/officeart/2005/8/layout/process3"/>
    <dgm:cxn modelId="{1C7DC19E-43E1-46D1-A039-F0AF6956B098}" type="presOf" srcId="{410D0124-A9C4-4F28-8D21-E84263451674}" destId="{8996358C-6DFE-49B7-A262-690443289813}" srcOrd="1" destOrd="0" presId="urn:microsoft.com/office/officeart/2005/8/layout/process3"/>
    <dgm:cxn modelId="{DBEC2CA2-1B7F-4404-8753-850F78A8C8FC}" srcId="{6CBAEB9A-DC67-4967-A54E-940A805306A1}" destId="{2D29010F-0DB2-4D6C-B909-3BD470850E9A}" srcOrd="2" destOrd="0" parTransId="{F9CE1115-E7F3-4E9A-ADC3-717B042B7B25}" sibTransId="{9FE858CD-818C-49E4-BFF8-FB167E618038}"/>
    <dgm:cxn modelId="{B6C1EBB2-0EE7-435E-8E79-39F8C5DBCC98}" type="presOf" srcId="{03387626-8D7D-44A4-B95F-EA89F35E697A}" destId="{96F7C7D0-25D8-4470-8366-E5D38D76C810}" srcOrd="1" destOrd="0" presId="urn:microsoft.com/office/officeart/2005/8/layout/process3"/>
    <dgm:cxn modelId="{FC4819B3-F93C-4CEE-8150-86352AD9345A}" srcId="{2D29010F-0DB2-4D6C-B909-3BD470850E9A}" destId="{FD1B384D-2A71-458C-BB4C-4F56B6344A6D}" srcOrd="0" destOrd="0" parTransId="{58AEC1F8-AC0E-4857-BFFB-265E12AEEF9A}" sibTransId="{8583A26A-194B-4E5F-9E30-5495D2219241}"/>
    <dgm:cxn modelId="{BA4322B7-114C-444B-91E6-B50E4CC6E064}" type="presOf" srcId="{B9F1CC96-5861-4187-BA9F-431D0592EF18}" destId="{E84DB521-6A40-42E1-80CF-DEA3D58F706C}" srcOrd="1" destOrd="0" presId="urn:microsoft.com/office/officeart/2005/8/layout/process3"/>
    <dgm:cxn modelId="{89889ABC-E44A-4006-B5C0-14574E4A5F78}" srcId="{6CBAEB9A-DC67-4967-A54E-940A805306A1}" destId="{03387626-8D7D-44A4-B95F-EA89F35E697A}" srcOrd="0" destOrd="0" parTransId="{B13D7BAF-BE8E-4A72-9994-99E22CB4FFCD}" sibTransId="{410D0124-A9C4-4F28-8D21-E84263451674}"/>
    <dgm:cxn modelId="{CF7F0BBE-8362-4E37-8F64-4C7A34A5F53C}" type="presOf" srcId="{0857271C-FF6F-4562-AEBD-867A38C5DF8F}" destId="{827C13FC-D921-4F01-8A94-5D1120EA3F20}" srcOrd="1" destOrd="0" presId="urn:microsoft.com/office/officeart/2005/8/layout/process3"/>
    <dgm:cxn modelId="{7EA8D2C0-D076-4C11-85B5-88FFAEA566B7}" srcId="{6CBAEB9A-DC67-4967-A54E-940A805306A1}" destId="{B9F1CC96-5861-4187-BA9F-431D0592EF18}" srcOrd="1" destOrd="0" parTransId="{7919E365-93EC-4553-B322-82DA126E7E78}" sibTransId="{0857271C-FF6F-4562-AEBD-867A38C5DF8F}"/>
    <dgm:cxn modelId="{72BDD3C2-5E12-4C58-8BE6-9A0F3FC95B66}" srcId="{03387626-8D7D-44A4-B95F-EA89F35E697A}" destId="{83402AA0-5972-4337-9807-7B96C3A26DEF}" srcOrd="0" destOrd="0" parTransId="{56DB1A77-2DBB-456E-9C56-05293DB9B743}" sibTransId="{8BDC8A79-4EAB-4BDD-8C14-0B2877F79ABB}"/>
    <dgm:cxn modelId="{DE1808C8-0B13-4483-9DFC-71EBD827C796}" type="presOf" srcId="{FD1B384D-2A71-458C-BB4C-4F56B6344A6D}" destId="{0832EC24-F8D6-486F-AED3-DF5424B490FD}" srcOrd="0" destOrd="0" presId="urn:microsoft.com/office/officeart/2005/8/layout/process3"/>
    <dgm:cxn modelId="{E2CD32D4-D053-4B1E-8BCB-829E26593B65}" type="presOf" srcId="{0857271C-FF6F-4562-AEBD-867A38C5DF8F}" destId="{5DCB6C30-5A2A-4127-AD84-05CE09D4D88D}" srcOrd="0" destOrd="0" presId="urn:microsoft.com/office/officeart/2005/8/layout/process3"/>
    <dgm:cxn modelId="{128B61ED-7E61-4840-85F6-F2CF50F51891}" type="presOf" srcId="{2D29010F-0DB2-4D6C-B909-3BD470850E9A}" destId="{D326F314-70A1-416D-9D1F-6024BAED619D}" srcOrd="1" destOrd="0" presId="urn:microsoft.com/office/officeart/2005/8/layout/process3"/>
    <dgm:cxn modelId="{526118EF-9951-47F3-A750-5A36840FAC7E}" type="presOf" srcId="{410D0124-A9C4-4F28-8D21-E84263451674}" destId="{50C3DD08-68DF-4843-ABAB-077737ED28D8}" srcOrd="0" destOrd="0" presId="urn:microsoft.com/office/officeart/2005/8/layout/process3"/>
    <dgm:cxn modelId="{D2DBC6F6-8A0D-47E4-AC1C-E63BB2EFA1FB}" type="presOf" srcId="{2D29010F-0DB2-4D6C-B909-3BD470850E9A}" destId="{68BCE8AF-6D7B-4613-82E9-FF64ECC532F6}" srcOrd="0" destOrd="0" presId="urn:microsoft.com/office/officeart/2005/8/layout/process3"/>
    <dgm:cxn modelId="{B7BC137C-B2C0-453D-B64C-6B95169EBB64}" type="presParOf" srcId="{621E4CCC-84AB-4B34-A17C-4C107BCEBEA2}" destId="{78EB07EE-8213-49FF-9779-8CFBABBDB6AD}" srcOrd="0" destOrd="0" presId="urn:microsoft.com/office/officeart/2005/8/layout/process3"/>
    <dgm:cxn modelId="{9EB582FD-9643-46A4-9991-ABCC3C2BCD72}" type="presParOf" srcId="{78EB07EE-8213-49FF-9779-8CFBABBDB6AD}" destId="{1436CC0F-A2C3-48E1-B46C-4F53BE943377}" srcOrd="0" destOrd="0" presId="urn:microsoft.com/office/officeart/2005/8/layout/process3"/>
    <dgm:cxn modelId="{009828DB-58CF-4C30-AFA3-7BEAC8A846F3}" type="presParOf" srcId="{78EB07EE-8213-49FF-9779-8CFBABBDB6AD}" destId="{96F7C7D0-25D8-4470-8366-E5D38D76C810}" srcOrd="1" destOrd="0" presId="urn:microsoft.com/office/officeart/2005/8/layout/process3"/>
    <dgm:cxn modelId="{77B6DBEC-F214-4418-BB3B-92ECCAFF25D6}" type="presParOf" srcId="{78EB07EE-8213-49FF-9779-8CFBABBDB6AD}" destId="{BE82F6F4-81C7-4FB4-A5B8-184457FFA525}" srcOrd="2" destOrd="0" presId="urn:microsoft.com/office/officeart/2005/8/layout/process3"/>
    <dgm:cxn modelId="{44E700B3-E299-4342-8367-A6FDDEDA5248}" type="presParOf" srcId="{621E4CCC-84AB-4B34-A17C-4C107BCEBEA2}" destId="{50C3DD08-68DF-4843-ABAB-077737ED28D8}" srcOrd="1" destOrd="0" presId="urn:microsoft.com/office/officeart/2005/8/layout/process3"/>
    <dgm:cxn modelId="{4EDF1599-A687-4B57-BCD1-DA6114577034}" type="presParOf" srcId="{50C3DD08-68DF-4843-ABAB-077737ED28D8}" destId="{8996358C-6DFE-49B7-A262-690443289813}" srcOrd="0" destOrd="0" presId="urn:microsoft.com/office/officeart/2005/8/layout/process3"/>
    <dgm:cxn modelId="{DA6CEE96-8A10-486B-9439-5AEDF75CA119}" type="presParOf" srcId="{621E4CCC-84AB-4B34-A17C-4C107BCEBEA2}" destId="{6CEEE85C-D5DE-452C-9986-879D78B67075}" srcOrd="2" destOrd="0" presId="urn:microsoft.com/office/officeart/2005/8/layout/process3"/>
    <dgm:cxn modelId="{300825E7-9ACB-4119-88F7-457F9128995A}" type="presParOf" srcId="{6CEEE85C-D5DE-452C-9986-879D78B67075}" destId="{3F609AD7-39F1-4500-9D83-8B5DAF3BB8F4}" srcOrd="0" destOrd="0" presId="urn:microsoft.com/office/officeart/2005/8/layout/process3"/>
    <dgm:cxn modelId="{752B5DAA-FA9D-4434-A92F-6EFDC1441FC7}" type="presParOf" srcId="{6CEEE85C-D5DE-452C-9986-879D78B67075}" destId="{E84DB521-6A40-42E1-80CF-DEA3D58F706C}" srcOrd="1" destOrd="0" presId="urn:microsoft.com/office/officeart/2005/8/layout/process3"/>
    <dgm:cxn modelId="{629B3B4E-99FC-498B-8D06-C4006ACB6C09}" type="presParOf" srcId="{6CEEE85C-D5DE-452C-9986-879D78B67075}" destId="{87985D50-C99B-4A36-9613-CB4EFF3A1072}" srcOrd="2" destOrd="0" presId="urn:microsoft.com/office/officeart/2005/8/layout/process3"/>
    <dgm:cxn modelId="{FA8DA182-224F-45CD-BF30-EF2907C3D328}" type="presParOf" srcId="{621E4CCC-84AB-4B34-A17C-4C107BCEBEA2}" destId="{5DCB6C30-5A2A-4127-AD84-05CE09D4D88D}" srcOrd="3" destOrd="0" presId="urn:microsoft.com/office/officeart/2005/8/layout/process3"/>
    <dgm:cxn modelId="{4B07F6C9-FDD3-42F4-AF1C-7E61C24B3564}" type="presParOf" srcId="{5DCB6C30-5A2A-4127-AD84-05CE09D4D88D}" destId="{827C13FC-D921-4F01-8A94-5D1120EA3F20}" srcOrd="0" destOrd="0" presId="urn:microsoft.com/office/officeart/2005/8/layout/process3"/>
    <dgm:cxn modelId="{8FB605B0-5355-45A4-9582-9778AEC9CF30}" type="presParOf" srcId="{621E4CCC-84AB-4B34-A17C-4C107BCEBEA2}" destId="{D3458E28-425A-4258-8218-A652B3F5F63C}" srcOrd="4" destOrd="0" presId="urn:microsoft.com/office/officeart/2005/8/layout/process3"/>
    <dgm:cxn modelId="{28D328DF-AA94-4F95-B668-0B1873810CCF}" type="presParOf" srcId="{D3458E28-425A-4258-8218-A652B3F5F63C}" destId="{68BCE8AF-6D7B-4613-82E9-FF64ECC532F6}" srcOrd="0" destOrd="0" presId="urn:microsoft.com/office/officeart/2005/8/layout/process3"/>
    <dgm:cxn modelId="{BCA4BBCF-AD93-457E-9035-7706FCC4E47E}" type="presParOf" srcId="{D3458E28-425A-4258-8218-A652B3F5F63C}" destId="{D326F314-70A1-416D-9D1F-6024BAED619D}" srcOrd="1" destOrd="0" presId="urn:microsoft.com/office/officeart/2005/8/layout/process3"/>
    <dgm:cxn modelId="{62EBDBD5-7622-4EAD-A0C6-FE92008FBAC2}" type="presParOf" srcId="{D3458E28-425A-4258-8218-A652B3F5F63C}" destId="{0832EC24-F8D6-486F-AED3-DF5424B490F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6F47F9-7D2C-481E-9944-7E25DD73664E}" type="doc">
      <dgm:prSet loTypeId="urn:microsoft.com/office/officeart/2005/8/layout/hProcess9" loCatId="process" qsTypeId="urn:microsoft.com/office/officeart/2005/8/quickstyle/simple3" qsCatId="simple" csTypeId="urn:microsoft.com/office/officeart/2005/8/colors/accent4_2" csCatId="accent4" phldr="1"/>
      <dgm:spPr/>
    </dgm:pt>
    <dgm:pt modelId="{FEBD78FC-C5BA-4936-B102-88308E14F9DC}">
      <dgm:prSet phldrT="[Text]" custT="1"/>
      <dgm:spPr/>
      <dgm:t>
        <a:bodyPr/>
        <a:lstStyle/>
        <a:p>
          <a:r>
            <a:rPr lang="en-US" sz="3200" dirty="0">
              <a:solidFill>
                <a:srgbClr val="7030A0"/>
              </a:solidFill>
            </a:rPr>
            <a:t>Plan ahead</a:t>
          </a:r>
        </a:p>
      </dgm:t>
    </dgm:pt>
    <dgm:pt modelId="{D4F0023E-755E-49DE-AF82-DAD4C2BEF63A}" type="parTrans" cxnId="{65F2E9DD-0B98-4C12-A9E3-1AB5D71CB62C}">
      <dgm:prSet/>
      <dgm:spPr/>
      <dgm:t>
        <a:bodyPr/>
        <a:lstStyle/>
        <a:p>
          <a:endParaRPr lang="en-US"/>
        </a:p>
      </dgm:t>
    </dgm:pt>
    <dgm:pt modelId="{AB3F5DA6-0D42-468F-B021-83CAC9351AB9}" type="sibTrans" cxnId="{65F2E9DD-0B98-4C12-A9E3-1AB5D71CB62C}">
      <dgm:prSet/>
      <dgm:spPr/>
      <dgm:t>
        <a:bodyPr/>
        <a:lstStyle/>
        <a:p>
          <a:endParaRPr lang="en-US"/>
        </a:p>
      </dgm:t>
    </dgm:pt>
    <dgm:pt modelId="{74285CFA-1105-4011-8114-76A08C8A6E00}">
      <dgm:prSet phldrT="[Text]" custT="1"/>
      <dgm:spPr/>
      <dgm:t>
        <a:bodyPr/>
        <a:lstStyle/>
        <a:p>
          <a:r>
            <a:rPr lang="en-US" sz="3200" dirty="0">
              <a:solidFill>
                <a:srgbClr val="7030A0"/>
              </a:solidFill>
            </a:rPr>
            <a:t>PPE, Staff shortage?</a:t>
          </a:r>
        </a:p>
      </dgm:t>
    </dgm:pt>
    <dgm:pt modelId="{891C1DDD-FAA1-473C-AC0A-BE58A11BA784}" type="parTrans" cxnId="{858D96B0-C0BC-429B-86E7-BE1949DE37EF}">
      <dgm:prSet/>
      <dgm:spPr/>
      <dgm:t>
        <a:bodyPr/>
        <a:lstStyle/>
        <a:p>
          <a:endParaRPr lang="en-US"/>
        </a:p>
      </dgm:t>
    </dgm:pt>
    <dgm:pt modelId="{69E9BC48-4DF4-4A45-8F6D-EFABF59A03A0}" type="sibTrans" cxnId="{858D96B0-C0BC-429B-86E7-BE1949DE37EF}">
      <dgm:prSet/>
      <dgm:spPr/>
      <dgm:t>
        <a:bodyPr/>
        <a:lstStyle/>
        <a:p>
          <a:endParaRPr lang="en-US"/>
        </a:p>
      </dgm:t>
    </dgm:pt>
    <dgm:pt modelId="{B3B40152-1361-450C-9B1E-0458D82EF510}">
      <dgm:prSet phldrT="[Text]" custT="1"/>
      <dgm:spPr/>
      <dgm:t>
        <a:bodyPr/>
        <a:lstStyle/>
        <a:p>
          <a:r>
            <a:rPr lang="en-US" sz="3200" dirty="0">
              <a:solidFill>
                <a:srgbClr val="7030A0"/>
              </a:solidFill>
            </a:rPr>
            <a:t>Cohorting residents?</a:t>
          </a:r>
        </a:p>
      </dgm:t>
    </dgm:pt>
    <dgm:pt modelId="{88CFB404-0E06-47D0-92E4-92B8C604E1F1}" type="parTrans" cxnId="{599CF02C-928C-40B1-9E24-CB9F42D02FB1}">
      <dgm:prSet/>
      <dgm:spPr/>
      <dgm:t>
        <a:bodyPr/>
        <a:lstStyle/>
        <a:p>
          <a:endParaRPr lang="en-US"/>
        </a:p>
      </dgm:t>
    </dgm:pt>
    <dgm:pt modelId="{63CC58B8-DFC3-457A-97B9-DCD0F16AFECB}" type="sibTrans" cxnId="{599CF02C-928C-40B1-9E24-CB9F42D02FB1}">
      <dgm:prSet/>
      <dgm:spPr/>
      <dgm:t>
        <a:bodyPr/>
        <a:lstStyle/>
        <a:p>
          <a:endParaRPr lang="en-US"/>
        </a:p>
      </dgm:t>
    </dgm:pt>
    <dgm:pt modelId="{5829B21F-48BD-4DCA-ABE2-817670002DA0}" type="pres">
      <dgm:prSet presAssocID="{166F47F9-7D2C-481E-9944-7E25DD73664E}" presName="CompostProcess" presStyleCnt="0">
        <dgm:presLayoutVars>
          <dgm:dir/>
          <dgm:resizeHandles val="exact"/>
        </dgm:presLayoutVars>
      </dgm:prSet>
      <dgm:spPr/>
    </dgm:pt>
    <dgm:pt modelId="{C9F109C0-BC72-4E62-A67E-E119D4FCB7D0}" type="pres">
      <dgm:prSet presAssocID="{166F47F9-7D2C-481E-9944-7E25DD73664E}" presName="arrow" presStyleLbl="bgShp" presStyleIdx="0" presStyleCnt="1"/>
      <dgm:spPr/>
    </dgm:pt>
    <dgm:pt modelId="{5917B618-ED31-4E01-B8EF-F0108F9F54A8}" type="pres">
      <dgm:prSet presAssocID="{166F47F9-7D2C-481E-9944-7E25DD73664E}" presName="linearProcess" presStyleCnt="0"/>
      <dgm:spPr/>
    </dgm:pt>
    <dgm:pt modelId="{C17DEEC9-EDCE-4E70-806E-48DB9CC07D09}" type="pres">
      <dgm:prSet presAssocID="{FEBD78FC-C5BA-4936-B102-88308E14F9DC}" presName="textNode" presStyleLbl="node1" presStyleIdx="0" presStyleCnt="3">
        <dgm:presLayoutVars>
          <dgm:bulletEnabled val="1"/>
        </dgm:presLayoutVars>
      </dgm:prSet>
      <dgm:spPr/>
    </dgm:pt>
    <dgm:pt modelId="{C2E26E79-2CE1-480A-B871-56123D805F08}" type="pres">
      <dgm:prSet presAssocID="{AB3F5DA6-0D42-468F-B021-83CAC9351AB9}" presName="sibTrans" presStyleCnt="0"/>
      <dgm:spPr/>
    </dgm:pt>
    <dgm:pt modelId="{D19A3A20-8EA9-4B6E-9A41-E14EC913268D}" type="pres">
      <dgm:prSet presAssocID="{74285CFA-1105-4011-8114-76A08C8A6E00}" presName="textNode" presStyleLbl="node1" presStyleIdx="1" presStyleCnt="3">
        <dgm:presLayoutVars>
          <dgm:bulletEnabled val="1"/>
        </dgm:presLayoutVars>
      </dgm:prSet>
      <dgm:spPr/>
    </dgm:pt>
    <dgm:pt modelId="{F94C7BE1-543B-47F8-93DE-CFC11611CB78}" type="pres">
      <dgm:prSet presAssocID="{69E9BC48-4DF4-4A45-8F6D-EFABF59A03A0}" presName="sibTrans" presStyleCnt="0"/>
      <dgm:spPr/>
    </dgm:pt>
    <dgm:pt modelId="{446EEA21-B844-40FA-A48F-58D7EEEC7F02}" type="pres">
      <dgm:prSet presAssocID="{B3B40152-1361-450C-9B1E-0458D82EF510}" presName="textNode" presStyleLbl="node1" presStyleIdx="2" presStyleCnt="3">
        <dgm:presLayoutVars>
          <dgm:bulletEnabled val="1"/>
        </dgm:presLayoutVars>
      </dgm:prSet>
      <dgm:spPr/>
    </dgm:pt>
  </dgm:ptLst>
  <dgm:cxnLst>
    <dgm:cxn modelId="{599CF02C-928C-40B1-9E24-CB9F42D02FB1}" srcId="{166F47F9-7D2C-481E-9944-7E25DD73664E}" destId="{B3B40152-1361-450C-9B1E-0458D82EF510}" srcOrd="2" destOrd="0" parTransId="{88CFB404-0E06-47D0-92E4-92B8C604E1F1}" sibTransId="{63CC58B8-DFC3-457A-97B9-DCD0F16AFECB}"/>
    <dgm:cxn modelId="{87A7BB3B-61F6-4B42-809D-EBF55DEB18F3}" type="presOf" srcId="{166F47F9-7D2C-481E-9944-7E25DD73664E}" destId="{5829B21F-48BD-4DCA-ABE2-817670002DA0}" srcOrd="0" destOrd="0" presId="urn:microsoft.com/office/officeart/2005/8/layout/hProcess9"/>
    <dgm:cxn modelId="{FD54EF77-4CA3-4E85-BB7D-47711D97CAB0}" type="presOf" srcId="{74285CFA-1105-4011-8114-76A08C8A6E00}" destId="{D19A3A20-8EA9-4B6E-9A41-E14EC913268D}" srcOrd="0" destOrd="0" presId="urn:microsoft.com/office/officeart/2005/8/layout/hProcess9"/>
    <dgm:cxn modelId="{FFB58093-3701-40DC-AC81-A5E59D9CE3FB}" type="presOf" srcId="{FEBD78FC-C5BA-4936-B102-88308E14F9DC}" destId="{C17DEEC9-EDCE-4E70-806E-48DB9CC07D09}" srcOrd="0" destOrd="0" presId="urn:microsoft.com/office/officeart/2005/8/layout/hProcess9"/>
    <dgm:cxn modelId="{E1BC4397-19FA-4CEA-AA15-90A899361DDB}" type="presOf" srcId="{B3B40152-1361-450C-9B1E-0458D82EF510}" destId="{446EEA21-B844-40FA-A48F-58D7EEEC7F02}" srcOrd="0" destOrd="0" presId="urn:microsoft.com/office/officeart/2005/8/layout/hProcess9"/>
    <dgm:cxn modelId="{858D96B0-C0BC-429B-86E7-BE1949DE37EF}" srcId="{166F47F9-7D2C-481E-9944-7E25DD73664E}" destId="{74285CFA-1105-4011-8114-76A08C8A6E00}" srcOrd="1" destOrd="0" parTransId="{891C1DDD-FAA1-473C-AC0A-BE58A11BA784}" sibTransId="{69E9BC48-4DF4-4A45-8F6D-EFABF59A03A0}"/>
    <dgm:cxn modelId="{65F2E9DD-0B98-4C12-A9E3-1AB5D71CB62C}" srcId="{166F47F9-7D2C-481E-9944-7E25DD73664E}" destId="{FEBD78FC-C5BA-4936-B102-88308E14F9DC}" srcOrd="0" destOrd="0" parTransId="{D4F0023E-755E-49DE-AF82-DAD4C2BEF63A}" sibTransId="{AB3F5DA6-0D42-468F-B021-83CAC9351AB9}"/>
    <dgm:cxn modelId="{F63FD346-2B81-4B21-A364-2BCC03B514D5}" type="presParOf" srcId="{5829B21F-48BD-4DCA-ABE2-817670002DA0}" destId="{C9F109C0-BC72-4E62-A67E-E119D4FCB7D0}" srcOrd="0" destOrd="0" presId="urn:microsoft.com/office/officeart/2005/8/layout/hProcess9"/>
    <dgm:cxn modelId="{79CE3CD3-6CA9-44C3-83F8-EBFC368AC258}" type="presParOf" srcId="{5829B21F-48BD-4DCA-ABE2-817670002DA0}" destId="{5917B618-ED31-4E01-B8EF-F0108F9F54A8}" srcOrd="1" destOrd="0" presId="urn:microsoft.com/office/officeart/2005/8/layout/hProcess9"/>
    <dgm:cxn modelId="{06F51FB2-7CC9-49F5-B64C-F5506AD7819A}" type="presParOf" srcId="{5917B618-ED31-4E01-B8EF-F0108F9F54A8}" destId="{C17DEEC9-EDCE-4E70-806E-48DB9CC07D09}" srcOrd="0" destOrd="0" presId="urn:microsoft.com/office/officeart/2005/8/layout/hProcess9"/>
    <dgm:cxn modelId="{5687C9BF-36A4-4472-ABCA-0FEA20FAC3E2}" type="presParOf" srcId="{5917B618-ED31-4E01-B8EF-F0108F9F54A8}" destId="{C2E26E79-2CE1-480A-B871-56123D805F08}" srcOrd="1" destOrd="0" presId="urn:microsoft.com/office/officeart/2005/8/layout/hProcess9"/>
    <dgm:cxn modelId="{7AE22EC7-2322-47C7-A98E-5057DCB8CA10}" type="presParOf" srcId="{5917B618-ED31-4E01-B8EF-F0108F9F54A8}" destId="{D19A3A20-8EA9-4B6E-9A41-E14EC913268D}" srcOrd="2" destOrd="0" presId="urn:microsoft.com/office/officeart/2005/8/layout/hProcess9"/>
    <dgm:cxn modelId="{667AC7E0-ABC1-4C07-B486-02747C29CFD8}" type="presParOf" srcId="{5917B618-ED31-4E01-B8EF-F0108F9F54A8}" destId="{F94C7BE1-543B-47F8-93DE-CFC11611CB78}" srcOrd="3" destOrd="0" presId="urn:microsoft.com/office/officeart/2005/8/layout/hProcess9"/>
    <dgm:cxn modelId="{036E82AA-1F90-42CC-9236-7E754F273FC7}" type="presParOf" srcId="{5917B618-ED31-4E01-B8EF-F0108F9F54A8}" destId="{446EEA21-B844-40FA-A48F-58D7EEEC7F0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EFE4A4-C7CD-4451-9FC9-B9491527A021}" type="doc">
      <dgm:prSet loTypeId="urn:microsoft.com/office/officeart/2005/8/layout/vList6" loCatId="process" qsTypeId="urn:microsoft.com/office/officeart/2005/8/quickstyle/simple3" qsCatId="simple" csTypeId="urn:microsoft.com/office/officeart/2005/8/colors/accent4_2" csCatId="accent4" phldr="1"/>
      <dgm:spPr/>
      <dgm:t>
        <a:bodyPr/>
        <a:lstStyle/>
        <a:p>
          <a:endParaRPr lang="en-US"/>
        </a:p>
      </dgm:t>
    </dgm:pt>
    <dgm:pt modelId="{48E78D20-B3C4-4DEB-BA28-EAE21655125B}">
      <dgm:prSet phldrT="[Text]" custT="1"/>
      <dgm:spPr/>
      <dgm:t>
        <a:bodyPr/>
        <a:lstStyle/>
        <a:p>
          <a:r>
            <a:rPr lang="en-US" sz="4000" b="1" dirty="0">
              <a:solidFill>
                <a:srgbClr val="92278F"/>
              </a:solidFill>
            </a:rPr>
            <a:t>Viral Test</a:t>
          </a:r>
        </a:p>
      </dgm:t>
    </dgm:pt>
    <dgm:pt modelId="{CEFB8C3F-C330-4A5D-9EDF-00D3967AA25C}" type="parTrans" cxnId="{6DD88C53-87D8-4EFE-93D4-302D2798F7BE}">
      <dgm:prSet/>
      <dgm:spPr/>
      <dgm:t>
        <a:bodyPr/>
        <a:lstStyle/>
        <a:p>
          <a:endParaRPr lang="en-US"/>
        </a:p>
      </dgm:t>
    </dgm:pt>
    <dgm:pt modelId="{C8691B9E-D7B0-48F9-854E-24EA6629EB72}" type="sibTrans" cxnId="{6DD88C53-87D8-4EFE-93D4-302D2798F7BE}">
      <dgm:prSet/>
      <dgm:spPr/>
      <dgm:t>
        <a:bodyPr/>
        <a:lstStyle/>
        <a:p>
          <a:endParaRPr lang="en-US"/>
        </a:p>
      </dgm:t>
    </dgm:pt>
    <dgm:pt modelId="{874F4B3C-E35F-4203-87A6-924CF327CD03}">
      <dgm:prSet phldrT="[Text]" custT="1"/>
      <dgm:spPr/>
      <dgm:t>
        <a:bodyPr/>
        <a:lstStyle/>
        <a:p>
          <a:pPr>
            <a:spcAft>
              <a:spcPts val="1200"/>
            </a:spcAft>
          </a:pPr>
          <a:r>
            <a:rPr lang="en-US" sz="2000" dirty="0">
              <a:solidFill>
                <a:srgbClr val="92278F"/>
              </a:solidFill>
            </a:rPr>
            <a:t>Tells you if you have a </a:t>
          </a:r>
          <a:r>
            <a:rPr lang="en-US" sz="2000" b="1" dirty="0">
              <a:solidFill>
                <a:srgbClr val="92278F"/>
              </a:solidFill>
            </a:rPr>
            <a:t>current infection</a:t>
          </a:r>
        </a:p>
      </dgm:t>
    </dgm:pt>
    <dgm:pt modelId="{D3B21564-C0AB-4E59-A713-A1703A7B2B59}" type="parTrans" cxnId="{19C80BC8-4AE4-429F-BB55-EFE6EE6ED0E7}">
      <dgm:prSet/>
      <dgm:spPr/>
      <dgm:t>
        <a:bodyPr/>
        <a:lstStyle/>
        <a:p>
          <a:endParaRPr lang="en-US"/>
        </a:p>
      </dgm:t>
    </dgm:pt>
    <dgm:pt modelId="{913A4C1E-153B-4BB2-BBC0-99DC554732DA}" type="sibTrans" cxnId="{19C80BC8-4AE4-429F-BB55-EFE6EE6ED0E7}">
      <dgm:prSet/>
      <dgm:spPr/>
      <dgm:t>
        <a:bodyPr/>
        <a:lstStyle/>
        <a:p>
          <a:endParaRPr lang="en-US"/>
        </a:p>
      </dgm:t>
    </dgm:pt>
    <dgm:pt modelId="{D8C5BC0A-7626-4B43-82AD-90170AAA4279}">
      <dgm:prSet phldrT="[Text]" custT="1"/>
      <dgm:spPr/>
      <dgm:t>
        <a:bodyPr/>
        <a:lstStyle/>
        <a:p>
          <a:pPr>
            <a:spcAft>
              <a:spcPts val="1200"/>
            </a:spcAft>
          </a:pPr>
          <a:r>
            <a:rPr lang="en-US" sz="2000" dirty="0">
              <a:solidFill>
                <a:srgbClr val="92278F"/>
              </a:solidFill>
            </a:rPr>
            <a:t>PCR testing detects virus’ genetic material</a:t>
          </a:r>
        </a:p>
      </dgm:t>
    </dgm:pt>
    <dgm:pt modelId="{91A2C199-33C0-404A-9E98-42FD7AEF2C78}" type="parTrans" cxnId="{9C5D2EFF-8F59-49B6-B799-140FD41AB86A}">
      <dgm:prSet/>
      <dgm:spPr/>
      <dgm:t>
        <a:bodyPr/>
        <a:lstStyle/>
        <a:p>
          <a:endParaRPr lang="en-US"/>
        </a:p>
      </dgm:t>
    </dgm:pt>
    <dgm:pt modelId="{261B656B-2C5F-4A7C-B1EE-22CC4CCB58C7}" type="sibTrans" cxnId="{9C5D2EFF-8F59-49B6-B799-140FD41AB86A}">
      <dgm:prSet/>
      <dgm:spPr/>
      <dgm:t>
        <a:bodyPr/>
        <a:lstStyle/>
        <a:p>
          <a:endParaRPr lang="en-US"/>
        </a:p>
      </dgm:t>
    </dgm:pt>
    <dgm:pt modelId="{5E2496C0-C095-483F-9C43-B54A38DBA1F3}">
      <dgm:prSet phldrT="[Text]" custT="1"/>
      <dgm:spPr/>
      <dgm:t>
        <a:bodyPr/>
        <a:lstStyle/>
        <a:p>
          <a:r>
            <a:rPr lang="en-US" sz="4000" b="1" dirty="0">
              <a:solidFill>
                <a:srgbClr val="92278F"/>
              </a:solidFill>
            </a:rPr>
            <a:t>Antibody Test</a:t>
          </a:r>
        </a:p>
      </dgm:t>
    </dgm:pt>
    <dgm:pt modelId="{24237C75-94C0-48AA-B596-CC59AFDC092A}" type="parTrans" cxnId="{F0838A17-4BF6-45B2-9223-8037D7A45A11}">
      <dgm:prSet/>
      <dgm:spPr/>
      <dgm:t>
        <a:bodyPr/>
        <a:lstStyle/>
        <a:p>
          <a:endParaRPr lang="en-US"/>
        </a:p>
      </dgm:t>
    </dgm:pt>
    <dgm:pt modelId="{706DDA79-E525-4AAD-A596-B978CEBAE09E}" type="sibTrans" cxnId="{F0838A17-4BF6-45B2-9223-8037D7A45A11}">
      <dgm:prSet/>
      <dgm:spPr/>
      <dgm:t>
        <a:bodyPr/>
        <a:lstStyle/>
        <a:p>
          <a:endParaRPr lang="en-US"/>
        </a:p>
      </dgm:t>
    </dgm:pt>
    <dgm:pt modelId="{2702A6D6-D283-4F27-93BA-2AC2F02067F6}">
      <dgm:prSet phldrT="[Text]" custT="1"/>
      <dgm:spPr/>
      <dgm:t>
        <a:bodyPr/>
        <a:lstStyle/>
        <a:p>
          <a:pPr>
            <a:spcAft>
              <a:spcPts val="1200"/>
            </a:spcAft>
          </a:pPr>
          <a:r>
            <a:rPr lang="en-US" sz="2000" dirty="0">
              <a:solidFill>
                <a:srgbClr val="92278F"/>
              </a:solidFill>
            </a:rPr>
            <a:t>Tells you if you had a </a:t>
          </a:r>
          <a:r>
            <a:rPr lang="en-US" sz="2000" b="1" dirty="0">
              <a:solidFill>
                <a:srgbClr val="92278F"/>
              </a:solidFill>
            </a:rPr>
            <a:t>past infection</a:t>
          </a:r>
        </a:p>
      </dgm:t>
    </dgm:pt>
    <dgm:pt modelId="{FEFD920F-A35E-47A3-928C-05D6E3CDE2A8}" type="parTrans" cxnId="{B5CE3BC4-3707-482B-B154-D2FF9DFC573C}">
      <dgm:prSet/>
      <dgm:spPr/>
      <dgm:t>
        <a:bodyPr/>
        <a:lstStyle/>
        <a:p>
          <a:endParaRPr lang="en-US"/>
        </a:p>
      </dgm:t>
    </dgm:pt>
    <dgm:pt modelId="{F1C9699A-1D68-4389-AC6B-ECA5677FA2D5}" type="sibTrans" cxnId="{B5CE3BC4-3707-482B-B154-D2FF9DFC573C}">
      <dgm:prSet/>
      <dgm:spPr/>
      <dgm:t>
        <a:bodyPr/>
        <a:lstStyle/>
        <a:p>
          <a:endParaRPr lang="en-US"/>
        </a:p>
      </dgm:t>
    </dgm:pt>
    <dgm:pt modelId="{63BDFA14-ABC9-44FE-B67E-0370CCF83956}">
      <dgm:prSet phldrT="[Text]" custT="1"/>
      <dgm:spPr/>
      <dgm:t>
        <a:bodyPr/>
        <a:lstStyle/>
        <a:p>
          <a:pPr>
            <a:spcAft>
              <a:spcPts val="1200"/>
            </a:spcAft>
          </a:pPr>
          <a:r>
            <a:rPr lang="en-US" sz="2000" dirty="0">
              <a:solidFill>
                <a:srgbClr val="92278F"/>
              </a:solidFill>
            </a:rPr>
            <a:t>Serology test that looks for antibodies against COVID-19 in a blood sample to determine past infection</a:t>
          </a:r>
        </a:p>
      </dgm:t>
    </dgm:pt>
    <dgm:pt modelId="{48061827-2841-4713-9281-30A902F565FB}" type="parTrans" cxnId="{6B66459D-722A-4FF9-9F14-F53748C4590D}">
      <dgm:prSet/>
      <dgm:spPr/>
      <dgm:t>
        <a:bodyPr/>
        <a:lstStyle/>
        <a:p>
          <a:endParaRPr lang="en-US"/>
        </a:p>
      </dgm:t>
    </dgm:pt>
    <dgm:pt modelId="{9E80B048-CC39-416A-9CD7-BEA4052519C3}" type="sibTrans" cxnId="{6B66459D-722A-4FF9-9F14-F53748C4590D}">
      <dgm:prSet/>
      <dgm:spPr/>
      <dgm:t>
        <a:bodyPr/>
        <a:lstStyle/>
        <a:p>
          <a:endParaRPr lang="en-US"/>
        </a:p>
      </dgm:t>
    </dgm:pt>
    <dgm:pt modelId="{DC80D9FB-F189-4F9C-90E3-FA6608564C9B}">
      <dgm:prSet phldrT="[Text]" custT="1"/>
      <dgm:spPr/>
      <dgm:t>
        <a:bodyPr/>
        <a:lstStyle/>
        <a:p>
          <a:pPr>
            <a:spcAft>
              <a:spcPts val="1200"/>
            </a:spcAft>
          </a:pPr>
          <a:r>
            <a:rPr lang="en-US" sz="2000" dirty="0">
              <a:solidFill>
                <a:srgbClr val="92278F"/>
              </a:solidFill>
            </a:rPr>
            <a:t>Antigen testing detects specific proteins on the surface of the virus</a:t>
          </a:r>
        </a:p>
      </dgm:t>
    </dgm:pt>
    <dgm:pt modelId="{4AB29723-A2E9-4F2D-8A4D-C1D68AEE4566}" type="parTrans" cxnId="{13F13E44-E174-412A-99F2-9E2936BEBAB6}">
      <dgm:prSet/>
      <dgm:spPr/>
      <dgm:t>
        <a:bodyPr/>
        <a:lstStyle/>
        <a:p>
          <a:endParaRPr lang="en-US"/>
        </a:p>
      </dgm:t>
    </dgm:pt>
    <dgm:pt modelId="{B0973BF9-6F25-4FC1-A4DC-73013FBBEA32}" type="sibTrans" cxnId="{13F13E44-E174-412A-99F2-9E2936BEBAB6}">
      <dgm:prSet/>
      <dgm:spPr/>
      <dgm:t>
        <a:bodyPr/>
        <a:lstStyle/>
        <a:p>
          <a:endParaRPr lang="en-US"/>
        </a:p>
      </dgm:t>
    </dgm:pt>
    <dgm:pt modelId="{60AF4869-09CE-4A6E-A0CA-3260CEA94B41}" type="pres">
      <dgm:prSet presAssocID="{EDEFE4A4-C7CD-4451-9FC9-B9491527A021}" presName="Name0" presStyleCnt="0">
        <dgm:presLayoutVars>
          <dgm:dir/>
          <dgm:animLvl val="lvl"/>
          <dgm:resizeHandles/>
        </dgm:presLayoutVars>
      </dgm:prSet>
      <dgm:spPr/>
    </dgm:pt>
    <dgm:pt modelId="{D44FA4EA-C41F-493B-A7C8-178AD2ACE554}" type="pres">
      <dgm:prSet presAssocID="{48E78D20-B3C4-4DEB-BA28-EAE21655125B}" presName="linNode" presStyleCnt="0"/>
      <dgm:spPr/>
    </dgm:pt>
    <dgm:pt modelId="{C0637B71-07A8-4E33-AB31-4FF1D1926631}" type="pres">
      <dgm:prSet presAssocID="{48E78D20-B3C4-4DEB-BA28-EAE21655125B}" presName="parentShp" presStyleLbl="node1" presStyleIdx="0" presStyleCnt="2">
        <dgm:presLayoutVars>
          <dgm:bulletEnabled val="1"/>
        </dgm:presLayoutVars>
      </dgm:prSet>
      <dgm:spPr/>
    </dgm:pt>
    <dgm:pt modelId="{E501E9B1-1706-4445-92EA-73D87B90D308}" type="pres">
      <dgm:prSet presAssocID="{48E78D20-B3C4-4DEB-BA28-EAE21655125B}" presName="childShp" presStyleLbl="bgAccFollowNode1" presStyleIdx="0" presStyleCnt="2">
        <dgm:presLayoutVars>
          <dgm:bulletEnabled val="1"/>
        </dgm:presLayoutVars>
      </dgm:prSet>
      <dgm:spPr/>
    </dgm:pt>
    <dgm:pt modelId="{1ADD36C4-72E7-4E67-A5AE-F8789A17264F}" type="pres">
      <dgm:prSet presAssocID="{C8691B9E-D7B0-48F9-854E-24EA6629EB72}" presName="spacing" presStyleCnt="0"/>
      <dgm:spPr/>
    </dgm:pt>
    <dgm:pt modelId="{4E34E086-7562-496E-9014-4B7D918D3BE3}" type="pres">
      <dgm:prSet presAssocID="{5E2496C0-C095-483F-9C43-B54A38DBA1F3}" presName="linNode" presStyleCnt="0"/>
      <dgm:spPr/>
    </dgm:pt>
    <dgm:pt modelId="{65A5BDC0-72C8-4F92-9087-E0493BFD7740}" type="pres">
      <dgm:prSet presAssocID="{5E2496C0-C095-483F-9C43-B54A38DBA1F3}" presName="parentShp" presStyleLbl="node1" presStyleIdx="1" presStyleCnt="2" custLinFactNeighborY="26">
        <dgm:presLayoutVars>
          <dgm:bulletEnabled val="1"/>
        </dgm:presLayoutVars>
      </dgm:prSet>
      <dgm:spPr/>
    </dgm:pt>
    <dgm:pt modelId="{97B75A87-74A1-4F59-8268-60428A0FB0FC}" type="pres">
      <dgm:prSet presAssocID="{5E2496C0-C095-483F-9C43-B54A38DBA1F3}" presName="childShp" presStyleLbl="bgAccFollowNode1" presStyleIdx="1" presStyleCnt="2">
        <dgm:presLayoutVars>
          <dgm:bulletEnabled val="1"/>
        </dgm:presLayoutVars>
      </dgm:prSet>
      <dgm:spPr/>
    </dgm:pt>
  </dgm:ptLst>
  <dgm:cxnLst>
    <dgm:cxn modelId="{F0838A17-4BF6-45B2-9223-8037D7A45A11}" srcId="{EDEFE4A4-C7CD-4451-9FC9-B9491527A021}" destId="{5E2496C0-C095-483F-9C43-B54A38DBA1F3}" srcOrd="1" destOrd="0" parTransId="{24237C75-94C0-48AA-B596-CC59AFDC092A}" sibTransId="{706DDA79-E525-4AAD-A596-B978CEBAE09E}"/>
    <dgm:cxn modelId="{6E953532-303E-48C3-B73F-ED547342D6D6}" type="presOf" srcId="{2702A6D6-D283-4F27-93BA-2AC2F02067F6}" destId="{97B75A87-74A1-4F59-8268-60428A0FB0FC}" srcOrd="0" destOrd="0" presId="urn:microsoft.com/office/officeart/2005/8/layout/vList6"/>
    <dgm:cxn modelId="{88C9A833-981E-4A87-B656-C6B413DF1F4C}" type="presOf" srcId="{63BDFA14-ABC9-44FE-B67E-0370CCF83956}" destId="{97B75A87-74A1-4F59-8268-60428A0FB0FC}" srcOrd="0" destOrd="1" presId="urn:microsoft.com/office/officeart/2005/8/layout/vList6"/>
    <dgm:cxn modelId="{B336953F-7A62-47B4-B144-1D826E71A9BB}" type="presOf" srcId="{5E2496C0-C095-483F-9C43-B54A38DBA1F3}" destId="{65A5BDC0-72C8-4F92-9087-E0493BFD7740}" srcOrd="0" destOrd="0" presId="urn:microsoft.com/office/officeart/2005/8/layout/vList6"/>
    <dgm:cxn modelId="{13F13E44-E174-412A-99F2-9E2936BEBAB6}" srcId="{48E78D20-B3C4-4DEB-BA28-EAE21655125B}" destId="{DC80D9FB-F189-4F9C-90E3-FA6608564C9B}" srcOrd="2" destOrd="0" parTransId="{4AB29723-A2E9-4F2D-8A4D-C1D68AEE4566}" sibTransId="{B0973BF9-6F25-4FC1-A4DC-73013FBBEA32}"/>
    <dgm:cxn modelId="{6880EF64-19BB-4256-870B-D2F4A4263E37}" type="presOf" srcId="{874F4B3C-E35F-4203-87A6-924CF327CD03}" destId="{E501E9B1-1706-4445-92EA-73D87B90D308}" srcOrd="0" destOrd="0" presId="urn:microsoft.com/office/officeart/2005/8/layout/vList6"/>
    <dgm:cxn modelId="{29249865-C679-4069-8B63-D89DFF189161}" type="presOf" srcId="{EDEFE4A4-C7CD-4451-9FC9-B9491527A021}" destId="{60AF4869-09CE-4A6E-A0CA-3260CEA94B41}" srcOrd="0" destOrd="0" presId="urn:microsoft.com/office/officeart/2005/8/layout/vList6"/>
    <dgm:cxn modelId="{6DD88C53-87D8-4EFE-93D4-302D2798F7BE}" srcId="{EDEFE4A4-C7CD-4451-9FC9-B9491527A021}" destId="{48E78D20-B3C4-4DEB-BA28-EAE21655125B}" srcOrd="0" destOrd="0" parTransId="{CEFB8C3F-C330-4A5D-9EDF-00D3967AA25C}" sibTransId="{C8691B9E-D7B0-48F9-854E-24EA6629EB72}"/>
    <dgm:cxn modelId="{995DDD5A-64D0-4BD7-ABCC-9B6C5E456DBE}" type="presOf" srcId="{48E78D20-B3C4-4DEB-BA28-EAE21655125B}" destId="{C0637B71-07A8-4E33-AB31-4FF1D1926631}" srcOrd="0" destOrd="0" presId="urn:microsoft.com/office/officeart/2005/8/layout/vList6"/>
    <dgm:cxn modelId="{21122696-7D8E-417A-BAC8-0898009E1583}" type="presOf" srcId="{DC80D9FB-F189-4F9C-90E3-FA6608564C9B}" destId="{E501E9B1-1706-4445-92EA-73D87B90D308}" srcOrd="0" destOrd="2" presId="urn:microsoft.com/office/officeart/2005/8/layout/vList6"/>
    <dgm:cxn modelId="{6B66459D-722A-4FF9-9F14-F53748C4590D}" srcId="{5E2496C0-C095-483F-9C43-B54A38DBA1F3}" destId="{63BDFA14-ABC9-44FE-B67E-0370CCF83956}" srcOrd="1" destOrd="0" parTransId="{48061827-2841-4713-9281-30A902F565FB}" sibTransId="{9E80B048-CC39-416A-9CD7-BEA4052519C3}"/>
    <dgm:cxn modelId="{72E970BF-2110-4A0A-9636-42B4B3067F58}" type="presOf" srcId="{D8C5BC0A-7626-4B43-82AD-90170AAA4279}" destId="{E501E9B1-1706-4445-92EA-73D87B90D308}" srcOrd="0" destOrd="1" presId="urn:microsoft.com/office/officeart/2005/8/layout/vList6"/>
    <dgm:cxn modelId="{B5CE3BC4-3707-482B-B154-D2FF9DFC573C}" srcId="{5E2496C0-C095-483F-9C43-B54A38DBA1F3}" destId="{2702A6D6-D283-4F27-93BA-2AC2F02067F6}" srcOrd="0" destOrd="0" parTransId="{FEFD920F-A35E-47A3-928C-05D6E3CDE2A8}" sibTransId="{F1C9699A-1D68-4389-AC6B-ECA5677FA2D5}"/>
    <dgm:cxn modelId="{19C80BC8-4AE4-429F-BB55-EFE6EE6ED0E7}" srcId="{48E78D20-B3C4-4DEB-BA28-EAE21655125B}" destId="{874F4B3C-E35F-4203-87A6-924CF327CD03}" srcOrd="0" destOrd="0" parTransId="{D3B21564-C0AB-4E59-A713-A1703A7B2B59}" sibTransId="{913A4C1E-153B-4BB2-BBC0-99DC554732DA}"/>
    <dgm:cxn modelId="{9C5D2EFF-8F59-49B6-B799-140FD41AB86A}" srcId="{48E78D20-B3C4-4DEB-BA28-EAE21655125B}" destId="{D8C5BC0A-7626-4B43-82AD-90170AAA4279}" srcOrd="1" destOrd="0" parTransId="{91A2C199-33C0-404A-9E98-42FD7AEF2C78}" sibTransId="{261B656B-2C5F-4A7C-B1EE-22CC4CCB58C7}"/>
    <dgm:cxn modelId="{5DEE9A8C-BB33-4390-B69D-45798200CBFF}" type="presParOf" srcId="{60AF4869-09CE-4A6E-A0CA-3260CEA94B41}" destId="{D44FA4EA-C41F-493B-A7C8-178AD2ACE554}" srcOrd="0" destOrd="0" presId="urn:microsoft.com/office/officeart/2005/8/layout/vList6"/>
    <dgm:cxn modelId="{50C713FD-917C-43EB-A2B6-BB8FD8229104}" type="presParOf" srcId="{D44FA4EA-C41F-493B-A7C8-178AD2ACE554}" destId="{C0637B71-07A8-4E33-AB31-4FF1D1926631}" srcOrd="0" destOrd="0" presId="urn:microsoft.com/office/officeart/2005/8/layout/vList6"/>
    <dgm:cxn modelId="{9C86482E-8B52-46B7-84FC-BC1D12E30382}" type="presParOf" srcId="{D44FA4EA-C41F-493B-A7C8-178AD2ACE554}" destId="{E501E9B1-1706-4445-92EA-73D87B90D308}" srcOrd="1" destOrd="0" presId="urn:microsoft.com/office/officeart/2005/8/layout/vList6"/>
    <dgm:cxn modelId="{1BFBA3F3-90B8-4C03-96BD-858C31E0DFC7}" type="presParOf" srcId="{60AF4869-09CE-4A6E-A0CA-3260CEA94B41}" destId="{1ADD36C4-72E7-4E67-A5AE-F8789A17264F}" srcOrd="1" destOrd="0" presId="urn:microsoft.com/office/officeart/2005/8/layout/vList6"/>
    <dgm:cxn modelId="{1186B8FB-DD31-4765-8454-0388CC2A3F45}" type="presParOf" srcId="{60AF4869-09CE-4A6E-A0CA-3260CEA94B41}" destId="{4E34E086-7562-496E-9014-4B7D918D3BE3}" srcOrd="2" destOrd="0" presId="urn:microsoft.com/office/officeart/2005/8/layout/vList6"/>
    <dgm:cxn modelId="{C1F2D819-4D47-47E9-90C4-BCDD840812E6}" type="presParOf" srcId="{4E34E086-7562-496E-9014-4B7D918D3BE3}" destId="{65A5BDC0-72C8-4F92-9087-E0493BFD7740}" srcOrd="0" destOrd="0" presId="urn:microsoft.com/office/officeart/2005/8/layout/vList6"/>
    <dgm:cxn modelId="{ECB42023-D206-43B8-A767-AB76226F907B}" type="presParOf" srcId="{4E34E086-7562-496E-9014-4B7D918D3BE3}" destId="{97B75A87-74A1-4F59-8268-60428A0FB0F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E7C07F-71E8-41C8-8897-DCCA7B43A1DC}"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BECC776B-25F9-4E80-93DB-91B05854E905}">
      <dgm:prSet phldrT="[Text]" custT="1"/>
      <dgm:spPr/>
      <dgm:t>
        <a:bodyPr/>
        <a:lstStyle/>
        <a:p>
          <a:r>
            <a:rPr lang="en-US" sz="2200" dirty="0">
              <a:solidFill>
                <a:srgbClr val="7030A0"/>
              </a:solidFill>
            </a:rPr>
            <a:t>Testing requires physician order for residents &amp; staff</a:t>
          </a:r>
        </a:p>
      </dgm:t>
    </dgm:pt>
    <dgm:pt modelId="{11104D45-0A5E-45AF-B704-EED1BB051006}" type="parTrans" cxnId="{F2908328-8CFF-42A2-9AC9-7F4F3A74615D}">
      <dgm:prSet/>
      <dgm:spPr/>
      <dgm:t>
        <a:bodyPr/>
        <a:lstStyle/>
        <a:p>
          <a:endParaRPr lang="en-US"/>
        </a:p>
      </dgm:t>
    </dgm:pt>
    <dgm:pt modelId="{5B2295F0-A89F-4069-B414-31DC5C320534}" type="sibTrans" cxnId="{F2908328-8CFF-42A2-9AC9-7F4F3A74615D}">
      <dgm:prSet/>
      <dgm:spPr/>
      <dgm:t>
        <a:bodyPr/>
        <a:lstStyle/>
        <a:p>
          <a:endParaRPr lang="en-US"/>
        </a:p>
      </dgm:t>
    </dgm:pt>
    <dgm:pt modelId="{96973D26-400D-4161-81E9-49ED735F1AAF}">
      <dgm:prSet phldrT="[Text]" custT="1"/>
      <dgm:spPr/>
      <dgm:t>
        <a:bodyPr/>
        <a:lstStyle/>
        <a:p>
          <a:r>
            <a:rPr lang="en-US" sz="2200" dirty="0">
              <a:solidFill>
                <a:srgbClr val="7030A0"/>
              </a:solidFill>
            </a:rPr>
            <a:t>Follow CDC guidelines on testing and specimen collection</a:t>
          </a:r>
        </a:p>
      </dgm:t>
    </dgm:pt>
    <dgm:pt modelId="{A3076C91-A9BF-4D96-AF38-FFA3A2983AE2}" type="parTrans" cxnId="{E1B7D85D-97C7-4814-9EA0-00A8FF80E907}">
      <dgm:prSet/>
      <dgm:spPr/>
      <dgm:t>
        <a:bodyPr/>
        <a:lstStyle/>
        <a:p>
          <a:endParaRPr lang="en-US"/>
        </a:p>
      </dgm:t>
    </dgm:pt>
    <dgm:pt modelId="{BBE626BA-F73F-4A10-B618-657D7456F6AA}" type="sibTrans" cxnId="{E1B7D85D-97C7-4814-9EA0-00A8FF80E907}">
      <dgm:prSet/>
      <dgm:spPr/>
      <dgm:t>
        <a:bodyPr/>
        <a:lstStyle/>
        <a:p>
          <a:endParaRPr lang="en-US"/>
        </a:p>
      </dgm:t>
    </dgm:pt>
    <dgm:pt modelId="{8B6B8919-93D0-4326-A48C-431C7231F423}">
      <dgm:prSet phldrT="[Text]" custT="1"/>
      <dgm:spPr/>
      <dgm:t>
        <a:bodyPr/>
        <a:lstStyle/>
        <a:p>
          <a:r>
            <a:rPr lang="en-US" sz="2200" dirty="0">
              <a:solidFill>
                <a:srgbClr val="7030A0"/>
              </a:solidFill>
            </a:rPr>
            <a:t>POC Testing:  Need CLIA certificate and must report all results to public health agency</a:t>
          </a:r>
        </a:p>
      </dgm:t>
    </dgm:pt>
    <dgm:pt modelId="{F944375D-A1EC-478C-B425-643993038512}" type="parTrans" cxnId="{F854AE2A-CE00-4E83-9FC0-B3EB677CED3D}">
      <dgm:prSet/>
      <dgm:spPr/>
      <dgm:t>
        <a:bodyPr/>
        <a:lstStyle/>
        <a:p>
          <a:endParaRPr lang="en-US"/>
        </a:p>
      </dgm:t>
    </dgm:pt>
    <dgm:pt modelId="{6629E210-ED3F-4F46-A073-A2ADDAFE67C7}" type="sibTrans" cxnId="{F854AE2A-CE00-4E83-9FC0-B3EB677CED3D}">
      <dgm:prSet/>
      <dgm:spPr/>
      <dgm:t>
        <a:bodyPr/>
        <a:lstStyle/>
        <a:p>
          <a:endParaRPr lang="en-US"/>
        </a:p>
      </dgm:t>
    </dgm:pt>
    <dgm:pt modelId="{3D20AAAB-A7EE-477F-AB56-DD0AF4106FFC}" type="pres">
      <dgm:prSet presAssocID="{04E7C07F-71E8-41C8-8897-DCCA7B43A1DC}" presName="linear" presStyleCnt="0">
        <dgm:presLayoutVars>
          <dgm:dir/>
          <dgm:animLvl val="lvl"/>
          <dgm:resizeHandles val="exact"/>
        </dgm:presLayoutVars>
      </dgm:prSet>
      <dgm:spPr/>
    </dgm:pt>
    <dgm:pt modelId="{61226E70-F95D-4E22-BC9A-D62D8753DB46}" type="pres">
      <dgm:prSet presAssocID="{BECC776B-25F9-4E80-93DB-91B05854E905}" presName="parentLin" presStyleCnt="0"/>
      <dgm:spPr/>
    </dgm:pt>
    <dgm:pt modelId="{E7D56C4C-368E-48E0-AB91-ACAF2B5EB85D}" type="pres">
      <dgm:prSet presAssocID="{BECC776B-25F9-4E80-93DB-91B05854E905}" presName="parentLeftMargin" presStyleLbl="node1" presStyleIdx="0" presStyleCnt="3"/>
      <dgm:spPr/>
    </dgm:pt>
    <dgm:pt modelId="{3CD2E5D9-4E49-4744-A47C-44E926F67D4C}" type="pres">
      <dgm:prSet presAssocID="{BECC776B-25F9-4E80-93DB-91B05854E905}" presName="parentText" presStyleLbl="node1" presStyleIdx="0" presStyleCnt="3">
        <dgm:presLayoutVars>
          <dgm:chMax val="0"/>
          <dgm:bulletEnabled val="1"/>
        </dgm:presLayoutVars>
      </dgm:prSet>
      <dgm:spPr/>
    </dgm:pt>
    <dgm:pt modelId="{9EC77940-E95A-4AFB-B202-722F8B7A9703}" type="pres">
      <dgm:prSet presAssocID="{BECC776B-25F9-4E80-93DB-91B05854E905}" presName="negativeSpace" presStyleCnt="0"/>
      <dgm:spPr/>
    </dgm:pt>
    <dgm:pt modelId="{40DED51F-FEC0-4640-9ACE-44A006A27F26}" type="pres">
      <dgm:prSet presAssocID="{BECC776B-25F9-4E80-93DB-91B05854E905}" presName="childText" presStyleLbl="conFgAcc1" presStyleIdx="0" presStyleCnt="3">
        <dgm:presLayoutVars>
          <dgm:bulletEnabled val="1"/>
        </dgm:presLayoutVars>
      </dgm:prSet>
      <dgm:spPr/>
    </dgm:pt>
    <dgm:pt modelId="{74938369-A6C6-40EA-A4C6-CB4962BA56F1}" type="pres">
      <dgm:prSet presAssocID="{5B2295F0-A89F-4069-B414-31DC5C320534}" presName="spaceBetweenRectangles" presStyleCnt="0"/>
      <dgm:spPr/>
    </dgm:pt>
    <dgm:pt modelId="{11912FAC-8F89-490E-9ECA-FECFE21D44CF}" type="pres">
      <dgm:prSet presAssocID="{96973D26-400D-4161-81E9-49ED735F1AAF}" presName="parentLin" presStyleCnt="0"/>
      <dgm:spPr/>
    </dgm:pt>
    <dgm:pt modelId="{6D530B5C-95CA-456C-86DA-D2CC4341F14E}" type="pres">
      <dgm:prSet presAssocID="{96973D26-400D-4161-81E9-49ED735F1AAF}" presName="parentLeftMargin" presStyleLbl="node1" presStyleIdx="0" presStyleCnt="3"/>
      <dgm:spPr/>
    </dgm:pt>
    <dgm:pt modelId="{3AFD79DD-A9A0-419C-BA77-5482A0A2DF00}" type="pres">
      <dgm:prSet presAssocID="{96973D26-400D-4161-81E9-49ED735F1AAF}" presName="parentText" presStyleLbl="node1" presStyleIdx="1" presStyleCnt="3">
        <dgm:presLayoutVars>
          <dgm:chMax val="0"/>
          <dgm:bulletEnabled val="1"/>
        </dgm:presLayoutVars>
      </dgm:prSet>
      <dgm:spPr/>
    </dgm:pt>
    <dgm:pt modelId="{A20CDEC3-3A2A-4611-8F51-CB2F5E466277}" type="pres">
      <dgm:prSet presAssocID="{96973D26-400D-4161-81E9-49ED735F1AAF}" presName="negativeSpace" presStyleCnt="0"/>
      <dgm:spPr/>
    </dgm:pt>
    <dgm:pt modelId="{8B2FB7EE-2921-48E0-9907-CD2BB5D7A754}" type="pres">
      <dgm:prSet presAssocID="{96973D26-400D-4161-81E9-49ED735F1AAF}" presName="childText" presStyleLbl="conFgAcc1" presStyleIdx="1" presStyleCnt="3">
        <dgm:presLayoutVars>
          <dgm:bulletEnabled val="1"/>
        </dgm:presLayoutVars>
      </dgm:prSet>
      <dgm:spPr/>
    </dgm:pt>
    <dgm:pt modelId="{EF26AE57-AD7B-473E-A3E6-A53CC8B28654}" type="pres">
      <dgm:prSet presAssocID="{BBE626BA-F73F-4A10-B618-657D7456F6AA}" presName="spaceBetweenRectangles" presStyleCnt="0"/>
      <dgm:spPr/>
    </dgm:pt>
    <dgm:pt modelId="{CF722593-3157-4E39-A172-4484DEB4CF29}" type="pres">
      <dgm:prSet presAssocID="{8B6B8919-93D0-4326-A48C-431C7231F423}" presName="parentLin" presStyleCnt="0"/>
      <dgm:spPr/>
    </dgm:pt>
    <dgm:pt modelId="{EC3BA4F8-3C39-4D40-B55B-C74DFC98C474}" type="pres">
      <dgm:prSet presAssocID="{8B6B8919-93D0-4326-A48C-431C7231F423}" presName="parentLeftMargin" presStyleLbl="node1" presStyleIdx="1" presStyleCnt="3"/>
      <dgm:spPr/>
    </dgm:pt>
    <dgm:pt modelId="{9066C536-F6E6-49CA-8489-2A7558DE0004}" type="pres">
      <dgm:prSet presAssocID="{8B6B8919-93D0-4326-A48C-431C7231F423}" presName="parentText" presStyleLbl="node1" presStyleIdx="2" presStyleCnt="3">
        <dgm:presLayoutVars>
          <dgm:chMax val="0"/>
          <dgm:bulletEnabled val="1"/>
        </dgm:presLayoutVars>
      </dgm:prSet>
      <dgm:spPr/>
    </dgm:pt>
    <dgm:pt modelId="{D503FDCB-6862-46C2-BC49-E4D74BBC203E}" type="pres">
      <dgm:prSet presAssocID="{8B6B8919-93D0-4326-A48C-431C7231F423}" presName="negativeSpace" presStyleCnt="0"/>
      <dgm:spPr/>
    </dgm:pt>
    <dgm:pt modelId="{F0CB130A-29BC-4308-AFFC-92C8E872D9A7}" type="pres">
      <dgm:prSet presAssocID="{8B6B8919-93D0-4326-A48C-431C7231F423}" presName="childText" presStyleLbl="conFgAcc1" presStyleIdx="2" presStyleCnt="3">
        <dgm:presLayoutVars>
          <dgm:bulletEnabled val="1"/>
        </dgm:presLayoutVars>
      </dgm:prSet>
      <dgm:spPr/>
    </dgm:pt>
  </dgm:ptLst>
  <dgm:cxnLst>
    <dgm:cxn modelId="{83FDD625-5AD2-4AFA-B888-0C4A5597BA3A}" type="presOf" srcId="{96973D26-400D-4161-81E9-49ED735F1AAF}" destId="{6D530B5C-95CA-456C-86DA-D2CC4341F14E}" srcOrd="0" destOrd="0" presId="urn:microsoft.com/office/officeart/2005/8/layout/list1"/>
    <dgm:cxn modelId="{3D558126-7323-4780-B2BA-29A07C184CE6}" type="presOf" srcId="{8B6B8919-93D0-4326-A48C-431C7231F423}" destId="{EC3BA4F8-3C39-4D40-B55B-C74DFC98C474}" srcOrd="0" destOrd="0" presId="urn:microsoft.com/office/officeart/2005/8/layout/list1"/>
    <dgm:cxn modelId="{F2908328-8CFF-42A2-9AC9-7F4F3A74615D}" srcId="{04E7C07F-71E8-41C8-8897-DCCA7B43A1DC}" destId="{BECC776B-25F9-4E80-93DB-91B05854E905}" srcOrd="0" destOrd="0" parTransId="{11104D45-0A5E-45AF-B704-EED1BB051006}" sibTransId="{5B2295F0-A89F-4069-B414-31DC5C320534}"/>
    <dgm:cxn modelId="{F854AE2A-CE00-4E83-9FC0-B3EB677CED3D}" srcId="{04E7C07F-71E8-41C8-8897-DCCA7B43A1DC}" destId="{8B6B8919-93D0-4326-A48C-431C7231F423}" srcOrd="2" destOrd="0" parTransId="{F944375D-A1EC-478C-B425-643993038512}" sibTransId="{6629E210-ED3F-4F46-A073-A2ADDAFE67C7}"/>
    <dgm:cxn modelId="{94F5512D-6F4A-4AD6-B17D-A9418CFB6617}" type="presOf" srcId="{96973D26-400D-4161-81E9-49ED735F1AAF}" destId="{3AFD79DD-A9A0-419C-BA77-5482A0A2DF00}" srcOrd="1" destOrd="0" presId="urn:microsoft.com/office/officeart/2005/8/layout/list1"/>
    <dgm:cxn modelId="{E1B7D85D-97C7-4814-9EA0-00A8FF80E907}" srcId="{04E7C07F-71E8-41C8-8897-DCCA7B43A1DC}" destId="{96973D26-400D-4161-81E9-49ED735F1AAF}" srcOrd="1" destOrd="0" parTransId="{A3076C91-A9BF-4D96-AF38-FFA3A2983AE2}" sibTransId="{BBE626BA-F73F-4A10-B618-657D7456F6AA}"/>
    <dgm:cxn modelId="{0CCBF755-41CD-487E-89B4-7D088919A1D8}" type="presOf" srcId="{04E7C07F-71E8-41C8-8897-DCCA7B43A1DC}" destId="{3D20AAAB-A7EE-477F-AB56-DD0AF4106FFC}" srcOrd="0" destOrd="0" presId="urn:microsoft.com/office/officeart/2005/8/layout/list1"/>
    <dgm:cxn modelId="{D4D1F8C9-3FBB-49DA-B362-E382CB8FE3C5}" type="presOf" srcId="{BECC776B-25F9-4E80-93DB-91B05854E905}" destId="{E7D56C4C-368E-48E0-AB91-ACAF2B5EB85D}" srcOrd="0" destOrd="0" presId="urn:microsoft.com/office/officeart/2005/8/layout/list1"/>
    <dgm:cxn modelId="{456723DA-4541-4860-BCFD-2A96F0B0B98C}" type="presOf" srcId="{BECC776B-25F9-4E80-93DB-91B05854E905}" destId="{3CD2E5D9-4E49-4744-A47C-44E926F67D4C}" srcOrd="1" destOrd="0" presId="urn:microsoft.com/office/officeart/2005/8/layout/list1"/>
    <dgm:cxn modelId="{0B56F8DC-6A6D-4AAB-A0D0-F17BA9E20647}" type="presOf" srcId="{8B6B8919-93D0-4326-A48C-431C7231F423}" destId="{9066C536-F6E6-49CA-8489-2A7558DE0004}" srcOrd="1" destOrd="0" presId="urn:microsoft.com/office/officeart/2005/8/layout/list1"/>
    <dgm:cxn modelId="{FDCC4968-376B-4F1E-8187-AA40190A0A18}" type="presParOf" srcId="{3D20AAAB-A7EE-477F-AB56-DD0AF4106FFC}" destId="{61226E70-F95D-4E22-BC9A-D62D8753DB46}" srcOrd="0" destOrd="0" presId="urn:microsoft.com/office/officeart/2005/8/layout/list1"/>
    <dgm:cxn modelId="{F936E33A-2640-4DB9-9261-B456DD3C8406}" type="presParOf" srcId="{61226E70-F95D-4E22-BC9A-D62D8753DB46}" destId="{E7D56C4C-368E-48E0-AB91-ACAF2B5EB85D}" srcOrd="0" destOrd="0" presId="urn:microsoft.com/office/officeart/2005/8/layout/list1"/>
    <dgm:cxn modelId="{BE1A7A39-2C1F-4B63-BA22-6EBA61337A66}" type="presParOf" srcId="{61226E70-F95D-4E22-BC9A-D62D8753DB46}" destId="{3CD2E5D9-4E49-4744-A47C-44E926F67D4C}" srcOrd="1" destOrd="0" presId="urn:microsoft.com/office/officeart/2005/8/layout/list1"/>
    <dgm:cxn modelId="{5989FD9D-3AAE-4892-8CC6-65D2D7467CD6}" type="presParOf" srcId="{3D20AAAB-A7EE-477F-AB56-DD0AF4106FFC}" destId="{9EC77940-E95A-4AFB-B202-722F8B7A9703}" srcOrd="1" destOrd="0" presId="urn:microsoft.com/office/officeart/2005/8/layout/list1"/>
    <dgm:cxn modelId="{FAB3370B-5052-4670-86B0-54DB017664D8}" type="presParOf" srcId="{3D20AAAB-A7EE-477F-AB56-DD0AF4106FFC}" destId="{40DED51F-FEC0-4640-9ACE-44A006A27F26}" srcOrd="2" destOrd="0" presId="urn:microsoft.com/office/officeart/2005/8/layout/list1"/>
    <dgm:cxn modelId="{75D374AF-D897-4A41-BA23-2EF7053E2551}" type="presParOf" srcId="{3D20AAAB-A7EE-477F-AB56-DD0AF4106FFC}" destId="{74938369-A6C6-40EA-A4C6-CB4962BA56F1}" srcOrd="3" destOrd="0" presId="urn:microsoft.com/office/officeart/2005/8/layout/list1"/>
    <dgm:cxn modelId="{C3647A3C-0744-45CB-8B5B-EB0DABD0946F}" type="presParOf" srcId="{3D20AAAB-A7EE-477F-AB56-DD0AF4106FFC}" destId="{11912FAC-8F89-490E-9ECA-FECFE21D44CF}" srcOrd="4" destOrd="0" presId="urn:microsoft.com/office/officeart/2005/8/layout/list1"/>
    <dgm:cxn modelId="{24BC0E8E-A83F-485D-B0D6-27B792EE42F7}" type="presParOf" srcId="{11912FAC-8F89-490E-9ECA-FECFE21D44CF}" destId="{6D530B5C-95CA-456C-86DA-D2CC4341F14E}" srcOrd="0" destOrd="0" presId="urn:microsoft.com/office/officeart/2005/8/layout/list1"/>
    <dgm:cxn modelId="{9ED3D1B0-1984-4D51-82B6-71D98EC27A99}" type="presParOf" srcId="{11912FAC-8F89-490E-9ECA-FECFE21D44CF}" destId="{3AFD79DD-A9A0-419C-BA77-5482A0A2DF00}" srcOrd="1" destOrd="0" presId="urn:microsoft.com/office/officeart/2005/8/layout/list1"/>
    <dgm:cxn modelId="{4D8B5301-7317-4EF3-84EF-B497318C6BC6}" type="presParOf" srcId="{3D20AAAB-A7EE-477F-AB56-DD0AF4106FFC}" destId="{A20CDEC3-3A2A-4611-8F51-CB2F5E466277}" srcOrd="5" destOrd="0" presId="urn:microsoft.com/office/officeart/2005/8/layout/list1"/>
    <dgm:cxn modelId="{05D951D3-F838-4E04-8ECC-E5162274A21F}" type="presParOf" srcId="{3D20AAAB-A7EE-477F-AB56-DD0AF4106FFC}" destId="{8B2FB7EE-2921-48E0-9907-CD2BB5D7A754}" srcOrd="6" destOrd="0" presId="urn:microsoft.com/office/officeart/2005/8/layout/list1"/>
    <dgm:cxn modelId="{C8CB6B09-93BC-4824-9A03-12F1E8B92D16}" type="presParOf" srcId="{3D20AAAB-A7EE-477F-AB56-DD0AF4106FFC}" destId="{EF26AE57-AD7B-473E-A3E6-A53CC8B28654}" srcOrd="7" destOrd="0" presId="urn:microsoft.com/office/officeart/2005/8/layout/list1"/>
    <dgm:cxn modelId="{D09047EA-327B-4737-A366-09B02CEC4A39}" type="presParOf" srcId="{3D20AAAB-A7EE-477F-AB56-DD0AF4106FFC}" destId="{CF722593-3157-4E39-A172-4484DEB4CF29}" srcOrd="8" destOrd="0" presId="urn:microsoft.com/office/officeart/2005/8/layout/list1"/>
    <dgm:cxn modelId="{D6D8BC0D-9223-4ABD-ADE8-A3866A7CF14F}" type="presParOf" srcId="{CF722593-3157-4E39-A172-4484DEB4CF29}" destId="{EC3BA4F8-3C39-4D40-B55B-C74DFC98C474}" srcOrd="0" destOrd="0" presId="urn:microsoft.com/office/officeart/2005/8/layout/list1"/>
    <dgm:cxn modelId="{7AE43432-8D38-49B6-A8AA-3DB89934B76D}" type="presParOf" srcId="{CF722593-3157-4E39-A172-4484DEB4CF29}" destId="{9066C536-F6E6-49CA-8489-2A7558DE0004}" srcOrd="1" destOrd="0" presId="urn:microsoft.com/office/officeart/2005/8/layout/list1"/>
    <dgm:cxn modelId="{C1CB9AD1-A181-41CF-BD9A-163ECFD98D97}" type="presParOf" srcId="{3D20AAAB-A7EE-477F-AB56-DD0AF4106FFC}" destId="{D503FDCB-6862-46C2-BC49-E4D74BBC203E}" srcOrd="9" destOrd="0" presId="urn:microsoft.com/office/officeart/2005/8/layout/list1"/>
    <dgm:cxn modelId="{B7A06735-D77E-4ADA-9BDB-12ED948441DA}" type="presParOf" srcId="{3D20AAAB-A7EE-477F-AB56-DD0AF4106FFC}" destId="{F0CB130A-29BC-4308-AFFC-92C8E872D9A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94E0402-054C-4780-B516-83BA7F22683F}" type="doc">
      <dgm:prSet loTypeId="urn:microsoft.com/office/officeart/2005/8/layout/hList2" loCatId="list" qsTypeId="urn:microsoft.com/office/officeart/2005/8/quickstyle/simple3" qsCatId="simple" csTypeId="urn:microsoft.com/office/officeart/2005/8/colors/accent4_2" csCatId="accent4" phldr="1"/>
      <dgm:spPr/>
      <dgm:t>
        <a:bodyPr/>
        <a:lstStyle/>
        <a:p>
          <a:endParaRPr lang="en-US"/>
        </a:p>
      </dgm:t>
    </dgm:pt>
    <dgm:pt modelId="{AF876C95-0B87-42D2-9D2A-9B934B14D4E6}">
      <dgm:prSet phldrT="[Text]" phldr="1"/>
      <dgm:spPr/>
      <dgm:t>
        <a:bodyPr/>
        <a:lstStyle/>
        <a:p>
          <a:endParaRPr lang="en-US" dirty="0"/>
        </a:p>
      </dgm:t>
    </dgm:pt>
    <dgm:pt modelId="{61ED9006-F3E7-417F-8616-883953C29F18}" type="parTrans" cxnId="{D76E925A-FDE5-4553-AB87-3ADAA991D928}">
      <dgm:prSet/>
      <dgm:spPr/>
      <dgm:t>
        <a:bodyPr/>
        <a:lstStyle/>
        <a:p>
          <a:endParaRPr lang="en-US"/>
        </a:p>
      </dgm:t>
    </dgm:pt>
    <dgm:pt modelId="{7DF7C5A6-5423-4E50-B49A-E84DEE9142B4}" type="sibTrans" cxnId="{D76E925A-FDE5-4553-AB87-3ADAA991D928}">
      <dgm:prSet/>
      <dgm:spPr/>
      <dgm:t>
        <a:bodyPr/>
        <a:lstStyle/>
        <a:p>
          <a:endParaRPr lang="en-US"/>
        </a:p>
      </dgm:t>
    </dgm:pt>
    <dgm:pt modelId="{90C60AC9-0698-47F3-8540-107C4FA1003A}">
      <dgm:prSet phldrT="[Text]"/>
      <dgm:spPr/>
      <dgm:t>
        <a:bodyPr/>
        <a:lstStyle/>
        <a:p>
          <a:r>
            <a:rPr lang="en-US" dirty="0">
              <a:solidFill>
                <a:srgbClr val="92278F"/>
              </a:solidFill>
            </a:rPr>
            <a:t>Quidel Sophia 2</a:t>
          </a:r>
        </a:p>
      </dgm:t>
    </dgm:pt>
    <dgm:pt modelId="{CC36F51F-2067-4D32-BC2B-072C3EEF533D}" type="parTrans" cxnId="{BB9728D4-3FC9-4AE1-9FB8-6E21665A51DA}">
      <dgm:prSet/>
      <dgm:spPr/>
      <dgm:t>
        <a:bodyPr/>
        <a:lstStyle/>
        <a:p>
          <a:endParaRPr lang="en-US"/>
        </a:p>
      </dgm:t>
    </dgm:pt>
    <dgm:pt modelId="{D9A62180-9F59-42FE-96EB-51653651E021}" type="sibTrans" cxnId="{BB9728D4-3FC9-4AE1-9FB8-6E21665A51DA}">
      <dgm:prSet/>
      <dgm:spPr/>
      <dgm:t>
        <a:bodyPr/>
        <a:lstStyle/>
        <a:p>
          <a:endParaRPr lang="en-US"/>
        </a:p>
      </dgm:t>
    </dgm:pt>
    <dgm:pt modelId="{352C9330-8620-4FE2-9345-70E2B8056CB4}">
      <dgm:prSet phldrT="[Text]" phldr="1"/>
      <dgm:spPr/>
      <dgm:t>
        <a:bodyPr/>
        <a:lstStyle/>
        <a:p>
          <a:endParaRPr lang="en-US" dirty="0">
            <a:solidFill>
              <a:srgbClr val="92278F"/>
            </a:solidFill>
          </a:endParaRPr>
        </a:p>
      </dgm:t>
    </dgm:pt>
    <dgm:pt modelId="{3DB3C1E0-2325-4382-8E3C-965152D06775}" type="parTrans" cxnId="{06C39442-710B-4970-BF1B-17CEA9C57AEC}">
      <dgm:prSet/>
      <dgm:spPr/>
      <dgm:t>
        <a:bodyPr/>
        <a:lstStyle/>
        <a:p>
          <a:endParaRPr lang="en-US"/>
        </a:p>
      </dgm:t>
    </dgm:pt>
    <dgm:pt modelId="{E1B21E31-EF33-4519-9DD2-7982E1D74AD7}" type="sibTrans" cxnId="{06C39442-710B-4970-BF1B-17CEA9C57AEC}">
      <dgm:prSet/>
      <dgm:spPr/>
      <dgm:t>
        <a:bodyPr/>
        <a:lstStyle/>
        <a:p>
          <a:endParaRPr lang="en-US"/>
        </a:p>
      </dgm:t>
    </dgm:pt>
    <dgm:pt modelId="{5AB96580-B25E-4CB4-8D0E-40975C64CA43}">
      <dgm:prSet phldrT="[Text]"/>
      <dgm:spPr/>
      <dgm:t>
        <a:bodyPr/>
        <a:lstStyle/>
        <a:p>
          <a:r>
            <a:rPr lang="en-US" dirty="0">
              <a:solidFill>
                <a:srgbClr val="92278F"/>
              </a:solidFill>
            </a:rPr>
            <a:t>Abbott BinaxNOW</a:t>
          </a:r>
        </a:p>
      </dgm:t>
    </dgm:pt>
    <dgm:pt modelId="{A71CAFE2-7881-47F5-82C6-E252A4ADE18B}" type="parTrans" cxnId="{95E8808C-BDA9-4860-9E3B-73D2F3961223}">
      <dgm:prSet/>
      <dgm:spPr/>
      <dgm:t>
        <a:bodyPr/>
        <a:lstStyle/>
        <a:p>
          <a:endParaRPr lang="en-US"/>
        </a:p>
      </dgm:t>
    </dgm:pt>
    <dgm:pt modelId="{8BB355DB-777F-47C5-B7CD-47F5CFC084EA}" type="sibTrans" cxnId="{95E8808C-BDA9-4860-9E3B-73D2F3961223}">
      <dgm:prSet/>
      <dgm:spPr/>
      <dgm:t>
        <a:bodyPr/>
        <a:lstStyle/>
        <a:p>
          <a:endParaRPr lang="en-US"/>
        </a:p>
      </dgm:t>
    </dgm:pt>
    <dgm:pt modelId="{670A3B98-597B-4D50-85A1-F114C7C8E7A7}">
      <dgm:prSet phldrT="[Text]" phldr="1"/>
      <dgm:spPr/>
      <dgm:t>
        <a:bodyPr/>
        <a:lstStyle/>
        <a:p>
          <a:endParaRPr lang="en-US" dirty="0">
            <a:solidFill>
              <a:srgbClr val="92278F"/>
            </a:solidFill>
          </a:endParaRPr>
        </a:p>
      </dgm:t>
    </dgm:pt>
    <dgm:pt modelId="{3B9DCC9F-0920-49AB-8D60-0EDAF643E922}" type="sibTrans" cxnId="{241ADAE1-08FE-47AD-A6C8-E4EA4455604D}">
      <dgm:prSet/>
      <dgm:spPr/>
      <dgm:t>
        <a:bodyPr/>
        <a:lstStyle/>
        <a:p>
          <a:endParaRPr lang="en-US"/>
        </a:p>
      </dgm:t>
    </dgm:pt>
    <dgm:pt modelId="{CEF9AD9C-6CD5-4FA9-A9D0-66AEE3365E10}" type="parTrans" cxnId="{241ADAE1-08FE-47AD-A6C8-E4EA4455604D}">
      <dgm:prSet/>
      <dgm:spPr/>
      <dgm:t>
        <a:bodyPr/>
        <a:lstStyle/>
        <a:p>
          <a:endParaRPr lang="en-US"/>
        </a:p>
      </dgm:t>
    </dgm:pt>
    <dgm:pt modelId="{585BB403-98EC-4459-A1FA-16ECC23C6F8F}">
      <dgm:prSet phldrT="[Text]"/>
      <dgm:spPr/>
      <dgm:t>
        <a:bodyPr/>
        <a:lstStyle/>
        <a:p>
          <a:r>
            <a:rPr lang="en-US" dirty="0">
              <a:solidFill>
                <a:srgbClr val="92278F"/>
              </a:solidFill>
            </a:rPr>
            <a:t>BD Veritor System</a:t>
          </a:r>
        </a:p>
      </dgm:t>
    </dgm:pt>
    <dgm:pt modelId="{6F199210-7A01-4C4B-9DBE-464EC77121DB}" type="sibTrans" cxnId="{0FD41636-656E-4326-B1FC-A419C178CFA5}">
      <dgm:prSet/>
      <dgm:spPr/>
      <dgm:t>
        <a:bodyPr/>
        <a:lstStyle/>
        <a:p>
          <a:endParaRPr lang="en-US"/>
        </a:p>
      </dgm:t>
    </dgm:pt>
    <dgm:pt modelId="{96754B3B-D134-4646-941F-A502B6EDD334}" type="parTrans" cxnId="{0FD41636-656E-4326-B1FC-A419C178CFA5}">
      <dgm:prSet/>
      <dgm:spPr/>
      <dgm:t>
        <a:bodyPr/>
        <a:lstStyle/>
        <a:p>
          <a:endParaRPr lang="en-US"/>
        </a:p>
      </dgm:t>
    </dgm:pt>
    <dgm:pt modelId="{D9AF6D19-33B2-49FC-88C9-CF164AF49E80}" type="pres">
      <dgm:prSet presAssocID="{D94E0402-054C-4780-B516-83BA7F22683F}" presName="linearFlow" presStyleCnt="0">
        <dgm:presLayoutVars>
          <dgm:dir/>
          <dgm:animLvl val="lvl"/>
          <dgm:resizeHandles/>
        </dgm:presLayoutVars>
      </dgm:prSet>
      <dgm:spPr/>
    </dgm:pt>
    <dgm:pt modelId="{DCC14166-0424-40F2-9CA3-8D2AFB282CE1}" type="pres">
      <dgm:prSet presAssocID="{AF876C95-0B87-42D2-9D2A-9B934B14D4E6}" presName="compositeNode" presStyleCnt="0">
        <dgm:presLayoutVars>
          <dgm:bulletEnabled val="1"/>
        </dgm:presLayoutVars>
      </dgm:prSet>
      <dgm:spPr/>
    </dgm:pt>
    <dgm:pt modelId="{715BBD1D-57DD-428C-B60E-E4B20933CE8D}" type="pres">
      <dgm:prSet presAssocID="{AF876C95-0B87-42D2-9D2A-9B934B14D4E6}" presName="image" presStyleLbl="fgImgPlace1" presStyleIdx="0" presStyleCnt="3"/>
      <dgm:spPr>
        <a:blipFill>
          <a:blip xmlns:r="http://schemas.openxmlformats.org/officeDocument/2006/relationships" r:embed="rId1"/>
          <a:srcRect/>
          <a:stretch>
            <a:fillRect l="-16000" r="-16000"/>
          </a:stretch>
        </a:blipFill>
      </dgm:spPr>
    </dgm:pt>
    <dgm:pt modelId="{8A0B6A6A-D39E-42EA-94A1-996BA3769C0A}" type="pres">
      <dgm:prSet presAssocID="{AF876C95-0B87-42D2-9D2A-9B934B14D4E6}" presName="childNode" presStyleLbl="node1" presStyleIdx="0" presStyleCnt="3">
        <dgm:presLayoutVars>
          <dgm:bulletEnabled val="1"/>
        </dgm:presLayoutVars>
      </dgm:prSet>
      <dgm:spPr/>
    </dgm:pt>
    <dgm:pt modelId="{4F217AC3-2923-48BB-A864-72C4E386DAEF}" type="pres">
      <dgm:prSet presAssocID="{AF876C95-0B87-42D2-9D2A-9B934B14D4E6}" presName="parentNode" presStyleLbl="revTx" presStyleIdx="0" presStyleCnt="3">
        <dgm:presLayoutVars>
          <dgm:chMax val="0"/>
          <dgm:bulletEnabled val="1"/>
        </dgm:presLayoutVars>
      </dgm:prSet>
      <dgm:spPr/>
    </dgm:pt>
    <dgm:pt modelId="{AAD65B7F-7EE0-4251-B21C-B403A49742EA}" type="pres">
      <dgm:prSet presAssocID="{7DF7C5A6-5423-4E50-B49A-E84DEE9142B4}" presName="sibTrans" presStyleCnt="0"/>
      <dgm:spPr/>
    </dgm:pt>
    <dgm:pt modelId="{8CAB5901-2FD8-4362-8573-C778A553FD76}" type="pres">
      <dgm:prSet presAssocID="{670A3B98-597B-4D50-85A1-F114C7C8E7A7}" presName="compositeNode" presStyleCnt="0">
        <dgm:presLayoutVars>
          <dgm:bulletEnabled val="1"/>
        </dgm:presLayoutVars>
      </dgm:prSet>
      <dgm:spPr/>
    </dgm:pt>
    <dgm:pt modelId="{1C6DC44F-26A4-4895-9E5D-743ACF10203C}" type="pres">
      <dgm:prSet presAssocID="{670A3B98-597B-4D50-85A1-F114C7C8E7A7}"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000" r="-2000"/>
          </a:stretch>
        </a:blipFill>
      </dgm:spPr>
    </dgm:pt>
    <dgm:pt modelId="{260628E8-E972-44B1-A0BD-D6DB410FFB06}" type="pres">
      <dgm:prSet presAssocID="{670A3B98-597B-4D50-85A1-F114C7C8E7A7}" presName="childNode" presStyleLbl="node1" presStyleIdx="1" presStyleCnt="3">
        <dgm:presLayoutVars>
          <dgm:bulletEnabled val="1"/>
        </dgm:presLayoutVars>
      </dgm:prSet>
      <dgm:spPr/>
    </dgm:pt>
    <dgm:pt modelId="{A8959DD0-63E2-47CD-AAA1-750AD04029BE}" type="pres">
      <dgm:prSet presAssocID="{670A3B98-597B-4D50-85A1-F114C7C8E7A7}" presName="parentNode" presStyleLbl="revTx" presStyleIdx="1" presStyleCnt="3">
        <dgm:presLayoutVars>
          <dgm:chMax val="0"/>
          <dgm:bulletEnabled val="1"/>
        </dgm:presLayoutVars>
      </dgm:prSet>
      <dgm:spPr/>
    </dgm:pt>
    <dgm:pt modelId="{5385E3F5-1E6D-4275-B098-BA24BA20BD29}" type="pres">
      <dgm:prSet presAssocID="{3B9DCC9F-0920-49AB-8D60-0EDAF643E922}" presName="sibTrans" presStyleCnt="0"/>
      <dgm:spPr/>
    </dgm:pt>
    <dgm:pt modelId="{3D10FCF9-A592-4D03-B933-45839113398D}" type="pres">
      <dgm:prSet presAssocID="{352C9330-8620-4FE2-9345-70E2B8056CB4}" presName="compositeNode" presStyleCnt="0">
        <dgm:presLayoutVars>
          <dgm:bulletEnabled val="1"/>
        </dgm:presLayoutVars>
      </dgm:prSet>
      <dgm:spPr/>
    </dgm:pt>
    <dgm:pt modelId="{5D3E1DC2-0B7E-4654-AB38-31A7E148C0DA}" type="pres">
      <dgm:prSet presAssocID="{352C9330-8620-4FE2-9345-70E2B8056CB4}" presName="image"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pt>
    <dgm:pt modelId="{292E6BFB-604C-4138-A6CA-55C238B53201}" type="pres">
      <dgm:prSet presAssocID="{352C9330-8620-4FE2-9345-70E2B8056CB4}" presName="childNode" presStyleLbl="node1" presStyleIdx="2" presStyleCnt="3">
        <dgm:presLayoutVars>
          <dgm:bulletEnabled val="1"/>
        </dgm:presLayoutVars>
      </dgm:prSet>
      <dgm:spPr/>
    </dgm:pt>
    <dgm:pt modelId="{6857D5DB-BCFF-456B-9992-48B7A0A568E8}" type="pres">
      <dgm:prSet presAssocID="{352C9330-8620-4FE2-9345-70E2B8056CB4}" presName="parentNode" presStyleLbl="revTx" presStyleIdx="2" presStyleCnt="3">
        <dgm:presLayoutVars>
          <dgm:chMax val="0"/>
          <dgm:bulletEnabled val="1"/>
        </dgm:presLayoutVars>
      </dgm:prSet>
      <dgm:spPr/>
    </dgm:pt>
  </dgm:ptLst>
  <dgm:cxnLst>
    <dgm:cxn modelId="{02C3D411-9E17-4250-AC80-39595F7431C5}" type="presOf" srcId="{D94E0402-054C-4780-B516-83BA7F22683F}" destId="{D9AF6D19-33B2-49FC-88C9-CF164AF49E80}" srcOrd="0" destOrd="0" presId="urn:microsoft.com/office/officeart/2005/8/layout/hList2"/>
    <dgm:cxn modelId="{E3886C1B-FAD0-4001-BA2F-56B26642889B}" type="presOf" srcId="{5AB96580-B25E-4CB4-8D0E-40975C64CA43}" destId="{292E6BFB-604C-4138-A6CA-55C238B53201}" srcOrd="0" destOrd="0" presId="urn:microsoft.com/office/officeart/2005/8/layout/hList2"/>
    <dgm:cxn modelId="{A5A7A234-730B-4253-BA97-F847A39311B4}" type="presOf" srcId="{352C9330-8620-4FE2-9345-70E2B8056CB4}" destId="{6857D5DB-BCFF-456B-9992-48B7A0A568E8}" srcOrd="0" destOrd="0" presId="urn:microsoft.com/office/officeart/2005/8/layout/hList2"/>
    <dgm:cxn modelId="{0FD41636-656E-4326-B1FC-A419C178CFA5}" srcId="{670A3B98-597B-4D50-85A1-F114C7C8E7A7}" destId="{585BB403-98EC-4459-A1FA-16ECC23C6F8F}" srcOrd="0" destOrd="0" parTransId="{96754B3B-D134-4646-941F-A502B6EDD334}" sibTransId="{6F199210-7A01-4C4B-9DBE-464EC77121DB}"/>
    <dgm:cxn modelId="{06C39442-710B-4970-BF1B-17CEA9C57AEC}" srcId="{D94E0402-054C-4780-B516-83BA7F22683F}" destId="{352C9330-8620-4FE2-9345-70E2B8056CB4}" srcOrd="2" destOrd="0" parTransId="{3DB3C1E0-2325-4382-8E3C-965152D06775}" sibTransId="{E1B21E31-EF33-4519-9DD2-7982E1D74AD7}"/>
    <dgm:cxn modelId="{1316144D-A4A8-4FEE-972F-9C3C062C00FB}" type="presOf" srcId="{AF876C95-0B87-42D2-9D2A-9B934B14D4E6}" destId="{4F217AC3-2923-48BB-A864-72C4E386DAEF}" srcOrd="0" destOrd="0" presId="urn:microsoft.com/office/officeart/2005/8/layout/hList2"/>
    <dgm:cxn modelId="{D76E925A-FDE5-4553-AB87-3ADAA991D928}" srcId="{D94E0402-054C-4780-B516-83BA7F22683F}" destId="{AF876C95-0B87-42D2-9D2A-9B934B14D4E6}" srcOrd="0" destOrd="0" parTransId="{61ED9006-F3E7-417F-8616-883953C29F18}" sibTransId="{7DF7C5A6-5423-4E50-B49A-E84DEE9142B4}"/>
    <dgm:cxn modelId="{FA7B277B-6A97-4776-BA83-440F8067E04D}" type="presOf" srcId="{90C60AC9-0698-47F3-8540-107C4FA1003A}" destId="{8A0B6A6A-D39E-42EA-94A1-996BA3769C0A}" srcOrd="0" destOrd="0" presId="urn:microsoft.com/office/officeart/2005/8/layout/hList2"/>
    <dgm:cxn modelId="{95E8808C-BDA9-4860-9E3B-73D2F3961223}" srcId="{352C9330-8620-4FE2-9345-70E2B8056CB4}" destId="{5AB96580-B25E-4CB4-8D0E-40975C64CA43}" srcOrd="0" destOrd="0" parTransId="{A71CAFE2-7881-47F5-82C6-E252A4ADE18B}" sibTransId="{8BB355DB-777F-47C5-B7CD-47F5CFC084EA}"/>
    <dgm:cxn modelId="{1329C3AA-7831-4212-BBD9-3E72FF13FC30}" type="presOf" srcId="{585BB403-98EC-4459-A1FA-16ECC23C6F8F}" destId="{260628E8-E972-44B1-A0BD-D6DB410FFB06}" srcOrd="0" destOrd="0" presId="urn:microsoft.com/office/officeart/2005/8/layout/hList2"/>
    <dgm:cxn modelId="{FCBA70C9-BBBB-4010-B7DB-20288FD64ADE}" type="presOf" srcId="{670A3B98-597B-4D50-85A1-F114C7C8E7A7}" destId="{A8959DD0-63E2-47CD-AAA1-750AD04029BE}" srcOrd="0" destOrd="0" presId="urn:microsoft.com/office/officeart/2005/8/layout/hList2"/>
    <dgm:cxn modelId="{BB9728D4-3FC9-4AE1-9FB8-6E21665A51DA}" srcId="{AF876C95-0B87-42D2-9D2A-9B934B14D4E6}" destId="{90C60AC9-0698-47F3-8540-107C4FA1003A}" srcOrd="0" destOrd="0" parTransId="{CC36F51F-2067-4D32-BC2B-072C3EEF533D}" sibTransId="{D9A62180-9F59-42FE-96EB-51653651E021}"/>
    <dgm:cxn modelId="{241ADAE1-08FE-47AD-A6C8-E4EA4455604D}" srcId="{D94E0402-054C-4780-B516-83BA7F22683F}" destId="{670A3B98-597B-4D50-85A1-F114C7C8E7A7}" srcOrd="1" destOrd="0" parTransId="{CEF9AD9C-6CD5-4FA9-A9D0-66AEE3365E10}" sibTransId="{3B9DCC9F-0920-49AB-8D60-0EDAF643E922}"/>
    <dgm:cxn modelId="{937E46B4-1908-4B1E-B00C-ABE3B40D4FCC}" type="presParOf" srcId="{D9AF6D19-33B2-49FC-88C9-CF164AF49E80}" destId="{DCC14166-0424-40F2-9CA3-8D2AFB282CE1}" srcOrd="0" destOrd="0" presId="urn:microsoft.com/office/officeart/2005/8/layout/hList2"/>
    <dgm:cxn modelId="{CAF457A2-612A-41C7-B708-EE4E6D7A15B5}" type="presParOf" srcId="{DCC14166-0424-40F2-9CA3-8D2AFB282CE1}" destId="{715BBD1D-57DD-428C-B60E-E4B20933CE8D}" srcOrd="0" destOrd="0" presId="urn:microsoft.com/office/officeart/2005/8/layout/hList2"/>
    <dgm:cxn modelId="{7D4DA325-0C32-4FAD-A4C9-38F81975CD8F}" type="presParOf" srcId="{DCC14166-0424-40F2-9CA3-8D2AFB282CE1}" destId="{8A0B6A6A-D39E-42EA-94A1-996BA3769C0A}" srcOrd="1" destOrd="0" presId="urn:microsoft.com/office/officeart/2005/8/layout/hList2"/>
    <dgm:cxn modelId="{9F47A789-53F2-414E-8B37-F5EC105F5EF6}" type="presParOf" srcId="{DCC14166-0424-40F2-9CA3-8D2AFB282CE1}" destId="{4F217AC3-2923-48BB-A864-72C4E386DAEF}" srcOrd="2" destOrd="0" presId="urn:microsoft.com/office/officeart/2005/8/layout/hList2"/>
    <dgm:cxn modelId="{66051921-D67D-4129-B010-71A4EB0D06E8}" type="presParOf" srcId="{D9AF6D19-33B2-49FC-88C9-CF164AF49E80}" destId="{AAD65B7F-7EE0-4251-B21C-B403A49742EA}" srcOrd="1" destOrd="0" presId="urn:microsoft.com/office/officeart/2005/8/layout/hList2"/>
    <dgm:cxn modelId="{A2C0FBB8-93A7-48F5-A4F7-BEBFBD365285}" type="presParOf" srcId="{D9AF6D19-33B2-49FC-88C9-CF164AF49E80}" destId="{8CAB5901-2FD8-4362-8573-C778A553FD76}" srcOrd="2" destOrd="0" presId="urn:microsoft.com/office/officeart/2005/8/layout/hList2"/>
    <dgm:cxn modelId="{98EF442A-7D70-4FDC-AB3F-A61E91E1A66F}" type="presParOf" srcId="{8CAB5901-2FD8-4362-8573-C778A553FD76}" destId="{1C6DC44F-26A4-4895-9E5D-743ACF10203C}" srcOrd="0" destOrd="0" presId="urn:microsoft.com/office/officeart/2005/8/layout/hList2"/>
    <dgm:cxn modelId="{741B65FA-B767-4C61-9333-3AEA3AE65835}" type="presParOf" srcId="{8CAB5901-2FD8-4362-8573-C778A553FD76}" destId="{260628E8-E972-44B1-A0BD-D6DB410FFB06}" srcOrd="1" destOrd="0" presId="urn:microsoft.com/office/officeart/2005/8/layout/hList2"/>
    <dgm:cxn modelId="{3F51FB34-7825-41B7-BB62-198BB5F3E375}" type="presParOf" srcId="{8CAB5901-2FD8-4362-8573-C778A553FD76}" destId="{A8959DD0-63E2-47CD-AAA1-750AD04029BE}" srcOrd="2" destOrd="0" presId="urn:microsoft.com/office/officeart/2005/8/layout/hList2"/>
    <dgm:cxn modelId="{ACB63505-C6B5-4CFF-9F6F-85F782DFD98B}" type="presParOf" srcId="{D9AF6D19-33B2-49FC-88C9-CF164AF49E80}" destId="{5385E3F5-1E6D-4275-B098-BA24BA20BD29}" srcOrd="3" destOrd="0" presId="urn:microsoft.com/office/officeart/2005/8/layout/hList2"/>
    <dgm:cxn modelId="{645464CA-ED4A-4C88-96B4-D752C38FF63D}" type="presParOf" srcId="{D9AF6D19-33B2-49FC-88C9-CF164AF49E80}" destId="{3D10FCF9-A592-4D03-B933-45839113398D}" srcOrd="4" destOrd="0" presId="urn:microsoft.com/office/officeart/2005/8/layout/hList2"/>
    <dgm:cxn modelId="{93F0EECB-9DAC-4D5B-8052-80734224208E}" type="presParOf" srcId="{3D10FCF9-A592-4D03-B933-45839113398D}" destId="{5D3E1DC2-0B7E-4654-AB38-31A7E148C0DA}" srcOrd="0" destOrd="0" presId="urn:microsoft.com/office/officeart/2005/8/layout/hList2"/>
    <dgm:cxn modelId="{0B5B7C6C-1A30-45DC-B7C4-C67E0A0ABED6}" type="presParOf" srcId="{3D10FCF9-A592-4D03-B933-45839113398D}" destId="{292E6BFB-604C-4138-A6CA-55C238B53201}" srcOrd="1" destOrd="0" presId="urn:microsoft.com/office/officeart/2005/8/layout/hList2"/>
    <dgm:cxn modelId="{AD0A6DB0-55DE-4436-B4C1-42511660FC65}" type="presParOf" srcId="{3D10FCF9-A592-4D03-B933-45839113398D}" destId="{6857D5DB-BCFF-456B-9992-48B7A0A568E8}"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9425711-96D5-41E4-8F8F-DF4272E95A2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794A16F-6C59-46B2-86F9-4D1B1E681906}">
      <dgm:prSet phldrT="[Text]"/>
      <dgm:spPr/>
      <dgm:t>
        <a:bodyPr/>
        <a:lstStyle/>
        <a:p>
          <a:endParaRPr lang="en-US" dirty="0"/>
        </a:p>
        <a:p>
          <a:r>
            <a:rPr lang="en-US" dirty="0">
              <a:solidFill>
                <a:srgbClr val="7030A0"/>
              </a:solidFill>
            </a:rPr>
            <a:t>POC Antigen Testing</a:t>
          </a:r>
        </a:p>
      </dgm:t>
    </dgm:pt>
    <dgm:pt modelId="{31139208-80B6-4AA0-A181-E240F39B6C85}" type="parTrans" cxnId="{6D6F54F1-2DDD-48EB-BE8D-9D681DCDEC19}">
      <dgm:prSet/>
      <dgm:spPr/>
      <dgm:t>
        <a:bodyPr/>
        <a:lstStyle/>
        <a:p>
          <a:endParaRPr lang="en-US"/>
        </a:p>
      </dgm:t>
    </dgm:pt>
    <dgm:pt modelId="{198CCFDD-5575-4EC9-8D47-DA4299A14BCB}" type="sibTrans" cxnId="{6D6F54F1-2DDD-48EB-BE8D-9D681DCDEC19}">
      <dgm:prSet/>
      <dgm:spPr/>
      <dgm:t>
        <a:bodyPr/>
        <a:lstStyle/>
        <a:p>
          <a:endParaRPr lang="en-US"/>
        </a:p>
      </dgm:t>
    </dgm:pt>
    <dgm:pt modelId="{E765D6ED-5054-4567-B2E6-05DEE0FBD2F7}">
      <dgm:prSet phldrT="[Text]"/>
      <dgm:spPr/>
      <dgm:t>
        <a:bodyPr/>
        <a:lstStyle/>
        <a:p>
          <a:r>
            <a:rPr lang="en-US" dirty="0">
              <a:solidFill>
                <a:srgbClr val="7030A0"/>
              </a:solidFill>
            </a:rPr>
            <a:t>Authorized for use on symptomatic patients.</a:t>
          </a:r>
        </a:p>
        <a:p>
          <a:r>
            <a:rPr lang="en-US" dirty="0">
              <a:solidFill>
                <a:srgbClr val="7030A0"/>
              </a:solidFill>
            </a:rPr>
            <a:t>Use on asymptomatic patients is “off-label” but allowed.</a:t>
          </a:r>
        </a:p>
      </dgm:t>
    </dgm:pt>
    <dgm:pt modelId="{1D481361-8ABC-483C-8729-8121D2551C21}" type="parTrans" cxnId="{6DAE7876-C728-449C-AA4D-8BFFA22248B1}">
      <dgm:prSet/>
      <dgm:spPr/>
      <dgm:t>
        <a:bodyPr/>
        <a:lstStyle/>
        <a:p>
          <a:endParaRPr lang="en-US"/>
        </a:p>
      </dgm:t>
    </dgm:pt>
    <dgm:pt modelId="{E6DAE10F-C43C-43AD-B223-4FE6F43C07F2}" type="sibTrans" cxnId="{6DAE7876-C728-449C-AA4D-8BFFA22248B1}">
      <dgm:prSet/>
      <dgm:spPr/>
      <dgm:t>
        <a:bodyPr/>
        <a:lstStyle/>
        <a:p>
          <a:endParaRPr lang="en-US"/>
        </a:p>
      </dgm:t>
    </dgm:pt>
    <dgm:pt modelId="{D47021FE-F551-4650-A92A-5239EB297E13}">
      <dgm:prSet phldrT="[Text]"/>
      <dgm:spPr/>
      <dgm:t>
        <a:bodyPr/>
        <a:lstStyle/>
        <a:p>
          <a:r>
            <a:rPr lang="en-US" dirty="0">
              <a:solidFill>
                <a:srgbClr val="7030A0"/>
              </a:solidFill>
            </a:rPr>
            <a:t>CDC, FDA, HHS have issued guidance allowing off-label use and HHS guidance allows this guidance to override state restrictions.</a:t>
          </a:r>
        </a:p>
      </dgm:t>
    </dgm:pt>
    <dgm:pt modelId="{2BF5CE6B-DB7E-4434-827D-F574B6EB1BDD}" type="parTrans" cxnId="{EB75C3D9-2CBA-46D7-A8A5-64E6E57C51B0}">
      <dgm:prSet/>
      <dgm:spPr/>
      <dgm:t>
        <a:bodyPr/>
        <a:lstStyle/>
        <a:p>
          <a:endParaRPr lang="en-US"/>
        </a:p>
      </dgm:t>
    </dgm:pt>
    <dgm:pt modelId="{30150E24-E291-4CB3-BF61-AB53C601C72D}" type="sibTrans" cxnId="{EB75C3D9-2CBA-46D7-A8A5-64E6E57C51B0}">
      <dgm:prSet/>
      <dgm:spPr/>
      <dgm:t>
        <a:bodyPr/>
        <a:lstStyle/>
        <a:p>
          <a:endParaRPr lang="en-US"/>
        </a:p>
      </dgm:t>
    </dgm:pt>
    <dgm:pt modelId="{00B77EDE-0103-400D-86F6-60E47E06FA63}">
      <dgm:prSet phldrT="[Text]"/>
      <dgm:spPr/>
      <dgm:t>
        <a:bodyPr/>
        <a:lstStyle/>
        <a:p>
          <a:r>
            <a:rPr lang="en-US" dirty="0">
              <a:solidFill>
                <a:srgbClr val="7030A0"/>
              </a:solidFill>
            </a:rPr>
            <a:t>Test results need to be confirmed in some situations.  </a:t>
          </a:r>
        </a:p>
        <a:p>
          <a:r>
            <a:rPr lang="en-US" dirty="0">
              <a:solidFill>
                <a:srgbClr val="7030A0"/>
              </a:solidFill>
            </a:rPr>
            <a:t>CDC has published an algorithm/decision tree for interpreting antigen test results in the nursing home.</a:t>
          </a:r>
        </a:p>
      </dgm:t>
    </dgm:pt>
    <dgm:pt modelId="{9F34EE68-FC55-4D3B-A14E-2E1AE0A3203A}" type="parTrans" cxnId="{13AEE588-B3EE-4C0D-9B1D-3E154FC81CAF}">
      <dgm:prSet/>
      <dgm:spPr/>
      <dgm:t>
        <a:bodyPr/>
        <a:lstStyle/>
        <a:p>
          <a:endParaRPr lang="en-US"/>
        </a:p>
      </dgm:t>
    </dgm:pt>
    <dgm:pt modelId="{8AA3EC2B-3AD3-408B-BD54-DDE6CC726CA9}" type="sibTrans" cxnId="{13AEE588-B3EE-4C0D-9B1D-3E154FC81CAF}">
      <dgm:prSet/>
      <dgm:spPr/>
      <dgm:t>
        <a:bodyPr/>
        <a:lstStyle/>
        <a:p>
          <a:endParaRPr lang="en-US"/>
        </a:p>
      </dgm:t>
    </dgm:pt>
    <dgm:pt modelId="{ACD590DC-2CF8-4B03-9F3E-F389A3684FE4}" type="pres">
      <dgm:prSet presAssocID="{B9425711-96D5-41E4-8F8F-DF4272E95A24}" presName="vert0" presStyleCnt="0">
        <dgm:presLayoutVars>
          <dgm:dir/>
          <dgm:animOne val="branch"/>
          <dgm:animLvl val="lvl"/>
        </dgm:presLayoutVars>
      </dgm:prSet>
      <dgm:spPr/>
    </dgm:pt>
    <dgm:pt modelId="{EEB16F59-1643-4ECC-9F1A-8EA7ADE4AEB7}" type="pres">
      <dgm:prSet presAssocID="{7794A16F-6C59-46B2-86F9-4D1B1E681906}" presName="thickLine" presStyleLbl="alignNode1" presStyleIdx="0" presStyleCnt="1"/>
      <dgm:spPr/>
    </dgm:pt>
    <dgm:pt modelId="{393244EB-A87B-4A43-88D3-78CBEA0F2276}" type="pres">
      <dgm:prSet presAssocID="{7794A16F-6C59-46B2-86F9-4D1B1E681906}" presName="horz1" presStyleCnt="0"/>
      <dgm:spPr/>
    </dgm:pt>
    <dgm:pt modelId="{648B223D-6CAB-420E-9115-BFCED5BBDB98}" type="pres">
      <dgm:prSet presAssocID="{7794A16F-6C59-46B2-86F9-4D1B1E681906}" presName="tx1" presStyleLbl="revTx" presStyleIdx="0" presStyleCnt="4"/>
      <dgm:spPr/>
    </dgm:pt>
    <dgm:pt modelId="{A9675226-8F37-4BCE-B0E1-D1D96E668245}" type="pres">
      <dgm:prSet presAssocID="{7794A16F-6C59-46B2-86F9-4D1B1E681906}" presName="vert1" presStyleCnt="0"/>
      <dgm:spPr/>
    </dgm:pt>
    <dgm:pt modelId="{3DBABAC3-A576-4383-BCD3-DB1E45200DE3}" type="pres">
      <dgm:prSet presAssocID="{E765D6ED-5054-4567-B2E6-05DEE0FBD2F7}" presName="vertSpace2a" presStyleCnt="0"/>
      <dgm:spPr/>
    </dgm:pt>
    <dgm:pt modelId="{41EC3DA1-A43B-4784-A158-C0D6A0C3F379}" type="pres">
      <dgm:prSet presAssocID="{E765D6ED-5054-4567-B2E6-05DEE0FBD2F7}" presName="horz2" presStyleCnt="0"/>
      <dgm:spPr/>
    </dgm:pt>
    <dgm:pt modelId="{9872DC09-0331-4AF2-AB79-F08C833C0378}" type="pres">
      <dgm:prSet presAssocID="{E765D6ED-5054-4567-B2E6-05DEE0FBD2F7}" presName="horzSpace2" presStyleCnt="0"/>
      <dgm:spPr/>
    </dgm:pt>
    <dgm:pt modelId="{F6B6F104-C23A-4CEA-BE75-9D2C7D12C8AE}" type="pres">
      <dgm:prSet presAssocID="{E765D6ED-5054-4567-B2E6-05DEE0FBD2F7}" presName="tx2" presStyleLbl="revTx" presStyleIdx="1" presStyleCnt="4"/>
      <dgm:spPr/>
    </dgm:pt>
    <dgm:pt modelId="{841124AC-D363-490A-A0E8-0D384FB886AB}" type="pres">
      <dgm:prSet presAssocID="{E765D6ED-5054-4567-B2E6-05DEE0FBD2F7}" presName="vert2" presStyleCnt="0"/>
      <dgm:spPr/>
    </dgm:pt>
    <dgm:pt modelId="{3E4C22D2-74FC-4EB4-8462-16CBAD19011D}" type="pres">
      <dgm:prSet presAssocID="{E765D6ED-5054-4567-B2E6-05DEE0FBD2F7}" presName="thinLine2b" presStyleLbl="callout" presStyleIdx="0" presStyleCnt="3"/>
      <dgm:spPr/>
    </dgm:pt>
    <dgm:pt modelId="{E5265C70-C16A-4947-935F-45847C340A18}" type="pres">
      <dgm:prSet presAssocID="{E765D6ED-5054-4567-B2E6-05DEE0FBD2F7}" presName="vertSpace2b" presStyleCnt="0"/>
      <dgm:spPr/>
    </dgm:pt>
    <dgm:pt modelId="{099B1F28-8615-4E50-BF58-D7C633A69575}" type="pres">
      <dgm:prSet presAssocID="{D47021FE-F551-4650-A92A-5239EB297E13}" presName="horz2" presStyleCnt="0"/>
      <dgm:spPr/>
    </dgm:pt>
    <dgm:pt modelId="{A52675CF-9FF2-41D1-BA33-0431637533FA}" type="pres">
      <dgm:prSet presAssocID="{D47021FE-F551-4650-A92A-5239EB297E13}" presName="horzSpace2" presStyleCnt="0"/>
      <dgm:spPr/>
    </dgm:pt>
    <dgm:pt modelId="{834E55F2-A95A-4ECA-9D89-59C7DD36D539}" type="pres">
      <dgm:prSet presAssocID="{D47021FE-F551-4650-A92A-5239EB297E13}" presName="tx2" presStyleLbl="revTx" presStyleIdx="2" presStyleCnt="4"/>
      <dgm:spPr/>
    </dgm:pt>
    <dgm:pt modelId="{A83E8FE6-A256-435F-A00B-6DF18CFEE9E8}" type="pres">
      <dgm:prSet presAssocID="{D47021FE-F551-4650-A92A-5239EB297E13}" presName="vert2" presStyleCnt="0"/>
      <dgm:spPr/>
    </dgm:pt>
    <dgm:pt modelId="{42E42A7D-469A-4AA9-B4CE-2AF40BF36D4D}" type="pres">
      <dgm:prSet presAssocID="{D47021FE-F551-4650-A92A-5239EB297E13}" presName="thinLine2b" presStyleLbl="callout" presStyleIdx="1" presStyleCnt="3"/>
      <dgm:spPr/>
    </dgm:pt>
    <dgm:pt modelId="{2D07C657-6511-4F51-BDFF-508D4A52A118}" type="pres">
      <dgm:prSet presAssocID="{D47021FE-F551-4650-A92A-5239EB297E13}" presName="vertSpace2b" presStyleCnt="0"/>
      <dgm:spPr/>
    </dgm:pt>
    <dgm:pt modelId="{FB32348E-56A2-4EBC-B8BD-BAEAFAE6526A}" type="pres">
      <dgm:prSet presAssocID="{00B77EDE-0103-400D-86F6-60E47E06FA63}" presName="horz2" presStyleCnt="0"/>
      <dgm:spPr/>
    </dgm:pt>
    <dgm:pt modelId="{0D5421CE-58F2-4182-8268-100A19547F10}" type="pres">
      <dgm:prSet presAssocID="{00B77EDE-0103-400D-86F6-60E47E06FA63}" presName="horzSpace2" presStyleCnt="0"/>
      <dgm:spPr/>
    </dgm:pt>
    <dgm:pt modelId="{ACCCDB5B-ABF1-4D81-895B-62A83AD43993}" type="pres">
      <dgm:prSet presAssocID="{00B77EDE-0103-400D-86F6-60E47E06FA63}" presName="tx2" presStyleLbl="revTx" presStyleIdx="3" presStyleCnt="4"/>
      <dgm:spPr/>
    </dgm:pt>
    <dgm:pt modelId="{0978A429-168A-488A-915C-E8CA2F17095F}" type="pres">
      <dgm:prSet presAssocID="{00B77EDE-0103-400D-86F6-60E47E06FA63}" presName="vert2" presStyleCnt="0"/>
      <dgm:spPr/>
    </dgm:pt>
    <dgm:pt modelId="{0FF6F648-7C1B-402B-A17D-C7291C563EEA}" type="pres">
      <dgm:prSet presAssocID="{00B77EDE-0103-400D-86F6-60E47E06FA63}" presName="thinLine2b" presStyleLbl="callout" presStyleIdx="2" presStyleCnt="3"/>
      <dgm:spPr/>
    </dgm:pt>
    <dgm:pt modelId="{0E31DC14-B8C4-4D0C-83F6-33BA3C74B6BA}" type="pres">
      <dgm:prSet presAssocID="{00B77EDE-0103-400D-86F6-60E47E06FA63}" presName="vertSpace2b" presStyleCnt="0"/>
      <dgm:spPr/>
    </dgm:pt>
  </dgm:ptLst>
  <dgm:cxnLst>
    <dgm:cxn modelId="{1770245B-9C1D-47AB-BEF2-A468F2A83B05}" type="presOf" srcId="{D47021FE-F551-4650-A92A-5239EB297E13}" destId="{834E55F2-A95A-4ECA-9D89-59C7DD36D539}" srcOrd="0" destOrd="0" presId="urn:microsoft.com/office/officeart/2008/layout/LinedList"/>
    <dgm:cxn modelId="{6DAE7876-C728-449C-AA4D-8BFFA22248B1}" srcId="{7794A16F-6C59-46B2-86F9-4D1B1E681906}" destId="{E765D6ED-5054-4567-B2E6-05DEE0FBD2F7}" srcOrd="0" destOrd="0" parTransId="{1D481361-8ABC-483C-8729-8121D2551C21}" sibTransId="{E6DAE10F-C43C-43AD-B223-4FE6F43C07F2}"/>
    <dgm:cxn modelId="{13AEE588-B3EE-4C0D-9B1D-3E154FC81CAF}" srcId="{7794A16F-6C59-46B2-86F9-4D1B1E681906}" destId="{00B77EDE-0103-400D-86F6-60E47E06FA63}" srcOrd="2" destOrd="0" parTransId="{9F34EE68-FC55-4D3B-A14E-2E1AE0A3203A}" sibTransId="{8AA3EC2B-3AD3-408B-BD54-DDE6CC726CA9}"/>
    <dgm:cxn modelId="{F4ED40CC-7694-40D2-BFB4-1CDA3F100241}" type="presOf" srcId="{E765D6ED-5054-4567-B2E6-05DEE0FBD2F7}" destId="{F6B6F104-C23A-4CEA-BE75-9D2C7D12C8AE}" srcOrd="0" destOrd="0" presId="urn:microsoft.com/office/officeart/2008/layout/LinedList"/>
    <dgm:cxn modelId="{DA3440D2-5669-442B-B0C9-78E0B2B60C05}" type="presOf" srcId="{7794A16F-6C59-46B2-86F9-4D1B1E681906}" destId="{648B223D-6CAB-420E-9115-BFCED5BBDB98}" srcOrd="0" destOrd="0" presId="urn:microsoft.com/office/officeart/2008/layout/LinedList"/>
    <dgm:cxn modelId="{EB75C3D9-2CBA-46D7-A8A5-64E6E57C51B0}" srcId="{7794A16F-6C59-46B2-86F9-4D1B1E681906}" destId="{D47021FE-F551-4650-A92A-5239EB297E13}" srcOrd="1" destOrd="0" parTransId="{2BF5CE6B-DB7E-4434-827D-F574B6EB1BDD}" sibTransId="{30150E24-E291-4CB3-BF61-AB53C601C72D}"/>
    <dgm:cxn modelId="{522A4BDE-241C-447F-9C1D-C4D990CF67FB}" type="presOf" srcId="{00B77EDE-0103-400D-86F6-60E47E06FA63}" destId="{ACCCDB5B-ABF1-4D81-895B-62A83AD43993}" srcOrd="0" destOrd="0" presId="urn:microsoft.com/office/officeart/2008/layout/LinedList"/>
    <dgm:cxn modelId="{9D9302E0-4790-4C5C-87EE-2D43F6AE4EBB}" type="presOf" srcId="{B9425711-96D5-41E4-8F8F-DF4272E95A24}" destId="{ACD590DC-2CF8-4B03-9F3E-F389A3684FE4}" srcOrd="0" destOrd="0" presId="urn:microsoft.com/office/officeart/2008/layout/LinedList"/>
    <dgm:cxn modelId="{6D6F54F1-2DDD-48EB-BE8D-9D681DCDEC19}" srcId="{B9425711-96D5-41E4-8F8F-DF4272E95A24}" destId="{7794A16F-6C59-46B2-86F9-4D1B1E681906}" srcOrd="0" destOrd="0" parTransId="{31139208-80B6-4AA0-A181-E240F39B6C85}" sibTransId="{198CCFDD-5575-4EC9-8D47-DA4299A14BCB}"/>
    <dgm:cxn modelId="{09D965FB-31E3-408F-ACE0-C9E062346ACE}" type="presParOf" srcId="{ACD590DC-2CF8-4B03-9F3E-F389A3684FE4}" destId="{EEB16F59-1643-4ECC-9F1A-8EA7ADE4AEB7}" srcOrd="0" destOrd="0" presId="urn:microsoft.com/office/officeart/2008/layout/LinedList"/>
    <dgm:cxn modelId="{4934E8BE-F9C7-4269-AF13-B0A3CE7940E3}" type="presParOf" srcId="{ACD590DC-2CF8-4B03-9F3E-F389A3684FE4}" destId="{393244EB-A87B-4A43-88D3-78CBEA0F2276}" srcOrd="1" destOrd="0" presId="urn:microsoft.com/office/officeart/2008/layout/LinedList"/>
    <dgm:cxn modelId="{4AC9CA2A-4923-4B52-BB74-117D0B7808AB}" type="presParOf" srcId="{393244EB-A87B-4A43-88D3-78CBEA0F2276}" destId="{648B223D-6CAB-420E-9115-BFCED5BBDB98}" srcOrd="0" destOrd="0" presId="urn:microsoft.com/office/officeart/2008/layout/LinedList"/>
    <dgm:cxn modelId="{4953B478-C26E-4CB4-A1D8-2193314B4E59}" type="presParOf" srcId="{393244EB-A87B-4A43-88D3-78CBEA0F2276}" destId="{A9675226-8F37-4BCE-B0E1-D1D96E668245}" srcOrd="1" destOrd="0" presId="urn:microsoft.com/office/officeart/2008/layout/LinedList"/>
    <dgm:cxn modelId="{95E1B624-5F6A-4ACC-8C99-FB780EC16872}" type="presParOf" srcId="{A9675226-8F37-4BCE-B0E1-D1D96E668245}" destId="{3DBABAC3-A576-4383-BCD3-DB1E45200DE3}" srcOrd="0" destOrd="0" presId="urn:microsoft.com/office/officeart/2008/layout/LinedList"/>
    <dgm:cxn modelId="{4DC87BDC-28DD-4A34-8733-9BA6E91A5485}" type="presParOf" srcId="{A9675226-8F37-4BCE-B0E1-D1D96E668245}" destId="{41EC3DA1-A43B-4784-A158-C0D6A0C3F379}" srcOrd="1" destOrd="0" presId="urn:microsoft.com/office/officeart/2008/layout/LinedList"/>
    <dgm:cxn modelId="{DD550BCB-86A3-4F7E-840D-0CEF8365C272}" type="presParOf" srcId="{41EC3DA1-A43B-4784-A158-C0D6A0C3F379}" destId="{9872DC09-0331-4AF2-AB79-F08C833C0378}" srcOrd="0" destOrd="0" presId="urn:microsoft.com/office/officeart/2008/layout/LinedList"/>
    <dgm:cxn modelId="{EC26F263-408B-440A-82EB-F9C7CE08736C}" type="presParOf" srcId="{41EC3DA1-A43B-4784-A158-C0D6A0C3F379}" destId="{F6B6F104-C23A-4CEA-BE75-9D2C7D12C8AE}" srcOrd="1" destOrd="0" presId="urn:microsoft.com/office/officeart/2008/layout/LinedList"/>
    <dgm:cxn modelId="{1D3178CF-D35A-4B95-AFEC-DF394F9E44B1}" type="presParOf" srcId="{41EC3DA1-A43B-4784-A158-C0D6A0C3F379}" destId="{841124AC-D363-490A-A0E8-0D384FB886AB}" srcOrd="2" destOrd="0" presId="urn:microsoft.com/office/officeart/2008/layout/LinedList"/>
    <dgm:cxn modelId="{333B3B3F-5970-42F9-A355-AB7F5F28E780}" type="presParOf" srcId="{A9675226-8F37-4BCE-B0E1-D1D96E668245}" destId="{3E4C22D2-74FC-4EB4-8462-16CBAD19011D}" srcOrd="2" destOrd="0" presId="urn:microsoft.com/office/officeart/2008/layout/LinedList"/>
    <dgm:cxn modelId="{5EF82C99-A6F9-4796-8583-9B301CA1C90F}" type="presParOf" srcId="{A9675226-8F37-4BCE-B0E1-D1D96E668245}" destId="{E5265C70-C16A-4947-935F-45847C340A18}" srcOrd="3" destOrd="0" presId="urn:microsoft.com/office/officeart/2008/layout/LinedList"/>
    <dgm:cxn modelId="{0E2667E4-6691-4F4D-A756-F43AA892731A}" type="presParOf" srcId="{A9675226-8F37-4BCE-B0E1-D1D96E668245}" destId="{099B1F28-8615-4E50-BF58-D7C633A69575}" srcOrd="4" destOrd="0" presId="urn:microsoft.com/office/officeart/2008/layout/LinedList"/>
    <dgm:cxn modelId="{50037126-5B58-4DE3-8B81-00CC397BC8B9}" type="presParOf" srcId="{099B1F28-8615-4E50-BF58-D7C633A69575}" destId="{A52675CF-9FF2-41D1-BA33-0431637533FA}" srcOrd="0" destOrd="0" presId="urn:microsoft.com/office/officeart/2008/layout/LinedList"/>
    <dgm:cxn modelId="{C6FC8455-AED9-477B-B254-66207C2DC92C}" type="presParOf" srcId="{099B1F28-8615-4E50-BF58-D7C633A69575}" destId="{834E55F2-A95A-4ECA-9D89-59C7DD36D539}" srcOrd="1" destOrd="0" presId="urn:microsoft.com/office/officeart/2008/layout/LinedList"/>
    <dgm:cxn modelId="{B4F4E16B-8E67-472D-A559-35091D5F0B22}" type="presParOf" srcId="{099B1F28-8615-4E50-BF58-D7C633A69575}" destId="{A83E8FE6-A256-435F-A00B-6DF18CFEE9E8}" srcOrd="2" destOrd="0" presId="urn:microsoft.com/office/officeart/2008/layout/LinedList"/>
    <dgm:cxn modelId="{40DDD1C1-79CE-4EA9-A989-8DF615CA1CF9}" type="presParOf" srcId="{A9675226-8F37-4BCE-B0E1-D1D96E668245}" destId="{42E42A7D-469A-4AA9-B4CE-2AF40BF36D4D}" srcOrd="5" destOrd="0" presId="urn:microsoft.com/office/officeart/2008/layout/LinedList"/>
    <dgm:cxn modelId="{F95E945B-438C-4961-A25F-3C15A922E320}" type="presParOf" srcId="{A9675226-8F37-4BCE-B0E1-D1D96E668245}" destId="{2D07C657-6511-4F51-BDFF-508D4A52A118}" srcOrd="6" destOrd="0" presId="urn:microsoft.com/office/officeart/2008/layout/LinedList"/>
    <dgm:cxn modelId="{235A2739-9A9A-4D80-A851-B17A187424E0}" type="presParOf" srcId="{A9675226-8F37-4BCE-B0E1-D1D96E668245}" destId="{FB32348E-56A2-4EBC-B8BD-BAEAFAE6526A}" srcOrd="7" destOrd="0" presId="urn:microsoft.com/office/officeart/2008/layout/LinedList"/>
    <dgm:cxn modelId="{5E929648-C7AC-4EE2-AABF-628D6700FD23}" type="presParOf" srcId="{FB32348E-56A2-4EBC-B8BD-BAEAFAE6526A}" destId="{0D5421CE-58F2-4182-8268-100A19547F10}" srcOrd="0" destOrd="0" presId="urn:microsoft.com/office/officeart/2008/layout/LinedList"/>
    <dgm:cxn modelId="{E3DC1E8A-2D0C-40A5-9FB4-99A1F1945789}" type="presParOf" srcId="{FB32348E-56A2-4EBC-B8BD-BAEAFAE6526A}" destId="{ACCCDB5B-ABF1-4D81-895B-62A83AD43993}" srcOrd="1" destOrd="0" presId="urn:microsoft.com/office/officeart/2008/layout/LinedList"/>
    <dgm:cxn modelId="{2448443E-165E-4914-BB3B-E980EA7741CF}" type="presParOf" srcId="{FB32348E-56A2-4EBC-B8BD-BAEAFAE6526A}" destId="{0978A429-168A-488A-915C-E8CA2F17095F}" srcOrd="2" destOrd="0" presId="urn:microsoft.com/office/officeart/2008/layout/LinedList"/>
    <dgm:cxn modelId="{7B0D0388-3CFD-4822-97B3-BA90F2E4A8B0}" type="presParOf" srcId="{A9675226-8F37-4BCE-B0E1-D1D96E668245}" destId="{0FF6F648-7C1B-402B-A17D-C7291C563EEA}" srcOrd="8" destOrd="0" presId="urn:microsoft.com/office/officeart/2008/layout/LinedList"/>
    <dgm:cxn modelId="{7D93FE89-F93F-4074-9AB9-B0C8DA3080A6}" type="presParOf" srcId="{A9675226-8F37-4BCE-B0E1-D1D96E668245}" destId="{0E31DC14-B8C4-4D0C-83F6-33BA3C74B6BA}"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CF46BE9-04A6-4C96-A2AB-710FE4EF01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2AE343-1955-44CC-A662-2F9C604F30A4}">
      <dgm:prSet phldrT="[Text]"/>
      <dgm:spPr/>
      <dgm:t>
        <a:bodyPr/>
        <a:lstStyle/>
        <a:p>
          <a:endParaRPr lang="en-US" dirty="0">
            <a:solidFill>
              <a:srgbClr val="7030A0"/>
            </a:solidFill>
          </a:endParaRPr>
        </a:p>
        <a:p>
          <a:r>
            <a:rPr lang="en-US" dirty="0">
              <a:solidFill>
                <a:srgbClr val="7030A0"/>
              </a:solidFill>
            </a:rPr>
            <a:t>POC Antigen Testing</a:t>
          </a:r>
          <a:endParaRPr lang="en-US" dirty="0"/>
        </a:p>
      </dgm:t>
    </dgm:pt>
    <dgm:pt modelId="{3DF7DED8-01CE-4BA1-8CEC-6DE9D1DC09A6}" type="parTrans" cxnId="{97D381AA-6A26-45BF-AB62-5D568F67BBAC}">
      <dgm:prSet/>
      <dgm:spPr/>
      <dgm:t>
        <a:bodyPr/>
        <a:lstStyle/>
        <a:p>
          <a:endParaRPr lang="en-US"/>
        </a:p>
      </dgm:t>
    </dgm:pt>
    <dgm:pt modelId="{C4F3EA65-E610-445A-8B62-2040C62F6555}" type="sibTrans" cxnId="{97D381AA-6A26-45BF-AB62-5D568F67BBAC}">
      <dgm:prSet/>
      <dgm:spPr/>
      <dgm:t>
        <a:bodyPr/>
        <a:lstStyle/>
        <a:p>
          <a:endParaRPr lang="en-US"/>
        </a:p>
      </dgm:t>
    </dgm:pt>
    <dgm:pt modelId="{9A2E0382-C548-411D-8F99-60A29CACEF98}">
      <dgm:prSet phldrT="[Text]"/>
      <dgm:spPr/>
      <dgm:t>
        <a:bodyPr/>
        <a:lstStyle/>
        <a:p>
          <a:r>
            <a:rPr lang="en-US" dirty="0">
              <a:solidFill>
                <a:srgbClr val="7030A0"/>
              </a:solidFill>
            </a:rPr>
            <a:t>Training and proficiency in testing is needed for CLIA regulations.  States may have further regulations.  </a:t>
          </a:r>
        </a:p>
      </dgm:t>
    </dgm:pt>
    <dgm:pt modelId="{3BCB7ECE-0FD0-48FE-A244-F6E97063A885}" type="parTrans" cxnId="{7D29046C-454E-4DFC-9901-330F0D8A7851}">
      <dgm:prSet/>
      <dgm:spPr/>
      <dgm:t>
        <a:bodyPr/>
        <a:lstStyle/>
        <a:p>
          <a:endParaRPr lang="en-US"/>
        </a:p>
      </dgm:t>
    </dgm:pt>
    <dgm:pt modelId="{3D5C3DB1-56EF-4188-8CB5-72FE18D2AB56}" type="sibTrans" cxnId="{7D29046C-454E-4DFC-9901-330F0D8A7851}">
      <dgm:prSet/>
      <dgm:spPr/>
      <dgm:t>
        <a:bodyPr/>
        <a:lstStyle/>
        <a:p>
          <a:endParaRPr lang="en-US"/>
        </a:p>
      </dgm:t>
    </dgm:pt>
    <dgm:pt modelId="{100106B2-3D2B-4A7B-920C-C3C42BC572AB}">
      <dgm:prSet phldrT="[Text]"/>
      <dgm:spPr/>
      <dgm:t>
        <a:bodyPr/>
        <a:lstStyle/>
        <a:p>
          <a:r>
            <a:rPr lang="en-US" dirty="0">
              <a:solidFill>
                <a:srgbClr val="7030A0"/>
              </a:solidFill>
            </a:rPr>
            <a:t>Some states may require that you add the POC testing device to your CLIA certificate.</a:t>
          </a:r>
        </a:p>
      </dgm:t>
    </dgm:pt>
    <dgm:pt modelId="{7F09B319-3E8A-4F3A-8118-C3D7E4F8EF79}" type="parTrans" cxnId="{F33C64B1-CEDF-4B1B-8933-471F00F7BC60}">
      <dgm:prSet/>
      <dgm:spPr/>
      <dgm:t>
        <a:bodyPr/>
        <a:lstStyle/>
        <a:p>
          <a:endParaRPr lang="en-US"/>
        </a:p>
      </dgm:t>
    </dgm:pt>
    <dgm:pt modelId="{0C8D89E6-B6D4-4F4B-907F-9F053882C1BA}" type="sibTrans" cxnId="{F33C64B1-CEDF-4B1B-8933-471F00F7BC60}">
      <dgm:prSet/>
      <dgm:spPr/>
      <dgm:t>
        <a:bodyPr/>
        <a:lstStyle/>
        <a:p>
          <a:endParaRPr lang="en-US"/>
        </a:p>
      </dgm:t>
    </dgm:pt>
    <dgm:pt modelId="{6EBECF7A-7772-4FF2-B6FE-9756E321FC11}">
      <dgm:prSet phldrT="[Text]"/>
      <dgm:spPr/>
      <dgm:t>
        <a:bodyPr/>
        <a:lstStyle/>
        <a:p>
          <a:r>
            <a:rPr lang="en-US" dirty="0">
              <a:solidFill>
                <a:srgbClr val="7030A0"/>
              </a:solidFill>
            </a:rPr>
            <a:t>There is no federal restriction on who can be tested under the CLIA waiver. </a:t>
          </a:r>
        </a:p>
        <a:p>
          <a:r>
            <a:rPr lang="en-US" dirty="0">
              <a:solidFill>
                <a:srgbClr val="7030A0"/>
              </a:solidFill>
            </a:rPr>
            <a:t>Visitors are not required to be tested but it could be used for them depending on your state regulations.  </a:t>
          </a:r>
        </a:p>
      </dgm:t>
    </dgm:pt>
    <dgm:pt modelId="{241524E2-EE4D-4ED7-8836-820EB29373C1}" type="parTrans" cxnId="{1E8610C3-7D12-4032-9712-3B748CBE9362}">
      <dgm:prSet/>
      <dgm:spPr/>
      <dgm:t>
        <a:bodyPr/>
        <a:lstStyle/>
        <a:p>
          <a:endParaRPr lang="en-US"/>
        </a:p>
      </dgm:t>
    </dgm:pt>
    <dgm:pt modelId="{D0AC8F95-FB26-417C-A33B-4589CD60D9FF}" type="sibTrans" cxnId="{1E8610C3-7D12-4032-9712-3B748CBE9362}">
      <dgm:prSet/>
      <dgm:spPr/>
      <dgm:t>
        <a:bodyPr/>
        <a:lstStyle/>
        <a:p>
          <a:endParaRPr lang="en-US"/>
        </a:p>
      </dgm:t>
    </dgm:pt>
    <dgm:pt modelId="{410057FF-1465-407F-8A87-8326296B7C8C}" type="pres">
      <dgm:prSet presAssocID="{5CF46BE9-04A6-4C96-A2AB-710FE4EF01A3}" presName="vert0" presStyleCnt="0">
        <dgm:presLayoutVars>
          <dgm:dir/>
          <dgm:animOne val="branch"/>
          <dgm:animLvl val="lvl"/>
        </dgm:presLayoutVars>
      </dgm:prSet>
      <dgm:spPr/>
    </dgm:pt>
    <dgm:pt modelId="{BC6FE5AB-9E47-4454-9DCB-0214AED185C2}" type="pres">
      <dgm:prSet presAssocID="{172AE343-1955-44CC-A662-2F9C604F30A4}" presName="thickLine" presStyleLbl="alignNode1" presStyleIdx="0" presStyleCnt="1"/>
      <dgm:spPr/>
    </dgm:pt>
    <dgm:pt modelId="{D2D394C2-C999-4E4B-A224-C89D2F7F6AFF}" type="pres">
      <dgm:prSet presAssocID="{172AE343-1955-44CC-A662-2F9C604F30A4}" presName="horz1" presStyleCnt="0"/>
      <dgm:spPr/>
    </dgm:pt>
    <dgm:pt modelId="{742614BD-21D5-4587-ACD3-5219786086B6}" type="pres">
      <dgm:prSet presAssocID="{172AE343-1955-44CC-A662-2F9C604F30A4}" presName="tx1" presStyleLbl="revTx" presStyleIdx="0" presStyleCnt="4"/>
      <dgm:spPr/>
    </dgm:pt>
    <dgm:pt modelId="{A0993AFB-A242-4293-BCDD-DE2D8A40EFF8}" type="pres">
      <dgm:prSet presAssocID="{172AE343-1955-44CC-A662-2F9C604F30A4}" presName="vert1" presStyleCnt="0"/>
      <dgm:spPr/>
    </dgm:pt>
    <dgm:pt modelId="{EEF5A9FD-EDF7-4200-85F8-AAD7236E2DBA}" type="pres">
      <dgm:prSet presAssocID="{9A2E0382-C548-411D-8F99-60A29CACEF98}" presName="vertSpace2a" presStyleCnt="0"/>
      <dgm:spPr/>
    </dgm:pt>
    <dgm:pt modelId="{E5171068-34CD-4437-9E4E-55379A429CE4}" type="pres">
      <dgm:prSet presAssocID="{9A2E0382-C548-411D-8F99-60A29CACEF98}" presName="horz2" presStyleCnt="0"/>
      <dgm:spPr/>
    </dgm:pt>
    <dgm:pt modelId="{5804E69E-E2F2-4C06-A16C-33A36B616A27}" type="pres">
      <dgm:prSet presAssocID="{9A2E0382-C548-411D-8F99-60A29CACEF98}" presName="horzSpace2" presStyleCnt="0"/>
      <dgm:spPr/>
    </dgm:pt>
    <dgm:pt modelId="{38EA389C-4028-403D-AB72-3850DB1543CD}" type="pres">
      <dgm:prSet presAssocID="{9A2E0382-C548-411D-8F99-60A29CACEF98}" presName="tx2" presStyleLbl="revTx" presStyleIdx="1" presStyleCnt="4"/>
      <dgm:spPr/>
    </dgm:pt>
    <dgm:pt modelId="{62B8E178-78D6-4D9B-840B-0B51BF09370E}" type="pres">
      <dgm:prSet presAssocID="{9A2E0382-C548-411D-8F99-60A29CACEF98}" presName="vert2" presStyleCnt="0"/>
      <dgm:spPr/>
    </dgm:pt>
    <dgm:pt modelId="{93C51D89-A439-49C0-87D1-A60ED8382AE8}" type="pres">
      <dgm:prSet presAssocID="{9A2E0382-C548-411D-8F99-60A29CACEF98}" presName="thinLine2b" presStyleLbl="callout" presStyleIdx="0" presStyleCnt="3"/>
      <dgm:spPr/>
    </dgm:pt>
    <dgm:pt modelId="{0951A777-760A-4AD5-B024-83DC82CF5665}" type="pres">
      <dgm:prSet presAssocID="{9A2E0382-C548-411D-8F99-60A29CACEF98}" presName="vertSpace2b" presStyleCnt="0"/>
      <dgm:spPr/>
    </dgm:pt>
    <dgm:pt modelId="{D6EBDB11-97DE-453D-87C8-E181598E0DD4}" type="pres">
      <dgm:prSet presAssocID="{100106B2-3D2B-4A7B-920C-C3C42BC572AB}" presName="horz2" presStyleCnt="0"/>
      <dgm:spPr/>
    </dgm:pt>
    <dgm:pt modelId="{E77CF7AF-2338-4DF8-ADB7-017CB1F6D792}" type="pres">
      <dgm:prSet presAssocID="{100106B2-3D2B-4A7B-920C-C3C42BC572AB}" presName="horzSpace2" presStyleCnt="0"/>
      <dgm:spPr/>
    </dgm:pt>
    <dgm:pt modelId="{CD28EA90-4B13-4823-90AF-722C53AA2B4F}" type="pres">
      <dgm:prSet presAssocID="{100106B2-3D2B-4A7B-920C-C3C42BC572AB}" presName="tx2" presStyleLbl="revTx" presStyleIdx="2" presStyleCnt="4"/>
      <dgm:spPr/>
    </dgm:pt>
    <dgm:pt modelId="{5807F178-4E43-458D-93DE-E04EF9ECA279}" type="pres">
      <dgm:prSet presAssocID="{100106B2-3D2B-4A7B-920C-C3C42BC572AB}" presName="vert2" presStyleCnt="0"/>
      <dgm:spPr/>
    </dgm:pt>
    <dgm:pt modelId="{33CEDDC0-7CA9-446A-B5C7-178E2EA75DB1}" type="pres">
      <dgm:prSet presAssocID="{100106B2-3D2B-4A7B-920C-C3C42BC572AB}" presName="thinLine2b" presStyleLbl="callout" presStyleIdx="1" presStyleCnt="3"/>
      <dgm:spPr/>
    </dgm:pt>
    <dgm:pt modelId="{C79F69A9-C894-45E7-928F-A203B8C89C8E}" type="pres">
      <dgm:prSet presAssocID="{100106B2-3D2B-4A7B-920C-C3C42BC572AB}" presName="vertSpace2b" presStyleCnt="0"/>
      <dgm:spPr/>
    </dgm:pt>
    <dgm:pt modelId="{1CF88DDE-8BD8-4FA2-B883-3F7228E2246A}" type="pres">
      <dgm:prSet presAssocID="{6EBECF7A-7772-4FF2-B6FE-9756E321FC11}" presName="horz2" presStyleCnt="0"/>
      <dgm:spPr/>
    </dgm:pt>
    <dgm:pt modelId="{581216D8-8B05-4F81-B8B1-E5EEC391EB72}" type="pres">
      <dgm:prSet presAssocID="{6EBECF7A-7772-4FF2-B6FE-9756E321FC11}" presName="horzSpace2" presStyleCnt="0"/>
      <dgm:spPr/>
    </dgm:pt>
    <dgm:pt modelId="{71BF89BC-A695-41B9-B567-F680A1F2A04B}" type="pres">
      <dgm:prSet presAssocID="{6EBECF7A-7772-4FF2-B6FE-9756E321FC11}" presName="tx2" presStyleLbl="revTx" presStyleIdx="3" presStyleCnt="4"/>
      <dgm:spPr/>
    </dgm:pt>
    <dgm:pt modelId="{950DCD43-F389-4DB5-BFFF-2126890D1C87}" type="pres">
      <dgm:prSet presAssocID="{6EBECF7A-7772-4FF2-B6FE-9756E321FC11}" presName="vert2" presStyleCnt="0"/>
      <dgm:spPr/>
    </dgm:pt>
    <dgm:pt modelId="{6D6831A7-515E-4E0F-A5B6-386C3E2DCB34}" type="pres">
      <dgm:prSet presAssocID="{6EBECF7A-7772-4FF2-B6FE-9756E321FC11}" presName="thinLine2b" presStyleLbl="callout" presStyleIdx="2" presStyleCnt="3"/>
      <dgm:spPr/>
    </dgm:pt>
    <dgm:pt modelId="{8E3EEA50-333B-4A7E-B6AC-1CC3A7B66C47}" type="pres">
      <dgm:prSet presAssocID="{6EBECF7A-7772-4FF2-B6FE-9756E321FC11}" presName="vertSpace2b" presStyleCnt="0"/>
      <dgm:spPr/>
    </dgm:pt>
  </dgm:ptLst>
  <dgm:cxnLst>
    <dgm:cxn modelId="{C64BB463-5A87-4085-AFF6-F475F1C8D1FA}" type="presOf" srcId="{6EBECF7A-7772-4FF2-B6FE-9756E321FC11}" destId="{71BF89BC-A695-41B9-B567-F680A1F2A04B}" srcOrd="0" destOrd="0" presId="urn:microsoft.com/office/officeart/2008/layout/LinedList"/>
    <dgm:cxn modelId="{7D29046C-454E-4DFC-9901-330F0D8A7851}" srcId="{172AE343-1955-44CC-A662-2F9C604F30A4}" destId="{9A2E0382-C548-411D-8F99-60A29CACEF98}" srcOrd="0" destOrd="0" parTransId="{3BCB7ECE-0FD0-48FE-A244-F6E97063A885}" sibTransId="{3D5C3DB1-56EF-4188-8CB5-72FE18D2AB56}"/>
    <dgm:cxn modelId="{2989327D-F7C9-4678-968C-644A3AB8B8B7}" type="presOf" srcId="{172AE343-1955-44CC-A662-2F9C604F30A4}" destId="{742614BD-21D5-4587-ACD3-5219786086B6}" srcOrd="0" destOrd="0" presId="urn:microsoft.com/office/officeart/2008/layout/LinedList"/>
    <dgm:cxn modelId="{EAF09DA9-4E7F-40EC-9721-E42EBCA239AD}" type="presOf" srcId="{9A2E0382-C548-411D-8F99-60A29CACEF98}" destId="{38EA389C-4028-403D-AB72-3850DB1543CD}" srcOrd="0" destOrd="0" presId="urn:microsoft.com/office/officeart/2008/layout/LinedList"/>
    <dgm:cxn modelId="{97D381AA-6A26-45BF-AB62-5D568F67BBAC}" srcId="{5CF46BE9-04A6-4C96-A2AB-710FE4EF01A3}" destId="{172AE343-1955-44CC-A662-2F9C604F30A4}" srcOrd="0" destOrd="0" parTransId="{3DF7DED8-01CE-4BA1-8CEC-6DE9D1DC09A6}" sibTransId="{C4F3EA65-E610-445A-8B62-2040C62F6555}"/>
    <dgm:cxn modelId="{F33C64B1-CEDF-4B1B-8933-471F00F7BC60}" srcId="{172AE343-1955-44CC-A662-2F9C604F30A4}" destId="{100106B2-3D2B-4A7B-920C-C3C42BC572AB}" srcOrd="1" destOrd="0" parTransId="{7F09B319-3E8A-4F3A-8118-C3D7E4F8EF79}" sibTransId="{0C8D89E6-B6D4-4F4B-907F-9F053882C1BA}"/>
    <dgm:cxn modelId="{1E8610C3-7D12-4032-9712-3B748CBE9362}" srcId="{172AE343-1955-44CC-A662-2F9C604F30A4}" destId="{6EBECF7A-7772-4FF2-B6FE-9756E321FC11}" srcOrd="2" destOrd="0" parTransId="{241524E2-EE4D-4ED7-8836-820EB29373C1}" sibTransId="{D0AC8F95-FB26-417C-A33B-4589CD60D9FF}"/>
    <dgm:cxn modelId="{DE29DEF6-7657-48F1-8533-45D2335ABC3D}" type="presOf" srcId="{100106B2-3D2B-4A7B-920C-C3C42BC572AB}" destId="{CD28EA90-4B13-4823-90AF-722C53AA2B4F}" srcOrd="0" destOrd="0" presId="urn:microsoft.com/office/officeart/2008/layout/LinedList"/>
    <dgm:cxn modelId="{8BB3BCFE-B834-45E1-8A6F-E45A57AFC12E}" type="presOf" srcId="{5CF46BE9-04A6-4C96-A2AB-710FE4EF01A3}" destId="{410057FF-1465-407F-8A87-8326296B7C8C}" srcOrd="0" destOrd="0" presId="urn:microsoft.com/office/officeart/2008/layout/LinedList"/>
    <dgm:cxn modelId="{22850E98-571D-462C-87F8-D9703CB46B9A}" type="presParOf" srcId="{410057FF-1465-407F-8A87-8326296B7C8C}" destId="{BC6FE5AB-9E47-4454-9DCB-0214AED185C2}" srcOrd="0" destOrd="0" presId="urn:microsoft.com/office/officeart/2008/layout/LinedList"/>
    <dgm:cxn modelId="{769E10A7-088E-4C5B-8B31-ABAA426B9492}" type="presParOf" srcId="{410057FF-1465-407F-8A87-8326296B7C8C}" destId="{D2D394C2-C999-4E4B-A224-C89D2F7F6AFF}" srcOrd="1" destOrd="0" presId="urn:microsoft.com/office/officeart/2008/layout/LinedList"/>
    <dgm:cxn modelId="{FBEE239B-9708-4CCD-BA31-0A354165FA19}" type="presParOf" srcId="{D2D394C2-C999-4E4B-A224-C89D2F7F6AFF}" destId="{742614BD-21D5-4587-ACD3-5219786086B6}" srcOrd="0" destOrd="0" presId="urn:microsoft.com/office/officeart/2008/layout/LinedList"/>
    <dgm:cxn modelId="{A2E078E4-D336-4F1A-9335-1825123E2260}" type="presParOf" srcId="{D2D394C2-C999-4E4B-A224-C89D2F7F6AFF}" destId="{A0993AFB-A242-4293-BCDD-DE2D8A40EFF8}" srcOrd="1" destOrd="0" presId="urn:microsoft.com/office/officeart/2008/layout/LinedList"/>
    <dgm:cxn modelId="{F33F73C8-133F-4A36-8567-A8278C48ED83}" type="presParOf" srcId="{A0993AFB-A242-4293-BCDD-DE2D8A40EFF8}" destId="{EEF5A9FD-EDF7-4200-85F8-AAD7236E2DBA}" srcOrd="0" destOrd="0" presId="urn:microsoft.com/office/officeart/2008/layout/LinedList"/>
    <dgm:cxn modelId="{220450FD-7465-4BBB-BED9-9A24FB8E2424}" type="presParOf" srcId="{A0993AFB-A242-4293-BCDD-DE2D8A40EFF8}" destId="{E5171068-34CD-4437-9E4E-55379A429CE4}" srcOrd="1" destOrd="0" presId="urn:microsoft.com/office/officeart/2008/layout/LinedList"/>
    <dgm:cxn modelId="{DF5982FD-9024-4C3D-9AE8-6F6E89C67258}" type="presParOf" srcId="{E5171068-34CD-4437-9E4E-55379A429CE4}" destId="{5804E69E-E2F2-4C06-A16C-33A36B616A27}" srcOrd="0" destOrd="0" presId="urn:microsoft.com/office/officeart/2008/layout/LinedList"/>
    <dgm:cxn modelId="{E8A5A5AB-5D52-42C1-899F-94633815685A}" type="presParOf" srcId="{E5171068-34CD-4437-9E4E-55379A429CE4}" destId="{38EA389C-4028-403D-AB72-3850DB1543CD}" srcOrd="1" destOrd="0" presId="urn:microsoft.com/office/officeart/2008/layout/LinedList"/>
    <dgm:cxn modelId="{75F44423-B257-4D54-BE84-0A15B846DD25}" type="presParOf" srcId="{E5171068-34CD-4437-9E4E-55379A429CE4}" destId="{62B8E178-78D6-4D9B-840B-0B51BF09370E}" srcOrd="2" destOrd="0" presId="urn:microsoft.com/office/officeart/2008/layout/LinedList"/>
    <dgm:cxn modelId="{E8480B33-BD6C-4EBE-873A-527B66E86436}" type="presParOf" srcId="{A0993AFB-A242-4293-BCDD-DE2D8A40EFF8}" destId="{93C51D89-A439-49C0-87D1-A60ED8382AE8}" srcOrd="2" destOrd="0" presId="urn:microsoft.com/office/officeart/2008/layout/LinedList"/>
    <dgm:cxn modelId="{EE5BB67E-7BD0-406F-94A1-2D672391E1F9}" type="presParOf" srcId="{A0993AFB-A242-4293-BCDD-DE2D8A40EFF8}" destId="{0951A777-760A-4AD5-B024-83DC82CF5665}" srcOrd="3" destOrd="0" presId="urn:microsoft.com/office/officeart/2008/layout/LinedList"/>
    <dgm:cxn modelId="{0F160B38-7DE0-4BED-86D9-317438502B70}" type="presParOf" srcId="{A0993AFB-A242-4293-BCDD-DE2D8A40EFF8}" destId="{D6EBDB11-97DE-453D-87C8-E181598E0DD4}" srcOrd="4" destOrd="0" presId="urn:microsoft.com/office/officeart/2008/layout/LinedList"/>
    <dgm:cxn modelId="{4E5EAE20-8016-4267-8A97-78924E45A132}" type="presParOf" srcId="{D6EBDB11-97DE-453D-87C8-E181598E0DD4}" destId="{E77CF7AF-2338-4DF8-ADB7-017CB1F6D792}" srcOrd="0" destOrd="0" presId="urn:microsoft.com/office/officeart/2008/layout/LinedList"/>
    <dgm:cxn modelId="{FA29197B-2067-4D0C-A082-FDD04A70FB55}" type="presParOf" srcId="{D6EBDB11-97DE-453D-87C8-E181598E0DD4}" destId="{CD28EA90-4B13-4823-90AF-722C53AA2B4F}" srcOrd="1" destOrd="0" presId="urn:microsoft.com/office/officeart/2008/layout/LinedList"/>
    <dgm:cxn modelId="{4C5853D3-320A-4974-97EC-DBBCA5283188}" type="presParOf" srcId="{D6EBDB11-97DE-453D-87C8-E181598E0DD4}" destId="{5807F178-4E43-458D-93DE-E04EF9ECA279}" srcOrd="2" destOrd="0" presId="urn:microsoft.com/office/officeart/2008/layout/LinedList"/>
    <dgm:cxn modelId="{5FFF2D08-024A-4B6F-B9E4-CA0F799A0D40}" type="presParOf" srcId="{A0993AFB-A242-4293-BCDD-DE2D8A40EFF8}" destId="{33CEDDC0-7CA9-446A-B5C7-178E2EA75DB1}" srcOrd="5" destOrd="0" presId="urn:microsoft.com/office/officeart/2008/layout/LinedList"/>
    <dgm:cxn modelId="{7C257739-6E4F-47ED-A709-D34C3D006D54}" type="presParOf" srcId="{A0993AFB-A242-4293-BCDD-DE2D8A40EFF8}" destId="{C79F69A9-C894-45E7-928F-A203B8C89C8E}" srcOrd="6" destOrd="0" presId="urn:microsoft.com/office/officeart/2008/layout/LinedList"/>
    <dgm:cxn modelId="{F31DE2DD-B9BA-4DC5-8A0D-80BA202ABA00}" type="presParOf" srcId="{A0993AFB-A242-4293-BCDD-DE2D8A40EFF8}" destId="{1CF88DDE-8BD8-4FA2-B883-3F7228E2246A}" srcOrd="7" destOrd="0" presId="urn:microsoft.com/office/officeart/2008/layout/LinedList"/>
    <dgm:cxn modelId="{D3F29CE6-9E68-4234-905F-A45FA4E57B7D}" type="presParOf" srcId="{1CF88DDE-8BD8-4FA2-B883-3F7228E2246A}" destId="{581216D8-8B05-4F81-B8B1-E5EEC391EB72}" srcOrd="0" destOrd="0" presId="urn:microsoft.com/office/officeart/2008/layout/LinedList"/>
    <dgm:cxn modelId="{E5FD75E7-AD7E-4A11-98AB-7FEF0FCEA640}" type="presParOf" srcId="{1CF88DDE-8BD8-4FA2-B883-3F7228E2246A}" destId="{71BF89BC-A695-41B9-B567-F680A1F2A04B}" srcOrd="1" destOrd="0" presId="urn:microsoft.com/office/officeart/2008/layout/LinedList"/>
    <dgm:cxn modelId="{DBD6A9CC-F261-445C-8107-077BFB332B1F}" type="presParOf" srcId="{1CF88DDE-8BD8-4FA2-B883-3F7228E2246A}" destId="{950DCD43-F389-4DB5-BFFF-2126890D1C87}" srcOrd="2" destOrd="0" presId="urn:microsoft.com/office/officeart/2008/layout/LinedList"/>
    <dgm:cxn modelId="{5A7FAAA5-3B47-448F-A60E-7B45F05E897E}" type="presParOf" srcId="{A0993AFB-A242-4293-BCDD-DE2D8A40EFF8}" destId="{6D6831A7-515E-4E0F-A5B6-386C3E2DCB34}" srcOrd="8" destOrd="0" presId="urn:microsoft.com/office/officeart/2008/layout/LinedList"/>
    <dgm:cxn modelId="{6FE1A135-CAC1-4C54-80FB-0239A59605BE}" type="presParOf" srcId="{A0993AFB-A242-4293-BCDD-DE2D8A40EFF8}" destId="{8E3EEA50-333B-4A7E-B6AC-1CC3A7B66C47}"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AA5DA0E-3848-40A2-920C-E4DF6B4C1F39}"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B6BCA530-1A2F-450F-8B7B-E99ABF12E235}">
      <dgm:prSet phldrT="[Text]"/>
      <dgm:spPr/>
      <dgm:t>
        <a:bodyPr/>
        <a:lstStyle/>
        <a:p>
          <a:r>
            <a:rPr lang="en-US" dirty="0">
              <a:solidFill>
                <a:srgbClr val="92278F"/>
              </a:solidFill>
            </a:rPr>
            <a:t>Quality of the specimen collection</a:t>
          </a:r>
        </a:p>
      </dgm:t>
    </dgm:pt>
    <dgm:pt modelId="{55D33BDC-D8C3-4A77-9944-6CBBE99969C0}" type="parTrans" cxnId="{7636DF8D-0424-420E-87F4-3CD25D30CDD7}">
      <dgm:prSet/>
      <dgm:spPr/>
      <dgm:t>
        <a:bodyPr/>
        <a:lstStyle/>
        <a:p>
          <a:endParaRPr lang="en-US"/>
        </a:p>
      </dgm:t>
    </dgm:pt>
    <dgm:pt modelId="{55C26C50-436D-455B-8873-6EAEC5461D1F}" type="sibTrans" cxnId="{7636DF8D-0424-420E-87F4-3CD25D30CDD7}">
      <dgm:prSet/>
      <dgm:spPr/>
      <dgm:t>
        <a:bodyPr/>
        <a:lstStyle/>
        <a:p>
          <a:endParaRPr lang="en-US"/>
        </a:p>
      </dgm:t>
    </dgm:pt>
    <dgm:pt modelId="{29B9097E-F928-4D07-B8DF-04AD39BADBBA}">
      <dgm:prSet phldrT="[Text]"/>
      <dgm:spPr/>
      <dgm:t>
        <a:bodyPr/>
        <a:lstStyle/>
        <a:p>
          <a:r>
            <a:rPr lang="en-US" dirty="0">
              <a:solidFill>
                <a:srgbClr val="92278F"/>
              </a:solidFill>
            </a:rPr>
            <a:t>Proper use of the testing platform</a:t>
          </a:r>
        </a:p>
      </dgm:t>
    </dgm:pt>
    <dgm:pt modelId="{6BE4DD87-9F5C-4F2D-84A9-78677BFB6D07}" type="parTrans" cxnId="{48810F5B-FF36-4B16-9B55-90BD031A3EDD}">
      <dgm:prSet/>
      <dgm:spPr/>
      <dgm:t>
        <a:bodyPr/>
        <a:lstStyle/>
        <a:p>
          <a:endParaRPr lang="en-US"/>
        </a:p>
      </dgm:t>
    </dgm:pt>
    <dgm:pt modelId="{9F37A909-F439-4E30-BF35-A87FBB15D162}" type="sibTrans" cxnId="{48810F5B-FF36-4B16-9B55-90BD031A3EDD}">
      <dgm:prSet/>
      <dgm:spPr/>
      <dgm:t>
        <a:bodyPr/>
        <a:lstStyle/>
        <a:p>
          <a:endParaRPr lang="en-US"/>
        </a:p>
      </dgm:t>
    </dgm:pt>
    <dgm:pt modelId="{15AAB01A-D1F8-449F-A3F4-18B4DBA3D9B9}">
      <dgm:prSet phldrT="[Text]"/>
      <dgm:spPr/>
      <dgm:t>
        <a:bodyPr/>
        <a:lstStyle/>
        <a:p>
          <a:r>
            <a:rPr lang="en-US" dirty="0">
              <a:solidFill>
                <a:srgbClr val="92278F"/>
              </a:solidFill>
            </a:rPr>
            <a:t>Clinical presentation at the time of the test</a:t>
          </a:r>
        </a:p>
      </dgm:t>
    </dgm:pt>
    <dgm:pt modelId="{8488A2B1-A40F-483C-8841-21FD2009AA90}" type="parTrans" cxnId="{0C77E4A8-C761-476B-8DF0-21F497303DBF}">
      <dgm:prSet/>
      <dgm:spPr/>
      <dgm:t>
        <a:bodyPr/>
        <a:lstStyle/>
        <a:p>
          <a:endParaRPr lang="en-US"/>
        </a:p>
      </dgm:t>
    </dgm:pt>
    <dgm:pt modelId="{AAEDC086-6C5B-4CBE-B5B4-C64E28C8FD7D}" type="sibTrans" cxnId="{0C77E4A8-C761-476B-8DF0-21F497303DBF}">
      <dgm:prSet/>
      <dgm:spPr/>
      <dgm:t>
        <a:bodyPr/>
        <a:lstStyle/>
        <a:p>
          <a:endParaRPr lang="en-US"/>
        </a:p>
      </dgm:t>
    </dgm:pt>
    <dgm:pt modelId="{60F584A1-D226-464A-8E6C-B8A274EA8C2E}">
      <dgm:prSet phldrT="[Text]"/>
      <dgm:spPr/>
      <dgm:t>
        <a:bodyPr/>
        <a:lstStyle/>
        <a:p>
          <a:r>
            <a:rPr lang="en-US" dirty="0">
              <a:solidFill>
                <a:srgbClr val="92278F"/>
              </a:solidFill>
            </a:rPr>
            <a:t>Prevalence of COVID-19 in the area</a:t>
          </a:r>
        </a:p>
      </dgm:t>
    </dgm:pt>
    <dgm:pt modelId="{D04D9E4F-3D15-4AF6-A2B6-7F5807115BCB}" type="parTrans" cxnId="{7B3B6BB6-8C69-4840-9BED-61DB33C80640}">
      <dgm:prSet/>
      <dgm:spPr/>
      <dgm:t>
        <a:bodyPr/>
        <a:lstStyle/>
        <a:p>
          <a:endParaRPr lang="en-US"/>
        </a:p>
      </dgm:t>
    </dgm:pt>
    <dgm:pt modelId="{C7856F93-F403-4EEB-AB4E-7772F7EA0F2C}" type="sibTrans" cxnId="{7B3B6BB6-8C69-4840-9BED-61DB33C80640}">
      <dgm:prSet/>
      <dgm:spPr/>
      <dgm:t>
        <a:bodyPr/>
        <a:lstStyle/>
        <a:p>
          <a:endParaRPr lang="en-US"/>
        </a:p>
      </dgm:t>
    </dgm:pt>
    <dgm:pt modelId="{4FE8AE48-72E3-456A-9110-253F7BA9CEF5}" type="pres">
      <dgm:prSet presAssocID="{3AA5DA0E-3848-40A2-920C-E4DF6B4C1F39}" presName="linear" presStyleCnt="0">
        <dgm:presLayoutVars>
          <dgm:dir/>
          <dgm:animLvl val="lvl"/>
          <dgm:resizeHandles val="exact"/>
        </dgm:presLayoutVars>
      </dgm:prSet>
      <dgm:spPr/>
    </dgm:pt>
    <dgm:pt modelId="{A228050A-C056-4B93-9F0C-C11CAB0939C9}" type="pres">
      <dgm:prSet presAssocID="{B6BCA530-1A2F-450F-8B7B-E99ABF12E235}" presName="parentLin" presStyleCnt="0"/>
      <dgm:spPr/>
    </dgm:pt>
    <dgm:pt modelId="{7A9FC0B0-71E8-47DB-A239-72E8BBE7644A}" type="pres">
      <dgm:prSet presAssocID="{B6BCA530-1A2F-450F-8B7B-E99ABF12E235}" presName="parentLeftMargin" presStyleLbl="node1" presStyleIdx="0" presStyleCnt="4"/>
      <dgm:spPr/>
    </dgm:pt>
    <dgm:pt modelId="{8012152C-43FE-41D5-A409-DE59F7301DFE}" type="pres">
      <dgm:prSet presAssocID="{B6BCA530-1A2F-450F-8B7B-E99ABF12E235}" presName="parentText" presStyleLbl="node1" presStyleIdx="0" presStyleCnt="4">
        <dgm:presLayoutVars>
          <dgm:chMax val="0"/>
          <dgm:bulletEnabled val="1"/>
        </dgm:presLayoutVars>
      </dgm:prSet>
      <dgm:spPr/>
    </dgm:pt>
    <dgm:pt modelId="{D4B04DC4-4CB4-415C-A7D7-D24248A9D8F6}" type="pres">
      <dgm:prSet presAssocID="{B6BCA530-1A2F-450F-8B7B-E99ABF12E235}" presName="negativeSpace" presStyleCnt="0"/>
      <dgm:spPr/>
    </dgm:pt>
    <dgm:pt modelId="{BC30B5CB-0C4F-4472-BDBD-93CC587907AF}" type="pres">
      <dgm:prSet presAssocID="{B6BCA530-1A2F-450F-8B7B-E99ABF12E235}" presName="childText" presStyleLbl="conFgAcc1" presStyleIdx="0" presStyleCnt="4">
        <dgm:presLayoutVars>
          <dgm:bulletEnabled val="1"/>
        </dgm:presLayoutVars>
      </dgm:prSet>
      <dgm:spPr/>
    </dgm:pt>
    <dgm:pt modelId="{A3D46910-3D5D-41FC-A022-706B539633AF}" type="pres">
      <dgm:prSet presAssocID="{55C26C50-436D-455B-8873-6EAEC5461D1F}" presName="spaceBetweenRectangles" presStyleCnt="0"/>
      <dgm:spPr/>
    </dgm:pt>
    <dgm:pt modelId="{01DCB7AB-092B-4E7A-B17A-77EA43358337}" type="pres">
      <dgm:prSet presAssocID="{29B9097E-F928-4D07-B8DF-04AD39BADBBA}" presName="parentLin" presStyleCnt="0"/>
      <dgm:spPr/>
    </dgm:pt>
    <dgm:pt modelId="{9BCC89A4-2F40-4EF7-8565-7A525F263E0B}" type="pres">
      <dgm:prSet presAssocID="{29B9097E-F928-4D07-B8DF-04AD39BADBBA}" presName="parentLeftMargin" presStyleLbl="node1" presStyleIdx="0" presStyleCnt="4"/>
      <dgm:spPr/>
    </dgm:pt>
    <dgm:pt modelId="{EC8E0F5A-0032-4712-BBF5-6870B20C8F1B}" type="pres">
      <dgm:prSet presAssocID="{29B9097E-F928-4D07-B8DF-04AD39BADBBA}" presName="parentText" presStyleLbl="node1" presStyleIdx="1" presStyleCnt="4">
        <dgm:presLayoutVars>
          <dgm:chMax val="0"/>
          <dgm:bulletEnabled val="1"/>
        </dgm:presLayoutVars>
      </dgm:prSet>
      <dgm:spPr/>
    </dgm:pt>
    <dgm:pt modelId="{8708F04E-60C0-4956-A1CE-2DC3CEEB6152}" type="pres">
      <dgm:prSet presAssocID="{29B9097E-F928-4D07-B8DF-04AD39BADBBA}" presName="negativeSpace" presStyleCnt="0"/>
      <dgm:spPr/>
    </dgm:pt>
    <dgm:pt modelId="{4D4EE8B7-2CD8-48C3-9277-C2322CBA3401}" type="pres">
      <dgm:prSet presAssocID="{29B9097E-F928-4D07-B8DF-04AD39BADBBA}" presName="childText" presStyleLbl="conFgAcc1" presStyleIdx="1" presStyleCnt="4">
        <dgm:presLayoutVars>
          <dgm:bulletEnabled val="1"/>
        </dgm:presLayoutVars>
      </dgm:prSet>
      <dgm:spPr/>
    </dgm:pt>
    <dgm:pt modelId="{91FFE6A8-B0E1-4F48-9FE6-D5F5B0E48405}" type="pres">
      <dgm:prSet presAssocID="{9F37A909-F439-4E30-BF35-A87FBB15D162}" presName="spaceBetweenRectangles" presStyleCnt="0"/>
      <dgm:spPr/>
    </dgm:pt>
    <dgm:pt modelId="{74975DE6-2B1B-4CB1-B4BD-B06B4442BFD3}" type="pres">
      <dgm:prSet presAssocID="{15AAB01A-D1F8-449F-A3F4-18B4DBA3D9B9}" presName="parentLin" presStyleCnt="0"/>
      <dgm:spPr/>
    </dgm:pt>
    <dgm:pt modelId="{A6C1A2C2-BF90-4F53-A336-889BA218495C}" type="pres">
      <dgm:prSet presAssocID="{15AAB01A-D1F8-449F-A3F4-18B4DBA3D9B9}" presName="parentLeftMargin" presStyleLbl="node1" presStyleIdx="1" presStyleCnt="4"/>
      <dgm:spPr/>
    </dgm:pt>
    <dgm:pt modelId="{D126BCC2-6B05-449F-845E-FC2F70949A71}" type="pres">
      <dgm:prSet presAssocID="{15AAB01A-D1F8-449F-A3F4-18B4DBA3D9B9}" presName="parentText" presStyleLbl="node1" presStyleIdx="2" presStyleCnt="4">
        <dgm:presLayoutVars>
          <dgm:chMax val="0"/>
          <dgm:bulletEnabled val="1"/>
        </dgm:presLayoutVars>
      </dgm:prSet>
      <dgm:spPr/>
    </dgm:pt>
    <dgm:pt modelId="{41D76804-175D-404E-8868-A67035949901}" type="pres">
      <dgm:prSet presAssocID="{15AAB01A-D1F8-449F-A3F4-18B4DBA3D9B9}" presName="negativeSpace" presStyleCnt="0"/>
      <dgm:spPr/>
    </dgm:pt>
    <dgm:pt modelId="{6C626DE5-447D-4852-A953-421A1E79581D}" type="pres">
      <dgm:prSet presAssocID="{15AAB01A-D1F8-449F-A3F4-18B4DBA3D9B9}" presName="childText" presStyleLbl="conFgAcc1" presStyleIdx="2" presStyleCnt="4">
        <dgm:presLayoutVars>
          <dgm:bulletEnabled val="1"/>
        </dgm:presLayoutVars>
      </dgm:prSet>
      <dgm:spPr/>
    </dgm:pt>
    <dgm:pt modelId="{0A2A1A1C-E558-43E3-A04F-2989BD443EBC}" type="pres">
      <dgm:prSet presAssocID="{AAEDC086-6C5B-4CBE-B5B4-C64E28C8FD7D}" presName="spaceBetweenRectangles" presStyleCnt="0"/>
      <dgm:spPr/>
    </dgm:pt>
    <dgm:pt modelId="{85771007-36C4-4125-9A8A-AD7CA125EFD6}" type="pres">
      <dgm:prSet presAssocID="{60F584A1-D226-464A-8E6C-B8A274EA8C2E}" presName="parentLin" presStyleCnt="0"/>
      <dgm:spPr/>
    </dgm:pt>
    <dgm:pt modelId="{BC4A82CF-42AB-41B5-8FF0-3237D96B9E7B}" type="pres">
      <dgm:prSet presAssocID="{60F584A1-D226-464A-8E6C-B8A274EA8C2E}" presName="parentLeftMargin" presStyleLbl="node1" presStyleIdx="2" presStyleCnt="4"/>
      <dgm:spPr/>
    </dgm:pt>
    <dgm:pt modelId="{4D54D1D4-04D3-4DF5-9291-802B2EA73EAE}" type="pres">
      <dgm:prSet presAssocID="{60F584A1-D226-464A-8E6C-B8A274EA8C2E}" presName="parentText" presStyleLbl="node1" presStyleIdx="3" presStyleCnt="4">
        <dgm:presLayoutVars>
          <dgm:chMax val="0"/>
          <dgm:bulletEnabled val="1"/>
        </dgm:presLayoutVars>
      </dgm:prSet>
      <dgm:spPr/>
    </dgm:pt>
    <dgm:pt modelId="{C627BBBE-85D4-4A19-9DCF-315208E7E014}" type="pres">
      <dgm:prSet presAssocID="{60F584A1-D226-464A-8E6C-B8A274EA8C2E}" presName="negativeSpace" presStyleCnt="0"/>
      <dgm:spPr/>
    </dgm:pt>
    <dgm:pt modelId="{DCEA2A20-F753-464C-8F65-39DDD612AE91}" type="pres">
      <dgm:prSet presAssocID="{60F584A1-D226-464A-8E6C-B8A274EA8C2E}" presName="childText" presStyleLbl="conFgAcc1" presStyleIdx="3" presStyleCnt="4">
        <dgm:presLayoutVars>
          <dgm:bulletEnabled val="1"/>
        </dgm:presLayoutVars>
      </dgm:prSet>
      <dgm:spPr/>
    </dgm:pt>
  </dgm:ptLst>
  <dgm:cxnLst>
    <dgm:cxn modelId="{F544B509-D0B5-4605-8AA9-45A477CB6365}" type="presOf" srcId="{3AA5DA0E-3848-40A2-920C-E4DF6B4C1F39}" destId="{4FE8AE48-72E3-456A-9110-253F7BA9CEF5}" srcOrd="0" destOrd="0" presId="urn:microsoft.com/office/officeart/2005/8/layout/list1"/>
    <dgm:cxn modelId="{926A3332-5472-43FC-8621-FBE4487BD2D2}" type="presOf" srcId="{B6BCA530-1A2F-450F-8B7B-E99ABF12E235}" destId="{7A9FC0B0-71E8-47DB-A239-72E8BBE7644A}" srcOrd="0" destOrd="0" presId="urn:microsoft.com/office/officeart/2005/8/layout/list1"/>
    <dgm:cxn modelId="{7499B540-0A5C-4055-B53B-EC6D8D83987C}" type="presOf" srcId="{60F584A1-D226-464A-8E6C-B8A274EA8C2E}" destId="{BC4A82CF-42AB-41B5-8FF0-3237D96B9E7B}" srcOrd="0" destOrd="0" presId="urn:microsoft.com/office/officeart/2005/8/layout/list1"/>
    <dgm:cxn modelId="{48810F5B-FF36-4B16-9B55-90BD031A3EDD}" srcId="{3AA5DA0E-3848-40A2-920C-E4DF6B4C1F39}" destId="{29B9097E-F928-4D07-B8DF-04AD39BADBBA}" srcOrd="1" destOrd="0" parTransId="{6BE4DD87-9F5C-4F2D-84A9-78677BFB6D07}" sibTransId="{9F37A909-F439-4E30-BF35-A87FBB15D162}"/>
    <dgm:cxn modelId="{F6255F69-57E1-496A-89A3-0121206D88B1}" type="presOf" srcId="{15AAB01A-D1F8-449F-A3F4-18B4DBA3D9B9}" destId="{D126BCC2-6B05-449F-845E-FC2F70949A71}" srcOrd="1" destOrd="0" presId="urn:microsoft.com/office/officeart/2005/8/layout/list1"/>
    <dgm:cxn modelId="{7DF58C76-D87E-45DC-84C4-0E5A892E3EFF}" type="presOf" srcId="{60F584A1-D226-464A-8E6C-B8A274EA8C2E}" destId="{4D54D1D4-04D3-4DF5-9291-802B2EA73EAE}" srcOrd="1" destOrd="0" presId="urn:microsoft.com/office/officeart/2005/8/layout/list1"/>
    <dgm:cxn modelId="{F8FCEF56-1745-4117-925A-00C503F90AE2}" type="presOf" srcId="{29B9097E-F928-4D07-B8DF-04AD39BADBBA}" destId="{9BCC89A4-2F40-4EF7-8565-7A525F263E0B}" srcOrd="0" destOrd="0" presId="urn:microsoft.com/office/officeart/2005/8/layout/list1"/>
    <dgm:cxn modelId="{7636DF8D-0424-420E-87F4-3CD25D30CDD7}" srcId="{3AA5DA0E-3848-40A2-920C-E4DF6B4C1F39}" destId="{B6BCA530-1A2F-450F-8B7B-E99ABF12E235}" srcOrd="0" destOrd="0" parTransId="{55D33BDC-D8C3-4A77-9944-6CBBE99969C0}" sibTransId="{55C26C50-436D-455B-8873-6EAEC5461D1F}"/>
    <dgm:cxn modelId="{092E449B-3C21-4146-B417-339A692A45AA}" type="presOf" srcId="{29B9097E-F928-4D07-B8DF-04AD39BADBBA}" destId="{EC8E0F5A-0032-4712-BBF5-6870B20C8F1B}" srcOrd="1" destOrd="0" presId="urn:microsoft.com/office/officeart/2005/8/layout/list1"/>
    <dgm:cxn modelId="{0C77E4A8-C761-476B-8DF0-21F497303DBF}" srcId="{3AA5DA0E-3848-40A2-920C-E4DF6B4C1F39}" destId="{15AAB01A-D1F8-449F-A3F4-18B4DBA3D9B9}" srcOrd="2" destOrd="0" parTransId="{8488A2B1-A40F-483C-8841-21FD2009AA90}" sibTransId="{AAEDC086-6C5B-4CBE-B5B4-C64E28C8FD7D}"/>
    <dgm:cxn modelId="{8CA97DA9-CEC0-4C80-8670-AED9981809E4}" type="presOf" srcId="{15AAB01A-D1F8-449F-A3F4-18B4DBA3D9B9}" destId="{A6C1A2C2-BF90-4F53-A336-889BA218495C}" srcOrd="0" destOrd="0" presId="urn:microsoft.com/office/officeart/2005/8/layout/list1"/>
    <dgm:cxn modelId="{7B3B6BB6-8C69-4840-9BED-61DB33C80640}" srcId="{3AA5DA0E-3848-40A2-920C-E4DF6B4C1F39}" destId="{60F584A1-D226-464A-8E6C-B8A274EA8C2E}" srcOrd="3" destOrd="0" parTransId="{D04D9E4F-3D15-4AF6-A2B6-7F5807115BCB}" sibTransId="{C7856F93-F403-4EEB-AB4E-7772F7EA0F2C}"/>
    <dgm:cxn modelId="{23B8B6DB-6D6A-4DAF-9658-6A7E3C1CD558}" type="presOf" srcId="{B6BCA530-1A2F-450F-8B7B-E99ABF12E235}" destId="{8012152C-43FE-41D5-A409-DE59F7301DFE}" srcOrd="1" destOrd="0" presId="urn:microsoft.com/office/officeart/2005/8/layout/list1"/>
    <dgm:cxn modelId="{E2860F5D-DB89-4750-9439-E7A13CA27B47}" type="presParOf" srcId="{4FE8AE48-72E3-456A-9110-253F7BA9CEF5}" destId="{A228050A-C056-4B93-9F0C-C11CAB0939C9}" srcOrd="0" destOrd="0" presId="urn:microsoft.com/office/officeart/2005/8/layout/list1"/>
    <dgm:cxn modelId="{08B6D06D-BA30-4F12-B0CF-693E8FD7FD79}" type="presParOf" srcId="{A228050A-C056-4B93-9F0C-C11CAB0939C9}" destId="{7A9FC0B0-71E8-47DB-A239-72E8BBE7644A}" srcOrd="0" destOrd="0" presId="urn:microsoft.com/office/officeart/2005/8/layout/list1"/>
    <dgm:cxn modelId="{047DB8F5-62EA-4206-862C-83CD3F28EBEC}" type="presParOf" srcId="{A228050A-C056-4B93-9F0C-C11CAB0939C9}" destId="{8012152C-43FE-41D5-A409-DE59F7301DFE}" srcOrd="1" destOrd="0" presId="urn:microsoft.com/office/officeart/2005/8/layout/list1"/>
    <dgm:cxn modelId="{8B7BE5B0-241D-459A-A17F-8BE7F1AF6815}" type="presParOf" srcId="{4FE8AE48-72E3-456A-9110-253F7BA9CEF5}" destId="{D4B04DC4-4CB4-415C-A7D7-D24248A9D8F6}" srcOrd="1" destOrd="0" presId="urn:microsoft.com/office/officeart/2005/8/layout/list1"/>
    <dgm:cxn modelId="{7B977345-26F5-49EA-BB6D-428DBE47951E}" type="presParOf" srcId="{4FE8AE48-72E3-456A-9110-253F7BA9CEF5}" destId="{BC30B5CB-0C4F-4472-BDBD-93CC587907AF}" srcOrd="2" destOrd="0" presId="urn:microsoft.com/office/officeart/2005/8/layout/list1"/>
    <dgm:cxn modelId="{55B83252-AA70-480F-B882-261E51C9DF7C}" type="presParOf" srcId="{4FE8AE48-72E3-456A-9110-253F7BA9CEF5}" destId="{A3D46910-3D5D-41FC-A022-706B539633AF}" srcOrd="3" destOrd="0" presId="urn:microsoft.com/office/officeart/2005/8/layout/list1"/>
    <dgm:cxn modelId="{042A1D2D-ADF2-45E1-AC9D-AF48919A7A60}" type="presParOf" srcId="{4FE8AE48-72E3-456A-9110-253F7BA9CEF5}" destId="{01DCB7AB-092B-4E7A-B17A-77EA43358337}" srcOrd="4" destOrd="0" presId="urn:microsoft.com/office/officeart/2005/8/layout/list1"/>
    <dgm:cxn modelId="{977D47A9-B9A2-4C50-90A6-8E102D165131}" type="presParOf" srcId="{01DCB7AB-092B-4E7A-B17A-77EA43358337}" destId="{9BCC89A4-2F40-4EF7-8565-7A525F263E0B}" srcOrd="0" destOrd="0" presId="urn:microsoft.com/office/officeart/2005/8/layout/list1"/>
    <dgm:cxn modelId="{F7FD8F85-DAD4-4D86-BC35-45BA0D958CEE}" type="presParOf" srcId="{01DCB7AB-092B-4E7A-B17A-77EA43358337}" destId="{EC8E0F5A-0032-4712-BBF5-6870B20C8F1B}" srcOrd="1" destOrd="0" presId="urn:microsoft.com/office/officeart/2005/8/layout/list1"/>
    <dgm:cxn modelId="{DB572993-DF45-45EA-B385-F109EB69F4C9}" type="presParOf" srcId="{4FE8AE48-72E3-456A-9110-253F7BA9CEF5}" destId="{8708F04E-60C0-4956-A1CE-2DC3CEEB6152}" srcOrd="5" destOrd="0" presId="urn:microsoft.com/office/officeart/2005/8/layout/list1"/>
    <dgm:cxn modelId="{C0DD874B-5B40-4FF1-883A-C84799CB6C5E}" type="presParOf" srcId="{4FE8AE48-72E3-456A-9110-253F7BA9CEF5}" destId="{4D4EE8B7-2CD8-48C3-9277-C2322CBA3401}" srcOrd="6" destOrd="0" presId="urn:microsoft.com/office/officeart/2005/8/layout/list1"/>
    <dgm:cxn modelId="{17698B7F-D8BB-4676-BB1A-89DCD15BD5C3}" type="presParOf" srcId="{4FE8AE48-72E3-456A-9110-253F7BA9CEF5}" destId="{91FFE6A8-B0E1-4F48-9FE6-D5F5B0E48405}" srcOrd="7" destOrd="0" presId="urn:microsoft.com/office/officeart/2005/8/layout/list1"/>
    <dgm:cxn modelId="{AF44382D-3A45-4FC7-AC7C-79472C051144}" type="presParOf" srcId="{4FE8AE48-72E3-456A-9110-253F7BA9CEF5}" destId="{74975DE6-2B1B-4CB1-B4BD-B06B4442BFD3}" srcOrd="8" destOrd="0" presId="urn:microsoft.com/office/officeart/2005/8/layout/list1"/>
    <dgm:cxn modelId="{15799D21-81AF-4391-BAE3-6AA5D7EB0082}" type="presParOf" srcId="{74975DE6-2B1B-4CB1-B4BD-B06B4442BFD3}" destId="{A6C1A2C2-BF90-4F53-A336-889BA218495C}" srcOrd="0" destOrd="0" presId="urn:microsoft.com/office/officeart/2005/8/layout/list1"/>
    <dgm:cxn modelId="{8B54315B-AD39-4BB2-8E0E-342523D20E3D}" type="presParOf" srcId="{74975DE6-2B1B-4CB1-B4BD-B06B4442BFD3}" destId="{D126BCC2-6B05-449F-845E-FC2F70949A71}" srcOrd="1" destOrd="0" presId="urn:microsoft.com/office/officeart/2005/8/layout/list1"/>
    <dgm:cxn modelId="{76A48E73-447F-44AA-A8B0-35AB77B50260}" type="presParOf" srcId="{4FE8AE48-72E3-456A-9110-253F7BA9CEF5}" destId="{41D76804-175D-404E-8868-A67035949901}" srcOrd="9" destOrd="0" presId="urn:microsoft.com/office/officeart/2005/8/layout/list1"/>
    <dgm:cxn modelId="{D3E1BFD7-9CA7-4887-BC2C-59F6E1061E87}" type="presParOf" srcId="{4FE8AE48-72E3-456A-9110-253F7BA9CEF5}" destId="{6C626DE5-447D-4852-A953-421A1E79581D}" srcOrd="10" destOrd="0" presId="urn:microsoft.com/office/officeart/2005/8/layout/list1"/>
    <dgm:cxn modelId="{E1BB6D39-3938-48F6-9DB8-DB0FD0B86188}" type="presParOf" srcId="{4FE8AE48-72E3-456A-9110-253F7BA9CEF5}" destId="{0A2A1A1C-E558-43E3-A04F-2989BD443EBC}" srcOrd="11" destOrd="0" presId="urn:microsoft.com/office/officeart/2005/8/layout/list1"/>
    <dgm:cxn modelId="{580F1C48-B113-474C-8ECC-A3148B6D6445}" type="presParOf" srcId="{4FE8AE48-72E3-456A-9110-253F7BA9CEF5}" destId="{85771007-36C4-4125-9A8A-AD7CA125EFD6}" srcOrd="12" destOrd="0" presId="urn:microsoft.com/office/officeart/2005/8/layout/list1"/>
    <dgm:cxn modelId="{848D2E23-A725-4268-9A3A-62EB133A8475}" type="presParOf" srcId="{85771007-36C4-4125-9A8A-AD7CA125EFD6}" destId="{BC4A82CF-42AB-41B5-8FF0-3237D96B9E7B}" srcOrd="0" destOrd="0" presId="urn:microsoft.com/office/officeart/2005/8/layout/list1"/>
    <dgm:cxn modelId="{FF15D374-FBFD-449A-9806-DE42CF9DE11F}" type="presParOf" srcId="{85771007-36C4-4125-9A8A-AD7CA125EFD6}" destId="{4D54D1D4-04D3-4DF5-9291-802B2EA73EAE}" srcOrd="1" destOrd="0" presId="urn:microsoft.com/office/officeart/2005/8/layout/list1"/>
    <dgm:cxn modelId="{2D868458-55A8-4645-8F88-99F6304586B1}" type="presParOf" srcId="{4FE8AE48-72E3-456A-9110-253F7BA9CEF5}" destId="{C627BBBE-85D4-4A19-9DCF-315208E7E014}" srcOrd="13" destOrd="0" presId="urn:microsoft.com/office/officeart/2005/8/layout/list1"/>
    <dgm:cxn modelId="{FDD188DE-3FC6-491D-B6C8-4A1CD23F9EDB}" type="presParOf" srcId="{4FE8AE48-72E3-456A-9110-253F7BA9CEF5}" destId="{DCEA2A20-F753-464C-8F65-39DDD612AE9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81DE7F0-301B-4522-8D79-FF0B1418E496}" type="doc">
      <dgm:prSet loTypeId="urn:microsoft.com/office/officeart/2005/8/layout/radial2" loCatId="relationship" qsTypeId="urn:microsoft.com/office/officeart/2005/8/quickstyle/simple3" qsCatId="simple" csTypeId="urn:microsoft.com/office/officeart/2005/8/colors/accent4_2" csCatId="accent4" phldr="1"/>
      <dgm:spPr/>
      <dgm:t>
        <a:bodyPr/>
        <a:lstStyle/>
        <a:p>
          <a:endParaRPr lang="en-US"/>
        </a:p>
      </dgm:t>
    </dgm:pt>
    <dgm:pt modelId="{8564236A-0ED2-49BB-A07C-37263BB389EE}">
      <dgm:prSet phldrT="[Text]" custT="1"/>
      <dgm:spPr/>
      <dgm:t>
        <a:bodyPr/>
        <a:lstStyle/>
        <a:p>
          <a:r>
            <a:rPr lang="en-US" sz="2000" dirty="0">
              <a:solidFill>
                <a:srgbClr val="92278F"/>
              </a:solidFill>
            </a:rPr>
            <a:t>Inconsistent with the Clinical Picture</a:t>
          </a:r>
        </a:p>
      </dgm:t>
    </dgm:pt>
    <dgm:pt modelId="{5E5F0301-686A-45B0-8AAC-077C17BBC680}" type="parTrans" cxnId="{F4AF9773-FF50-49C4-BD04-97D6B12007E0}">
      <dgm:prSet/>
      <dgm:spPr/>
      <dgm:t>
        <a:bodyPr/>
        <a:lstStyle/>
        <a:p>
          <a:endParaRPr lang="en-US"/>
        </a:p>
      </dgm:t>
    </dgm:pt>
    <dgm:pt modelId="{07AB63A7-A07D-4BFC-A2FC-01E86322B271}" type="sibTrans" cxnId="{F4AF9773-FF50-49C4-BD04-97D6B12007E0}">
      <dgm:prSet/>
      <dgm:spPr/>
      <dgm:t>
        <a:bodyPr/>
        <a:lstStyle/>
        <a:p>
          <a:endParaRPr lang="en-US"/>
        </a:p>
      </dgm:t>
    </dgm:pt>
    <dgm:pt modelId="{3BCAE350-4422-46A6-A66E-E7C8E6BB3F98}">
      <dgm:prSet phldrT="[Text]" custT="1"/>
      <dgm:spPr/>
      <dgm:t>
        <a:bodyPr/>
        <a:lstStyle/>
        <a:p>
          <a:r>
            <a:rPr lang="en-US" sz="1600" dirty="0">
              <a:solidFill>
                <a:srgbClr val="92278F"/>
              </a:solidFill>
            </a:rPr>
            <a:t>Asymptomatic patient</a:t>
          </a:r>
        </a:p>
      </dgm:t>
    </dgm:pt>
    <dgm:pt modelId="{AE70E971-4D2C-4263-9B41-CF63032CC8DB}" type="parTrans" cxnId="{555ABEAA-0D19-47A0-B33E-D6B65F7418C5}">
      <dgm:prSet/>
      <dgm:spPr/>
      <dgm:t>
        <a:bodyPr/>
        <a:lstStyle/>
        <a:p>
          <a:endParaRPr lang="en-US"/>
        </a:p>
      </dgm:t>
    </dgm:pt>
    <dgm:pt modelId="{00021FB4-9A84-419E-AC85-CB3C19FF6862}" type="sibTrans" cxnId="{555ABEAA-0D19-47A0-B33E-D6B65F7418C5}">
      <dgm:prSet/>
      <dgm:spPr/>
      <dgm:t>
        <a:bodyPr/>
        <a:lstStyle/>
        <a:p>
          <a:endParaRPr lang="en-US"/>
        </a:p>
      </dgm:t>
    </dgm:pt>
    <dgm:pt modelId="{573D2568-AB9A-4C4D-B748-F300E91C0B6F}">
      <dgm:prSet phldrT="[Text]" custT="1"/>
      <dgm:spPr/>
      <dgm:t>
        <a:bodyPr/>
        <a:lstStyle/>
        <a:p>
          <a:r>
            <a:rPr lang="en-US" sz="1600" dirty="0">
              <a:solidFill>
                <a:srgbClr val="92278F"/>
              </a:solidFill>
            </a:rPr>
            <a:t>No risk factors</a:t>
          </a:r>
        </a:p>
      </dgm:t>
    </dgm:pt>
    <dgm:pt modelId="{171D1F85-74E8-4B56-88E6-18D7FF6030E9}" type="parTrans" cxnId="{A3D143C0-78D3-4EDF-BC16-E4319F440EBA}">
      <dgm:prSet/>
      <dgm:spPr/>
      <dgm:t>
        <a:bodyPr/>
        <a:lstStyle/>
        <a:p>
          <a:endParaRPr lang="en-US"/>
        </a:p>
      </dgm:t>
    </dgm:pt>
    <dgm:pt modelId="{B450F735-7EF3-4933-BECA-C3343E8D8962}" type="sibTrans" cxnId="{A3D143C0-78D3-4EDF-BC16-E4319F440EBA}">
      <dgm:prSet/>
      <dgm:spPr/>
      <dgm:t>
        <a:bodyPr/>
        <a:lstStyle/>
        <a:p>
          <a:endParaRPr lang="en-US"/>
        </a:p>
      </dgm:t>
    </dgm:pt>
    <dgm:pt modelId="{867C4FC0-4EED-464A-B7D1-A7027C9E87B5}">
      <dgm:prSet phldrT="[Text]" custT="1"/>
      <dgm:spPr/>
      <dgm:t>
        <a:bodyPr/>
        <a:lstStyle/>
        <a:p>
          <a:r>
            <a:rPr lang="en-US" sz="2000" dirty="0">
              <a:solidFill>
                <a:srgbClr val="92278F"/>
              </a:solidFill>
            </a:rPr>
            <a:t>Gather Review Information</a:t>
          </a:r>
        </a:p>
      </dgm:t>
    </dgm:pt>
    <dgm:pt modelId="{3CDF7781-BEA3-4625-962A-8A3350570E52}" type="parTrans" cxnId="{21173A09-16D5-4D84-9457-8C6884B682AB}">
      <dgm:prSet/>
      <dgm:spPr/>
      <dgm:t>
        <a:bodyPr/>
        <a:lstStyle/>
        <a:p>
          <a:endParaRPr lang="en-US"/>
        </a:p>
      </dgm:t>
    </dgm:pt>
    <dgm:pt modelId="{2CAD78A4-F1D4-4C44-95BE-D596037141BF}" type="sibTrans" cxnId="{21173A09-16D5-4D84-9457-8C6884B682AB}">
      <dgm:prSet/>
      <dgm:spPr/>
      <dgm:t>
        <a:bodyPr/>
        <a:lstStyle/>
        <a:p>
          <a:endParaRPr lang="en-US"/>
        </a:p>
      </dgm:t>
    </dgm:pt>
    <dgm:pt modelId="{1C49A7D3-0F84-420B-868E-E78264A07CCE}">
      <dgm:prSet phldrT="[Text]" custT="1"/>
      <dgm:spPr/>
      <dgm:t>
        <a:bodyPr/>
        <a:lstStyle/>
        <a:p>
          <a:r>
            <a:rPr lang="en-US" sz="1600" dirty="0">
              <a:solidFill>
                <a:srgbClr val="92278F"/>
              </a:solidFill>
            </a:rPr>
            <a:t>Review instructions for POC test for correct use</a:t>
          </a:r>
        </a:p>
      </dgm:t>
    </dgm:pt>
    <dgm:pt modelId="{9617B8C1-A08D-43B5-85A8-68FB7DE2FE3E}" type="parTrans" cxnId="{A08EE581-1DF3-42E4-8C83-E83C61C17CB4}">
      <dgm:prSet/>
      <dgm:spPr/>
      <dgm:t>
        <a:bodyPr/>
        <a:lstStyle/>
        <a:p>
          <a:endParaRPr lang="en-US"/>
        </a:p>
      </dgm:t>
    </dgm:pt>
    <dgm:pt modelId="{2EBB545A-DDF3-415F-94A0-418718C50B13}" type="sibTrans" cxnId="{A08EE581-1DF3-42E4-8C83-E83C61C17CB4}">
      <dgm:prSet/>
      <dgm:spPr/>
      <dgm:t>
        <a:bodyPr/>
        <a:lstStyle/>
        <a:p>
          <a:endParaRPr lang="en-US"/>
        </a:p>
      </dgm:t>
    </dgm:pt>
    <dgm:pt modelId="{6C076E96-89B1-46DE-9234-EF3E9C4370EB}">
      <dgm:prSet phldrT="[Text]" custT="1"/>
      <dgm:spPr/>
      <dgm:t>
        <a:bodyPr/>
        <a:lstStyle/>
        <a:p>
          <a:r>
            <a:rPr lang="en-US" sz="1600" dirty="0">
              <a:solidFill>
                <a:srgbClr val="92278F"/>
              </a:solidFill>
            </a:rPr>
            <a:t>County with low prevalence</a:t>
          </a:r>
        </a:p>
      </dgm:t>
    </dgm:pt>
    <dgm:pt modelId="{51EE561A-1F2E-435E-BA48-98C6191CD988}" type="parTrans" cxnId="{CBCFEB8D-5B1A-48FF-871B-53E8675A074A}">
      <dgm:prSet/>
      <dgm:spPr/>
      <dgm:t>
        <a:bodyPr/>
        <a:lstStyle/>
        <a:p>
          <a:endParaRPr lang="en-US"/>
        </a:p>
      </dgm:t>
    </dgm:pt>
    <dgm:pt modelId="{9C8E6104-D7D4-4980-8097-5FB69CB71771}" type="sibTrans" cxnId="{CBCFEB8D-5B1A-48FF-871B-53E8675A074A}">
      <dgm:prSet/>
      <dgm:spPr/>
      <dgm:t>
        <a:bodyPr/>
        <a:lstStyle/>
        <a:p>
          <a:endParaRPr lang="en-US"/>
        </a:p>
      </dgm:t>
    </dgm:pt>
    <dgm:pt modelId="{44DAF192-2F44-4B94-88C4-C4203C726AB0}">
      <dgm:prSet phldrT="[Text]" custT="1"/>
      <dgm:spPr/>
      <dgm:t>
        <a:bodyPr/>
        <a:lstStyle/>
        <a:p>
          <a:r>
            <a:rPr lang="en-US" sz="1600" dirty="0">
              <a:solidFill>
                <a:srgbClr val="92278F"/>
              </a:solidFill>
            </a:rPr>
            <a:t>Ensure accuracy of test machine – procedural quality control tests</a:t>
          </a:r>
        </a:p>
      </dgm:t>
    </dgm:pt>
    <dgm:pt modelId="{10DAA3F0-295E-432D-8C6F-34F618A8E744}" type="parTrans" cxnId="{0E896B21-BC59-44AA-A6C5-BA67626A21D3}">
      <dgm:prSet/>
      <dgm:spPr/>
      <dgm:t>
        <a:bodyPr/>
        <a:lstStyle/>
        <a:p>
          <a:endParaRPr lang="en-US"/>
        </a:p>
      </dgm:t>
    </dgm:pt>
    <dgm:pt modelId="{99455583-B873-4A18-BAAB-DBCDC2D0314C}" type="sibTrans" cxnId="{0E896B21-BC59-44AA-A6C5-BA67626A21D3}">
      <dgm:prSet/>
      <dgm:spPr/>
      <dgm:t>
        <a:bodyPr/>
        <a:lstStyle/>
        <a:p>
          <a:endParaRPr lang="en-US"/>
        </a:p>
      </dgm:t>
    </dgm:pt>
    <dgm:pt modelId="{40F286D1-03B4-42E5-AE11-32683157F6A9}">
      <dgm:prSet phldrT="[Text]" custT="1"/>
      <dgm:spPr/>
      <dgm:t>
        <a:bodyPr/>
        <a:lstStyle/>
        <a:p>
          <a:endParaRPr lang="en-US" sz="1600" dirty="0"/>
        </a:p>
      </dgm:t>
    </dgm:pt>
    <dgm:pt modelId="{9CB71A26-EFBB-4FCE-93CE-57287996333F}" type="parTrans" cxnId="{430AFA82-364F-48EB-96F3-17A027468A3E}">
      <dgm:prSet/>
      <dgm:spPr/>
      <dgm:t>
        <a:bodyPr/>
        <a:lstStyle/>
        <a:p>
          <a:endParaRPr lang="en-US"/>
        </a:p>
      </dgm:t>
    </dgm:pt>
    <dgm:pt modelId="{8771B03E-1C71-4E42-9843-A9A6EC312D9B}" type="sibTrans" cxnId="{430AFA82-364F-48EB-96F3-17A027468A3E}">
      <dgm:prSet/>
      <dgm:spPr/>
      <dgm:t>
        <a:bodyPr/>
        <a:lstStyle/>
        <a:p>
          <a:endParaRPr lang="en-US"/>
        </a:p>
      </dgm:t>
    </dgm:pt>
    <dgm:pt modelId="{F37740A4-E65F-4194-A6CC-11EA904BC1A0}">
      <dgm:prSet phldrT="[Text]" custT="1"/>
      <dgm:spPr/>
      <dgm:t>
        <a:bodyPr/>
        <a:lstStyle/>
        <a:p>
          <a:r>
            <a:rPr lang="en-US" sz="1600" dirty="0">
              <a:solidFill>
                <a:srgbClr val="92278F"/>
              </a:solidFill>
            </a:rPr>
            <a:t>Compare % positivity for day/week to previous day/week to rule out operator error or test supply issue</a:t>
          </a:r>
        </a:p>
      </dgm:t>
    </dgm:pt>
    <dgm:pt modelId="{23E6383A-6BBF-4844-8412-5C737CE731D9}" type="parTrans" cxnId="{600715BA-F7FF-4EFB-9F48-694D5BF97A4C}">
      <dgm:prSet/>
      <dgm:spPr/>
      <dgm:t>
        <a:bodyPr/>
        <a:lstStyle/>
        <a:p>
          <a:endParaRPr lang="en-US"/>
        </a:p>
      </dgm:t>
    </dgm:pt>
    <dgm:pt modelId="{8800A2A7-6876-4535-962D-946E01A30EAB}" type="sibTrans" cxnId="{600715BA-F7FF-4EFB-9F48-694D5BF97A4C}">
      <dgm:prSet/>
      <dgm:spPr/>
      <dgm:t>
        <a:bodyPr/>
        <a:lstStyle/>
        <a:p>
          <a:endParaRPr lang="en-US"/>
        </a:p>
      </dgm:t>
    </dgm:pt>
    <dgm:pt modelId="{47D311D2-07F2-407C-88FC-F64D695DC7E4}" type="pres">
      <dgm:prSet presAssocID="{481DE7F0-301B-4522-8D79-FF0B1418E496}" presName="composite" presStyleCnt="0">
        <dgm:presLayoutVars>
          <dgm:chMax val="5"/>
          <dgm:dir/>
          <dgm:animLvl val="ctr"/>
          <dgm:resizeHandles val="exact"/>
        </dgm:presLayoutVars>
      </dgm:prSet>
      <dgm:spPr/>
    </dgm:pt>
    <dgm:pt modelId="{33844090-871B-4B7D-9EEB-EDC2C8B08D84}" type="pres">
      <dgm:prSet presAssocID="{481DE7F0-301B-4522-8D79-FF0B1418E496}" presName="cycle" presStyleCnt="0"/>
      <dgm:spPr/>
    </dgm:pt>
    <dgm:pt modelId="{98A49F6C-91B7-4729-947C-06192CF708F7}" type="pres">
      <dgm:prSet presAssocID="{481DE7F0-301B-4522-8D79-FF0B1418E496}" presName="centerShape" presStyleCnt="0"/>
      <dgm:spPr/>
    </dgm:pt>
    <dgm:pt modelId="{62F3D92A-72E0-4119-83D7-99FA29244D64}" type="pres">
      <dgm:prSet presAssocID="{481DE7F0-301B-4522-8D79-FF0B1418E496}" presName="connSite" presStyleLbl="node1" presStyleIdx="0" presStyleCnt="3"/>
      <dgm:spPr/>
    </dgm:pt>
    <dgm:pt modelId="{BB625EDF-7C4B-4F50-ADEC-F5D1E866AF1E}" type="pres">
      <dgm:prSet presAssocID="{481DE7F0-301B-4522-8D79-FF0B1418E496}" presName="visible" presStyleLbl="node1" presStyleIdx="0" presStyleCnt="3" custScaleX="115349" custScaleY="10903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60D72337-6F57-46A8-83FB-546A1D691E10}" type="pres">
      <dgm:prSet presAssocID="{5E5F0301-686A-45B0-8AAC-077C17BBC680}" presName="Name25" presStyleLbl="parChTrans1D1" presStyleIdx="0" presStyleCnt="2"/>
      <dgm:spPr/>
    </dgm:pt>
    <dgm:pt modelId="{585BE272-CAF3-43F3-A881-0C99E87CE0F6}" type="pres">
      <dgm:prSet presAssocID="{8564236A-0ED2-49BB-A07C-37263BB389EE}" presName="node" presStyleCnt="0"/>
      <dgm:spPr/>
    </dgm:pt>
    <dgm:pt modelId="{86994EE2-2137-4DE9-A158-0B680835B248}" type="pres">
      <dgm:prSet presAssocID="{8564236A-0ED2-49BB-A07C-37263BB389EE}" presName="parentNode" presStyleLbl="node1" presStyleIdx="1" presStyleCnt="3" custScaleX="120040" custScaleY="122216" custLinFactNeighborX="38397" custLinFactNeighborY="10110">
        <dgm:presLayoutVars>
          <dgm:chMax val="1"/>
          <dgm:bulletEnabled val="1"/>
        </dgm:presLayoutVars>
      </dgm:prSet>
      <dgm:spPr/>
    </dgm:pt>
    <dgm:pt modelId="{000383BB-564C-4390-92BA-E584A955E8AC}" type="pres">
      <dgm:prSet presAssocID="{8564236A-0ED2-49BB-A07C-37263BB389EE}" presName="childNode" presStyleLbl="revTx" presStyleIdx="0" presStyleCnt="2">
        <dgm:presLayoutVars>
          <dgm:bulletEnabled val="1"/>
        </dgm:presLayoutVars>
      </dgm:prSet>
      <dgm:spPr/>
    </dgm:pt>
    <dgm:pt modelId="{21522DFE-0104-4D90-8259-D9FAE96382D2}" type="pres">
      <dgm:prSet presAssocID="{3CDF7781-BEA3-4625-962A-8A3350570E52}" presName="Name25" presStyleLbl="parChTrans1D1" presStyleIdx="1" presStyleCnt="2"/>
      <dgm:spPr/>
    </dgm:pt>
    <dgm:pt modelId="{19776F30-1D30-4BCE-854A-C63A2FB977BC}" type="pres">
      <dgm:prSet presAssocID="{867C4FC0-4EED-464A-B7D1-A7027C9E87B5}" presName="node" presStyleCnt="0"/>
      <dgm:spPr/>
    </dgm:pt>
    <dgm:pt modelId="{35A4A35B-46BC-461B-9D76-CE97AB932AAB}" type="pres">
      <dgm:prSet presAssocID="{867C4FC0-4EED-464A-B7D1-A7027C9E87B5}" presName="parentNode" presStyleLbl="node1" presStyleIdx="2" presStyleCnt="3" custScaleX="126789" custScaleY="118395" custLinFactNeighborX="43882" custLinFactNeighborY="-20472">
        <dgm:presLayoutVars>
          <dgm:chMax val="1"/>
          <dgm:bulletEnabled val="1"/>
        </dgm:presLayoutVars>
      </dgm:prSet>
      <dgm:spPr/>
    </dgm:pt>
    <dgm:pt modelId="{181163C9-51CC-4CD1-AF36-ECF9E0E43C5E}" type="pres">
      <dgm:prSet presAssocID="{867C4FC0-4EED-464A-B7D1-A7027C9E87B5}" presName="childNode" presStyleLbl="revTx" presStyleIdx="1" presStyleCnt="2">
        <dgm:presLayoutVars>
          <dgm:bulletEnabled val="1"/>
        </dgm:presLayoutVars>
      </dgm:prSet>
      <dgm:spPr/>
    </dgm:pt>
  </dgm:ptLst>
  <dgm:cxnLst>
    <dgm:cxn modelId="{5AF99300-AB23-49ED-B230-30DF622F5F08}" type="presOf" srcId="{481DE7F0-301B-4522-8D79-FF0B1418E496}" destId="{47D311D2-07F2-407C-88FC-F64D695DC7E4}" srcOrd="0" destOrd="0" presId="urn:microsoft.com/office/officeart/2005/8/layout/radial2"/>
    <dgm:cxn modelId="{21173A09-16D5-4D84-9457-8C6884B682AB}" srcId="{481DE7F0-301B-4522-8D79-FF0B1418E496}" destId="{867C4FC0-4EED-464A-B7D1-A7027C9E87B5}" srcOrd="1" destOrd="0" parTransId="{3CDF7781-BEA3-4625-962A-8A3350570E52}" sibTransId="{2CAD78A4-F1D4-4C44-95BE-D596037141BF}"/>
    <dgm:cxn modelId="{0E896B21-BC59-44AA-A6C5-BA67626A21D3}" srcId="{867C4FC0-4EED-464A-B7D1-A7027C9E87B5}" destId="{44DAF192-2F44-4B94-88C4-C4203C726AB0}" srcOrd="1" destOrd="0" parTransId="{10DAA3F0-295E-432D-8C6F-34F618A8E744}" sibTransId="{99455583-B873-4A18-BAAB-DBCDC2D0314C}"/>
    <dgm:cxn modelId="{86932928-9FB3-4A05-AE6C-74A04BBE37FF}" type="presOf" srcId="{1C49A7D3-0F84-420B-868E-E78264A07CCE}" destId="{181163C9-51CC-4CD1-AF36-ECF9E0E43C5E}" srcOrd="0" destOrd="0" presId="urn:microsoft.com/office/officeart/2005/8/layout/radial2"/>
    <dgm:cxn modelId="{4940E16D-ADB5-4CEE-B23C-621B0F83B502}" type="presOf" srcId="{5E5F0301-686A-45B0-8AAC-077C17BBC680}" destId="{60D72337-6F57-46A8-83FB-546A1D691E10}" srcOrd="0" destOrd="0" presId="urn:microsoft.com/office/officeart/2005/8/layout/radial2"/>
    <dgm:cxn modelId="{F4AF9773-FF50-49C4-BD04-97D6B12007E0}" srcId="{481DE7F0-301B-4522-8D79-FF0B1418E496}" destId="{8564236A-0ED2-49BB-A07C-37263BB389EE}" srcOrd="0" destOrd="0" parTransId="{5E5F0301-686A-45B0-8AAC-077C17BBC680}" sibTransId="{07AB63A7-A07D-4BFC-A2FC-01E86322B271}"/>
    <dgm:cxn modelId="{45A83E78-C4E4-4935-B269-FE81038A740A}" type="presOf" srcId="{F37740A4-E65F-4194-A6CC-11EA904BC1A0}" destId="{181163C9-51CC-4CD1-AF36-ECF9E0E43C5E}" srcOrd="0" destOrd="2" presId="urn:microsoft.com/office/officeart/2005/8/layout/radial2"/>
    <dgm:cxn modelId="{A08EE581-1DF3-42E4-8C83-E83C61C17CB4}" srcId="{867C4FC0-4EED-464A-B7D1-A7027C9E87B5}" destId="{1C49A7D3-0F84-420B-868E-E78264A07CCE}" srcOrd="0" destOrd="0" parTransId="{9617B8C1-A08D-43B5-85A8-68FB7DE2FE3E}" sibTransId="{2EBB545A-DDF3-415F-94A0-418718C50B13}"/>
    <dgm:cxn modelId="{430AFA82-364F-48EB-96F3-17A027468A3E}" srcId="{867C4FC0-4EED-464A-B7D1-A7027C9E87B5}" destId="{40F286D1-03B4-42E5-AE11-32683157F6A9}" srcOrd="3" destOrd="0" parTransId="{9CB71A26-EFBB-4FCE-93CE-57287996333F}" sibTransId="{8771B03E-1C71-4E42-9843-A9A6EC312D9B}"/>
    <dgm:cxn modelId="{CBCFEB8D-5B1A-48FF-871B-53E8675A074A}" srcId="{8564236A-0ED2-49BB-A07C-37263BB389EE}" destId="{6C076E96-89B1-46DE-9234-EF3E9C4370EB}" srcOrd="2" destOrd="0" parTransId="{51EE561A-1F2E-435E-BA48-98C6191CD988}" sibTransId="{9C8E6104-D7D4-4980-8097-5FB69CB71771}"/>
    <dgm:cxn modelId="{61E89B98-F391-4249-8179-F5D11075E08F}" type="presOf" srcId="{867C4FC0-4EED-464A-B7D1-A7027C9E87B5}" destId="{35A4A35B-46BC-461B-9D76-CE97AB932AAB}" srcOrd="0" destOrd="0" presId="urn:microsoft.com/office/officeart/2005/8/layout/radial2"/>
    <dgm:cxn modelId="{3570A498-B49A-4810-A42F-7C3841661FE3}" type="presOf" srcId="{573D2568-AB9A-4C4D-B748-F300E91C0B6F}" destId="{000383BB-564C-4390-92BA-E584A955E8AC}" srcOrd="0" destOrd="1" presId="urn:microsoft.com/office/officeart/2005/8/layout/radial2"/>
    <dgm:cxn modelId="{7B0EE69A-9207-470C-BA6B-188278527422}" type="presOf" srcId="{3CDF7781-BEA3-4625-962A-8A3350570E52}" destId="{21522DFE-0104-4D90-8259-D9FAE96382D2}" srcOrd="0" destOrd="0" presId="urn:microsoft.com/office/officeart/2005/8/layout/radial2"/>
    <dgm:cxn modelId="{2953689F-4BD0-42CB-80D6-34BE11F7EA85}" type="presOf" srcId="{3BCAE350-4422-46A6-A66E-E7C8E6BB3F98}" destId="{000383BB-564C-4390-92BA-E584A955E8AC}" srcOrd="0" destOrd="0" presId="urn:microsoft.com/office/officeart/2005/8/layout/radial2"/>
    <dgm:cxn modelId="{555ABEAA-0D19-47A0-B33E-D6B65F7418C5}" srcId="{8564236A-0ED2-49BB-A07C-37263BB389EE}" destId="{3BCAE350-4422-46A6-A66E-E7C8E6BB3F98}" srcOrd="0" destOrd="0" parTransId="{AE70E971-4D2C-4263-9B41-CF63032CC8DB}" sibTransId="{00021FB4-9A84-419E-AC85-CB3C19FF6862}"/>
    <dgm:cxn modelId="{596F50B4-AEA0-44BE-8854-60FC19F94E64}" type="presOf" srcId="{44DAF192-2F44-4B94-88C4-C4203C726AB0}" destId="{181163C9-51CC-4CD1-AF36-ECF9E0E43C5E}" srcOrd="0" destOrd="1" presId="urn:microsoft.com/office/officeart/2005/8/layout/radial2"/>
    <dgm:cxn modelId="{600715BA-F7FF-4EFB-9F48-694D5BF97A4C}" srcId="{867C4FC0-4EED-464A-B7D1-A7027C9E87B5}" destId="{F37740A4-E65F-4194-A6CC-11EA904BC1A0}" srcOrd="2" destOrd="0" parTransId="{23E6383A-6BBF-4844-8412-5C737CE731D9}" sibTransId="{8800A2A7-6876-4535-962D-946E01A30EAB}"/>
    <dgm:cxn modelId="{A3D143C0-78D3-4EDF-BC16-E4319F440EBA}" srcId="{8564236A-0ED2-49BB-A07C-37263BB389EE}" destId="{573D2568-AB9A-4C4D-B748-F300E91C0B6F}" srcOrd="1" destOrd="0" parTransId="{171D1F85-74E8-4B56-88E6-18D7FF6030E9}" sibTransId="{B450F735-7EF3-4933-BECA-C3343E8D8962}"/>
    <dgm:cxn modelId="{138277DD-45E7-437F-A0B6-B3B1355BB213}" type="presOf" srcId="{6C076E96-89B1-46DE-9234-EF3E9C4370EB}" destId="{000383BB-564C-4390-92BA-E584A955E8AC}" srcOrd="0" destOrd="2" presId="urn:microsoft.com/office/officeart/2005/8/layout/radial2"/>
    <dgm:cxn modelId="{3FA75DE5-8B94-45BF-89B6-8DF81D806315}" type="presOf" srcId="{8564236A-0ED2-49BB-A07C-37263BB389EE}" destId="{86994EE2-2137-4DE9-A158-0B680835B248}" srcOrd="0" destOrd="0" presId="urn:microsoft.com/office/officeart/2005/8/layout/radial2"/>
    <dgm:cxn modelId="{763FC1FF-6017-4BC6-9D40-6CCE74E36182}" type="presOf" srcId="{40F286D1-03B4-42E5-AE11-32683157F6A9}" destId="{181163C9-51CC-4CD1-AF36-ECF9E0E43C5E}" srcOrd="0" destOrd="3" presId="urn:microsoft.com/office/officeart/2005/8/layout/radial2"/>
    <dgm:cxn modelId="{290CA1E2-8044-4142-84DA-9A8BCBC6D4EC}" type="presParOf" srcId="{47D311D2-07F2-407C-88FC-F64D695DC7E4}" destId="{33844090-871B-4B7D-9EEB-EDC2C8B08D84}" srcOrd="0" destOrd="0" presId="urn:microsoft.com/office/officeart/2005/8/layout/radial2"/>
    <dgm:cxn modelId="{FD574030-A9BB-4DA8-A368-8B0722DDB053}" type="presParOf" srcId="{33844090-871B-4B7D-9EEB-EDC2C8B08D84}" destId="{98A49F6C-91B7-4729-947C-06192CF708F7}" srcOrd="0" destOrd="0" presId="urn:microsoft.com/office/officeart/2005/8/layout/radial2"/>
    <dgm:cxn modelId="{3BE43B32-AF9F-43BD-9733-0F1B426C5AB7}" type="presParOf" srcId="{98A49F6C-91B7-4729-947C-06192CF708F7}" destId="{62F3D92A-72E0-4119-83D7-99FA29244D64}" srcOrd="0" destOrd="0" presId="urn:microsoft.com/office/officeart/2005/8/layout/radial2"/>
    <dgm:cxn modelId="{64FA1460-21CB-40EF-BD80-510EBBA0FA5C}" type="presParOf" srcId="{98A49F6C-91B7-4729-947C-06192CF708F7}" destId="{BB625EDF-7C4B-4F50-ADEC-F5D1E866AF1E}" srcOrd="1" destOrd="0" presId="urn:microsoft.com/office/officeart/2005/8/layout/radial2"/>
    <dgm:cxn modelId="{DEF419AB-0E6D-4CDB-A2F4-E2C6C5D50CC7}" type="presParOf" srcId="{33844090-871B-4B7D-9EEB-EDC2C8B08D84}" destId="{60D72337-6F57-46A8-83FB-546A1D691E10}" srcOrd="1" destOrd="0" presId="urn:microsoft.com/office/officeart/2005/8/layout/radial2"/>
    <dgm:cxn modelId="{6FF09E43-2C54-4CA5-BF58-CFFE8B0C2E3E}" type="presParOf" srcId="{33844090-871B-4B7D-9EEB-EDC2C8B08D84}" destId="{585BE272-CAF3-43F3-A881-0C99E87CE0F6}" srcOrd="2" destOrd="0" presId="urn:microsoft.com/office/officeart/2005/8/layout/radial2"/>
    <dgm:cxn modelId="{0D0601D1-251C-40F7-95E2-FBAB608FD1A3}" type="presParOf" srcId="{585BE272-CAF3-43F3-A881-0C99E87CE0F6}" destId="{86994EE2-2137-4DE9-A158-0B680835B248}" srcOrd="0" destOrd="0" presId="urn:microsoft.com/office/officeart/2005/8/layout/radial2"/>
    <dgm:cxn modelId="{04090E53-CDF0-4124-B1B5-C8E2A9CEED3A}" type="presParOf" srcId="{585BE272-CAF3-43F3-A881-0C99E87CE0F6}" destId="{000383BB-564C-4390-92BA-E584A955E8AC}" srcOrd="1" destOrd="0" presId="urn:microsoft.com/office/officeart/2005/8/layout/radial2"/>
    <dgm:cxn modelId="{8E3BFB2F-552E-41DC-B8C6-40F536F6DD1D}" type="presParOf" srcId="{33844090-871B-4B7D-9EEB-EDC2C8B08D84}" destId="{21522DFE-0104-4D90-8259-D9FAE96382D2}" srcOrd="3" destOrd="0" presId="urn:microsoft.com/office/officeart/2005/8/layout/radial2"/>
    <dgm:cxn modelId="{DCF071A0-033F-4CAE-AF42-6EC36141DB1F}" type="presParOf" srcId="{33844090-871B-4B7D-9EEB-EDC2C8B08D84}" destId="{19776F30-1D30-4BCE-854A-C63A2FB977BC}" srcOrd="4" destOrd="0" presId="urn:microsoft.com/office/officeart/2005/8/layout/radial2"/>
    <dgm:cxn modelId="{757932BA-A05E-488C-AE42-6AD15072F8E5}" type="presParOf" srcId="{19776F30-1D30-4BCE-854A-C63A2FB977BC}" destId="{35A4A35B-46BC-461B-9D76-CE97AB932AAB}" srcOrd="0" destOrd="0" presId="urn:microsoft.com/office/officeart/2005/8/layout/radial2"/>
    <dgm:cxn modelId="{D8FB4C54-3383-4C94-8277-AFE4862A48CD}" type="presParOf" srcId="{19776F30-1D30-4BCE-854A-C63A2FB977BC}" destId="{181163C9-51CC-4CD1-AF36-ECF9E0E43C5E}"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5866152-60B1-4CAF-955C-A423C72D461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5BE4578-F6C6-482D-A994-9371BADEFC16}">
      <dgm:prSet phldrT="[Text]" custT="1"/>
      <dgm:spPr/>
      <dgm:t>
        <a:bodyPr/>
        <a:lstStyle/>
        <a:p>
          <a:r>
            <a:rPr lang="en-US" sz="2800" b="1" dirty="0">
              <a:solidFill>
                <a:srgbClr val="92278F"/>
              </a:solidFill>
            </a:rPr>
            <a:t>IPC Measures Pending Confirmation of Potential False Positive Test Result</a:t>
          </a:r>
        </a:p>
        <a:p>
          <a:r>
            <a:rPr lang="en-US" sz="2800" b="1" dirty="0">
              <a:solidFill>
                <a:srgbClr val="92278F"/>
              </a:solidFill>
            </a:rPr>
            <a:t>Asymptomatic Patient</a:t>
          </a:r>
        </a:p>
      </dgm:t>
    </dgm:pt>
    <dgm:pt modelId="{03304CE1-3E06-4204-9097-B3BFF795C983}" type="parTrans" cxnId="{0CB3D62C-EC1A-47C1-853A-C2BABB8083B5}">
      <dgm:prSet/>
      <dgm:spPr/>
      <dgm:t>
        <a:bodyPr/>
        <a:lstStyle/>
        <a:p>
          <a:endParaRPr lang="en-US"/>
        </a:p>
      </dgm:t>
    </dgm:pt>
    <dgm:pt modelId="{F56A5A49-A0E0-4DF7-82DB-492C10F7F855}" type="sibTrans" cxnId="{0CB3D62C-EC1A-47C1-853A-C2BABB8083B5}">
      <dgm:prSet/>
      <dgm:spPr/>
      <dgm:t>
        <a:bodyPr/>
        <a:lstStyle/>
        <a:p>
          <a:endParaRPr lang="en-US"/>
        </a:p>
      </dgm:t>
    </dgm:pt>
    <dgm:pt modelId="{F67A855A-4153-4724-A7B9-96DB663C8BB4}">
      <dgm:prSet phldrT="[Text]" custT="1"/>
      <dgm:spPr/>
      <dgm:t>
        <a:bodyPr/>
        <a:lstStyle/>
        <a:p>
          <a:endParaRPr lang="en-US" sz="2000" dirty="0">
            <a:solidFill>
              <a:srgbClr val="92278F"/>
            </a:solidFill>
          </a:endParaRPr>
        </a:p>
        <a:p>
          <a:r>
            <a:rPr lang="en-US" sz="2000" dirty="0">
              <a:solidFill>
                <a:srgbClr val="92278F"/>
              </a:solidFill>
            </a:rPr>
            <a:t>Exclude HCP from work pending confirmatory testing</a:t>
          </a:r>
        </a:p>
      </dgm:t>
    </dgm:pt>
    <dgm:pt modelId="{E0D29683-F164-406A-A753-36692E4F92E4}" type="parTrans" cxnId="{3A7BC19B-7819-474C-8924-32A2F43B6251}">
      <dgm:prSet/>
      <dgm:spPr/>
      <dgm:t>
        <a:bodyPr/>
        <a:lstStyle/>
        <a:p>
          <a:endParaRPr lang="en-US"/>
        </a:p>
      </dgm:t>
    </dgm:pt>
    <dgm:pt modelId="{8D66782B-44E2-4A99-A1FF-9C7078AB7334}" type="sibTrans" cxnId="{3A7BC19B-7819-474C-8924-32A2F43B6251}">
      <dgm:prSet/>
      <dgm:spPr/>
      <dgm:t>
        <a:bodyPr/>
        <a:lstStyle/>
        <a:p>
          <a:endParaRPr lang="en-US"/>
        </a:p>
      </dgm:t>
    </dgm:pt>
    <dgm:pt modelId="{11A94E32-164F-4C00-9E8F-B1F8D5D13699}">
      <dgm:prSet phldrT="[Text]" custT="1"/>
      <dgm:spPr/>
      <dgm:t>
        <a:bodyPr/>
        <a:lstStyle/>
        <a:p>
          <a:r>
            <a:rPr lang="en-US" sz="2000" dirty="0">
              <a:solidFill>
                <a:srgbClr val="92278F"/>
              </a:solidFill>
            </a:rPr>
            <a:t>Place asymptomatic resident in Transmission-Based Precautions and in single room when possible (otherwise stay in current room).</a:t>
          </a:r>
        </a:p>
        <a:p>
          <a:r>
            <a:rPr lang="en-US" sz="2000" dirty="0">
              <a:solidFill>
                <a:srgbClr val="92278F"/>
              </a:solidFill>
            </a:rPr>
            <a:t>Do not transfer resident to COVID unit or place in a different shared room with a new roommate. </a:t>
          </a:r>
        </a:p>
      </dgm:t>
    </dgm:pt>
    <dgm:pt modelId="{3A2DC1F5-3842-44FE-9C78-DA3B29D388EA}" type="parTrans" cxnId="{C07D354F-54CE-4A7D-8C94-E6EE3F37AEE7}">
      <dgm:prSet/>
      <dgm:spPr/>
      <dgm:t>
        <a:bodyPr/>
        <a:lstStyle/>
        <a:p>
          <a:endParaRPr lang="en-US"/>
        </a:p>
      </dgm:t>
    </dgm:pt>
    <dgm:pt modelId="{25EA647C-4CD2-40C0-A021-5EC8063789AA}" type="sibTrans" cxnId="{C07D354F-54CE-4A7D-8C94-E6EE3F37AEE7}">
      <dgm:prSet/>
      <dgm:spPr/>
      <dgm:t>
        <a:bodyPr/>
        <a:lstStyle/>
        <a:p>
          <a:endParaRPr lang="en-US"/>
        </a:p>
      </dgm:t>
    </dgm:pt>
    <dgm:pt modelId="{ADAF2547-244A-476D-B757-5168297B423D}">
      <dgm:prSet phldrT="[Text]" custT="1"/>
      <dgm:spPr/>
      <dgm:t>
        <a:bodyPr/>
        <a:lstStyle/>
        <a:p>
          <a:endParaRPr lang="en-US" sz="2000" dirty="0">
            <a:solidFill>
              <a:srgbClr val="92278F"/>
            </a:solidFill>
          </a:endParaRPr>
        </a:p>
        <a:p>
          <a:r>
            <a:rPr lang="en-US" sz="2000" dirty="0">
              <a:solidFill>
                <a:srgbClr val="92278F"/>
              </a:solidFill>
            </a:rPr>
            <a:t>Delay additional testing of asymptomatic residents or close contacts</a:t>
          </a:r>
        </a:p>
      </dgm:t>
    </dgm:pt>
    <dgm:pt modelId="{9A13CBF3-38E9-4360-8AB1-4F92885329D7}" type="parTrans" cxnId="{65F7A5DB-63EF-4917-A50A-FBF39C7EAA94}">
      <dgm:prSet/>
      <dgm:spPr/>
      <dgm:t>
        <a:bodyPr/>
        <a:lstStyle/>
        <a:p>
          <a:endParaRPr lang="en-US"/>
        </a:p>
      </dgm:t>
    </dgm:pt>
    <dgm:pt modelId="{A942FE7B-4973-457D-AF5A-34397E886801}" type="sibTrans" cxnId="{65F7A5DB-63EF-4917-A50A-FBF39C7EAA94}">
      <dgm:prSet/>
      <dgm:spPr/>
      <dgm:t>
        <a:bodyPr/>
        <a:lstStyle/>
        <a:p>
          <a:endParaRPr lang="en-US"/>
        </a:p>
      </dgm:t>
    </dgm:pt>
    <dgm:pt modelId="{09350C98-9A59-463B-A594-8730D8A5116F}" type="pres">
      <dgm:prSet presAssocID="{45866152-60B1-4CAF-955C-A423C72D461B}" presName="vert0" presStyleCnt="0">
        <dgm:presLayoutVars>
          <dgm:dir/>
          <dgm:animOne val="branch"/>
          <dgm:animLvl val="lvl"/>
        </dgm:presLayoutVars>
      </dgm:prSet>
      <dgm:spPr/>
    </dgm:pt>
    <dgm:pt modelId="{0A379F6D-D75E-413C-B57E-EB2D16371D89}" type="pres">
      <dgm:prSet presAssocID="{A5BE4578-F6C6-482D-A994-9371BADEFC16}" presName="thickLine" presStyleLbl="alignNode1" presStyleIdx="0" presStyleCnt="1"/>
      <dgm:spPr/>
    </dgm:pt>
    <dgm:pt modelId="{025F0C45-1B7A-4CE7-936B-5BA45C50E297}" type="pres">
      <dgm:prSet presAssocID="{A5BE4578-F6C6-482D-A994-9371BADEFC16}" presName="horz1" presStyleCnt="0"/>
      <dgm:spPr/>
    </dgm:pt>
    <dgm:pt modelId="{2D5898B6-3016-4FA9-A86A-A01F7EA6D964}" type="pres">
      <dgm:prSet presAssocID="{A5BE4578-F6C6-482D-A994-9371BADEFC16}" presName="tx1" presStyleLbl="revTx" presStyleIdx="0" presStyleCnt="4" custScaleX="112817"/>
      <dgm:spPr/>
    </dgm:pt>
    <dgm:pt modelId="{B558A83C-6179-41C1-8508-ACF250DA0FD6}" type="pres">
      <dgm:prSet presAssocID="{A5BE4578-F6C6-482D-A994-9371BADEFC16}" presName="vert1" presStyleCnt="0"/>
      <dgm:spPr/>
    </dgm:pt>
    <dgm:pt modelId="{343EDEC5-989E-47AE-8052-21D34E1567C0}" type="pres">
      <dgm:prSet presAssocID="{F67A855A-4153-4724-A7B9-96DB663C8BB4}" presName="vertSpace2a" presStyleCnt="0"/>
      <dgm:spPr/>
    </dgm:pt>
    <dgm:pt modelId="{206B148C-7D49-457C-BB3A-541AD5DA4858}" type="pres">
      <dgm:prSet presAssocID="{F67A855A-4153-4724-A7B9-96DB663C8BB4}" presName="horz2" presStyleCnt="0"/>
      <dgm:spPr/>
    </dgm:pt>
    <dgm:pt modelId="{3B53C4D3-9A12-4E6B-8297-CB7B7588633F}" type="pres">
      <dgm:prSet presAssocID="{F67A855A-4153-4724-A7B9-96DB663C8BB4}" presName="horzSpace2" presStyleCnt="0"/>
      <dgm:spPr/>
    </dgm:pt>
    <dgm:pt modelId="{4A35BBAE-61FF-4F96-B6D1-7B82F4CBBF61}" type="pres">
      <dgm:prSet presAssocID="{F67A855A-4153-4724-A7B9-96DB663C8BB4}" presName="tx2" presStyleLbl="revTx" presStyleIdx="1" presStyleCnt="4"/>
      <dgm:spPr/>
    </dgm:pt>
    <dgm:pt modelId="{DA83B3D6-F779-4950-965E-C6439B86D0B4}" type="pres">
      <dgm:prSet presAssocID="{F67A855A-4153-4724-A7B9-96DB663C8BB4}" presName="vert2" presStyleCnt="0"/>
      <dgm:spPr/>
    </dgm:pt>
    <dgm:pt modelId="{0F5D1494-EAC1-49B9-B723-462094B797F9}" type="pres">
      <dgm:prSet presAssocID="{F67A855A-4153-4724-A7B9-96DB663C8BB4}" presName="thinLine2b" presStyleLbl="callout" presStyleIdx="0" presStyleCnt="3"/>
      <dgm:spPr/>
    </dgm:pt>
    <dgm:pt modelId="{7BC70D91-4B80-4E36-A102-C11C4E5F57A5}" type="pres">
      <dgm:prSet presAssocID="{F67A855A-4153-4724-A7B9-96DB663C8BB4}" presName="vertSpace2b" presStyleCnt="0"/>
      <dgm:spPr/>
    </dgm:pt>
    <dgm:pt modelId="{3568B75B-8F8B-4111-9A1D-B7B31B415A4E}" type="pres">
      <dgm:prSet presAssocID="{11A94E32-164F-4C00-9E8F-B1F8D5D13699}" presName="horz2" presStyleCnt="0"/>
      <dgm:spPr/>
    </dgm:pt>
    <dgm:pt modelId="{B09D24F1-35FD-4B88-B482-7F39446E801E}" type="pres">
      <dgm:prSet presAssocID="{11A94E32-164F-4C00-9E8F-B1F8D5D13699}" presName="horzSpace2" presStyleCnt="0"/>
      <dgm:spPr/>
    </dgm:pt>
    <dgm:pt modelId="{9B7937DB-145C-43E8-B9AD-18B2E0CB4784}" type="pres">
      <dgm:prSet presAssocID="{11A94E32-164F-4C00-9E8F-B1F8D5D13699}" presName="tx2" presStyleLbl="revTx" presStyleIdx="2" presStyleCnt="4"/>
      <dgm:spPr/>
    </dgm:pt>
    <dgm:pt modelId="{CDABF0B3-8DDC-4722-89E7-55A6F465C653}" type="pres">
      <dgm:prSet presAssocID="{11A94E32-164F-4C00-9E8F-B1F8D5D13699}" presName="vert2" presStyleCnt="0"/>
      <dgm:spPr/>
    </dgm:pt>
    <dgm:pt modelId="{C9E9EC16-F368-4627-8742-A481B56F7823}" type="pres">
      <dgm:prSet presAssocID="{11A94E32-164F-4C00-9E8F-B1F8D5D13699}" presName="thinLine2b" presStyleLbl="callout" presStyleIdx="1" presStyleCnt="3"/>
      <dgm:spPr/>
    </dgm:pt>
    <dgm:pt modelId="{31F4BA02-7522-45D2-9D5B-C818104E934F}" type="pres">
      <dgm:prSet presAssocID="{11A94E32-164F-4C00-9E8F-B1F8D5D13699}" presName="vertSpace2b" presStyleCnt="0"/>
      <dgm:spPr/>
    </dgm:pt>
    <dgm:pt modelId="{AE59BFBB-2A6A-40D3-9426-719A360D22D9}" type="pres">
      <dgm:prSet presAssocID="{ADAF2547-244A-476D-B757-5168297B423D}" presName="horz2" presStyleCnt="0"/>
      <dgm:spPr/>
    </dgm:pt>
    <dgm:pt modelId="{125BA514-54F0-4421-8C49-9D1F0D5F1393}" type="pres">
      <dgm:prSet presAssocID="{ADAF2547-244A-476D-B757-5168297B423D}" presName="horzSpace2" presStyleCnt="0"/>
      <dgm:spPr/>
    </dgm:pt>
    <dgm:pt modelId="{ABDA093C-43FF-44D7-B722-89DE861CD056}" type="pres">
      <dgm:prSet presAssocID="{ADAF2547-244A-476D-B757-5168297B423D}" presName="tx2" presStyleLbl="revTx" presStyleIdx="3" presStyleCnt="4"/>
      <dgm:spPr/>
    </dgm:pt>
    <dgm:pt modelId="{531045E7-C36E-46DA-B66B-9A87F49BB310}" type="pres">
      <dgm:prSet presAssocID="{ADAF2547-244A-476D-B757-5168297B423D}" presName="vert2" presStyleCnt="0"/>
      <dgm:spPr/>
    </dgm:pt>
    <dgm:pt modelId="{D9BDDDAF-E394-41C8-90C0-3F434E5868CB}" type="pres">
      <dgm:prSet presAssocID="{ADAF2547-244A-476D-B757-5168297B423D}" presName="thinLine2b" presStyleLbl="callout" presStyleIdx="2" presStyleCnt="3"/>
      <dgm:spPr/>
    </dgm:pt>
    <dgm:pt modelId="{B11EF143-839D-4755-8FFF-1D8E6367672C}" type="pres">
      <dgm:prSet presAssocID="{ADAF2547-244A-476D-B757-5168297B423D}" presName="vertSpace2b" presStyleCnt="0"/>
      <dgm:spPr/>
    </dgm:pt>
  </dgm:ptLst>
  <dgm:cxnLst>
    <dgm:cxn modelId="{3B4EBC21-E44F-4854-AAB2-08FD221EF684}" type="presOf" srcId="{45866152-60B1-4CAF-955C-A423C72D461B}" destId="{09350C98-9A59-463B-A594-8730D8A5116F}" srcOrd="0" destOrd="0" presId="urn:microsoft.com/office/officeart/2008/layout/LinedList"/>
    <dgm:cxn modelId="{0CB3D62C-EC1A-47C1-853A-C2BABB8083B5}" srcId="{45866152-60B1-4CAF-955C-A423C72D461B}" destId="{A5BE4578-F6C6-482D-A994-9371BADEFC16}" srcOrd="0" destOrd="0" parTransId="{03304CE1-3E06-4204-9097-B3BFF795C983}" sibTransId="{F56A5A49-A0E0-4DF7-82DB-492C10F7F855}"/>
    <dgm:cxn modelId="{F7F4055C-7A06-468C-8B7B-ED543E87828C}" type="presOf" srcId="{F67A855A-4153-4724-A7B9-96DB663C8BB4}" destId="{4A35BBAE-61FF-4F96-B6D1-7B82F4CBBF61}" srcOrd="0" destOrd="0" presId="urn:microsoft.com/office/officeart/2008/layout/LinedList"/>
    <dgm:cxn modelId="{EDED924E-9268-4AA9-9D8F-5A5112DC86A5}" type="presOf" srcId="{ADAF2547-244A-476D-B757-5168297B423D}" destId="{ABDA093C-43FF-44D7-B722-89DE861CD056}" srcOrd="0" destOrd="0" presId="urn:microsoft.com/office/officeart/2008/layout/LinedList"/>
    <dgm:cxn modelId="{C07D354F-54CE-4A7D-8C94-E6EE3F37AEE7}" srcId="{A5BE4578-F6C6-482D-A994-9371BADEFC16}" destId="{11A94E32-164F-4C00-9E8F-B1F8D5D13699}" srcOrd="1" destOrd="0" parTransId="{3A2DC1F5-3842-44FE-9C78-DA3B29D388EA}" sibTransId="{25EA647C-4CD2-40C0-A021-5EC8063789AA}"/>
    <dgm:cxn modelId="{570E538C-2EAF-42AD-A3A0-3E1EDFDE69B8}" type="presOf" srcId="{11A94E32-164F-4C00-9E8F-B1F8D5D13699}" destId="{9B7937DB-145C-43E8-B9AD-18B2E0CB4784}" srcOrd="0" destOrd="0" presId="urn:microsoft.com/office/officeart/2008/layout/LinedList"/>
    <dgm:cxn modelId="{3A7BC19B-7819-474C-8924-32A2F43B6251}" srcId="{A5BE4578-F6C6-482D-A994-9371BADEFC16}" destId="{F67A855A-4153-4724-A7B9-96DB663C8BB4}" srcOrd="0" destOrd="0" parTransId="{E0D29683-F164-406A-A753-36692E4F92E4}" sibTransId="{8D66782B-44E2-4A99-A1FF-9C7078AB7334}"/>
    <dgm:cxn modelId="{C758DFD6-7F97-4AD6-98C5-1B0C1D66EF7A}" type="presOf" srcId="{A5BE4578-F6C6-482D-A994-9371BADEFC16}" destId="{2D5898B6-3016-4FA9-A86A-A01F7EA6D964}" srcOrd="0" destOrd="0" presId="urn:microsoft.com/office/officeart/2008/layout/LinedList"/>
    <dgm:cxn modelId="{65F7A5DB-63EF-4917-A50A-FBF39C7EAA94}" srcId="{A5BE4578-F6C6-482D-A994-9371BADEFC16}" destId="{ADAF2547-244A-476D-B757-5168297B423D}" srcOrd="2" destOrd="0" parTransId="{9A13CBF3-38E9-4360-8AB1-4F92885329D7}" sibTransId="{A942FE7B-4973-457D-AF5A-34397E886801}"/>
    <dgm:cxn modelId="{F34DE2BE-1800-425C-8C83-00AA825BE97F}" type="presParOf" srcId="{09350C98-9A59-463B-A594-8730D8A5116F}" destId="{0A379F6D-D75E-413C-B57E-EB2D16371D89}" srcOrd="0" destOrd="0" presId="urn:microsoft.com/office/officeart/2008/layout/LinedList"/>
    <dgm:cxn modelId="{011663E9-1027-40CB-8AC7-B95D2CCF071E}" type="presParOf" srcId="{09350C98-9A59-463B-A594-8730D8A5116F}" destId="{025F0C45-1B7A-4CE7-936B-5BA45C50E297}" srcOrd="1" destOrd="0" presId="urn:microsoft.com/office/officeart/2008/layout/LinedList"/>
    <dgm:cxn modelId="{A446FCD5-B082-49B9-AF4A-36430EB2C150}" type="presParOf" srcId="{025F0C45-1B7A-4CE7-936B-5BA45C50E297}" destId="{2D5898B6-3016-4FA9-A86A-A01F7EA6D964}" srcOrd="0" destOrd="0" presId="urn:microsoft.com/office/officeart/2008/layout/LinedList"/>
    <dgm:cxn modelId="{67655DEC-BCBE-4B89-9CF1-00AD392A056D}" type="presParOf" srcId="{025F0C45-1B7A-4CE7-936B-5BA45C50E297}" destId="{B558A83C-6179-41C1-8508-ACF250DA0FD6}" srcOrd="1" destOrd="0" presId="urn:microsoft.com/office/officeart/2008/layout/LinedList"/>
    <dgm:cxn modelId="{6335DB83-790B-400F-80F9-C6388872D42F}" type="presParOf" srcId="{B558A83C-6179-41C1-8508-ACF250DA0FD6}" destId="{343EDEC5-989E-47AE-8052-21D34E1567C0}" srcOrd="0" destOrd="0" presId="urn:microsoft.com/office/officeart/2008/layout/LinedList"/>
    <dgm:cxn modelId="{4497F768-AC34-41B1-BED0-E0BCB166F04D}" type="presParOf" srcId="{B558A83C-6179-41C1-8508-ACF250DA0FD6}" destId="{206B148C-7D49-457C-BB3A-541AD5DA4858}" srcOrd="1" destOrd="0" presId="urn:microsoft.com/office/officeart/2008/layout/LinedList"/>
    <dgm:cxn modelId="{4FB63385-0464-4A89-BAC5-32531EDC4F88}" type="presParOf" srcId="{206B148C-7D49-457C-BB3A-541AD5DA4858}" destId="{3B53C4D3-9A12-4E6B-8297-CB7B7588633F}" srcOrd="0" destOrd="0" presId="urn:microsoft.com/office/officeart/2008/layout/LinedList"/>
    <dgm:cxn modelId="{D37A3BE7-106F-4D70-BCD8-FBDAC1E8C186}" type="presParOf" srcId="{206B148C-7D49-457C-BB3A-541AD5DA4858}" destId="{4A35BBAE-61FF-4F96-B6D1-7B82F4CBBF61}" srcOrd="1" destOrd="0" presId="urn:microsoft.com/office/officeart/2008/layout/LinedList"/>
    <dgm:cxn modelId="{8054AE0C-C332-4ECA-9143-C2B867C8FF29}" type="presParOf" srcId="{206B148C-7D49-457C-BB3A-541AD5DA4858}" destId="{DA83B3D6-F779-4950-965E-C6439B86D0B4}" srcOrd="2" destOrd="0" presId="urn:microsoft.com/office/officeart/2008/layout/LinedList"/>
    <dgm:cxn modelId="{07AD5EF8-B401-48BC-B413-5F5D307EE6C4}" type="presParOf" srcId="{B558A83C-6179-41C1-8508-ACF250DA0FD6}" destId="{0F5D1494-EAC1-49B9-B723-462094B797F9}" srcOrd="2" destOrd="0" presId="urn:microsoft.com/office/officeart/2008/layout/LinedList"/>
    <dgm:cxn modelId="{5994DED0-6359-4C1E-B0AE-B1374EADC431}" type="presParOf" srcId="{B558A83C-6179-41C1-8508-ACF250DA0FD6}" destId="{7BC70D91-4B80-4E36-A102-C11C4E5F57A5}" srcOrd="3" destOrd="0" presId="urn:microsoft.com/office/officeart/2008/layout/LinedList"/>
    <dgm:cxn modelId="{58E2A244-7F1D-4FB6-B020-AD0F4357CCE2}" type="presParOf" srcId="{B558A83C-6179-41C1-8508-ACF250DA0FD6}" destId="{3568B75B-8F8B-4111-9A1D-B7B31B415A4E}" srcOrd="4" destOrd="0" presId="urn:microsoft.com/office/officeart/2008/layout/LinedList"/>
    <dgm:cxn modelId="{FE717A55-3577-45E2-BB01-BD8FF0D0287B}" type="presParOf" srcId="{3568B75B-8F8B-4111-9A1D-B7B31B415A4E}" destId="{B09D24F1-35FD-4B88-B482-7F39446E801E}" srcOrd="0" destOrd="0" presId="urn:microsoft.com/office/officeart/2008/layout/LinedList"/>
    <dgm:cxn modelId="{13A2370F-B1AB-45F9-A644-4C657DDE4C90}" type="presParOf" srcId="{3568B75B-8F8B-4111-9A1D-B7B31B415A4E}" destId="{9B7937DB-145C-43E8-B9AD-18B2E0CB4784}" srcOrd="1" destOrd="0" presId="urn:microsoft.com/office/officeart/2008/layout/LinedList"/>
    <dgm:cxn modelId="{56F8F7EB-FD28-4EAD-AFBC-CF3546879761}" type="presParOf" srcId="{3568B75B-8F8B-4111-9A1D-B7B31B415A4E}" destId="{CDABF0B3-8DDC-4722-89E7-55A6F465C653}" srcOrd="2" destOrd="0" presId="urn:microsoft.com/office/officeart/2008/layout/LinedList"/>
    <dgm:cxn modelId="{5A26395C-0451-4F7E-868E-17A45C9D46CC}" type="presParOf" srcId="{B558A83C-6179-41C1-8508-ACF250DA0FD6}" destId="{C9E9EC16-F368-4627-8742-A481B56F7823}" srcOrd="5" destOrd="0" presId="urn:microsoft.com/office/officeart/2008/layout/LinedList"/>
    <dgm:cxn modelId="{700684E9-F171-4403-92A9-2E6A0EB4DDCC}" type="presParOf" srcId="{B558A83C-6179-41C1-8508-ACF250DA0FD6}" destId="{31F4BA02-7522-45D2-9D5B-C818104E934F}" srcOrd="6" destOrd="0" presId="urn:microsoft.com/office/officeart/2008/layout/LinedList"/>
    <dgm:cxn modelId="{9C57E34A-BBD3-4764-AA3F-4027DCEF6826}" type="presParOf" srcId="{B558A83C-6179-41C1-8508-ACF250DA0FD6}" destId="{AE59BFBB-2A6A-40D3-9426-719A360D22D9}" srcOrd="7" destOrd="0" presId="urn:microsoft.com/office/officeart/2008/layout/LinedList"/>
    <dgm:cxn modelId="{1D95A1BA-C087-435A-8B4B-FBD428CD23B0}" type="presParOf" srcId="{AE59BFBB-2A6A-40D3-9426-719A360D22D9}" destId="{125BA514-54F0-4421-8C49-9D1F0D5F1393}" srcOrd="0" destOrd="0" presId="urn:microsoft.com/office/officeart/2008/layout/LinedList"/>
    <dgm:cxn modelId="{F6EA30E3-6BEC-4BBD-AA7C-4954E6AED404}" type="presParOf" srcId="{AE59BFBB-2A6A-40D3-9426-719A360D22D9}" destId="{ABDA093C-43FF-44D7-B722-89DE861CD056}" srcOrd="1" destOrd="0" presId="urn:microsoft.com/office/officeart/2008/layout/LinedList"/>
    <dgm:cxn modelId="{32FFCFCC-39C3-49E0-9162-0EC08B054B5C}" type="presParOf" srcId="{AE59BFBB-2A6A-40D3-9426-719A360D22D9}" destId="{531045E7-C36E-46DA-B66B-9A87F49BB310}" srcOrd="2" destOrd="0" presId="urn:microsoft.com/office/officeart/2008/layout/LinedList"/>
    <dgm:cxn modelId="{5990D471-CFEB-4D82-B5DC-6035E6045240}" type="presParOf" srcId="{B558A83C-6179-41C1-8508-ACF250DA0FD6}" destId="{D9BDDDAF-E394-41C8-90C0-3F434E5868CB}" srcOrd="8" destOrd="0" presId="urn:microsoft.com/office/officeart/2008/layout/LinedList"/>
    <dgm:cxn modelId="{51D418C5-50E8-40A3-B222-A9116DC05849}" type="presParOf" srcId="{B558A83C-6179-41C1-8508-ACF250DA0FD6}" destId="{B11EF143-839D-4755-8FFF-1D8E6367672C}"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EC10446-F442-4893-BF8F-35D1F5232EED}" type="doc">
      <dgm:prSet loTypeId="urn:microsoft.com/office/officeart/2005/8/layout/vProcess5" loCatId="process" qsTypeId="urn:microsoft.com/office/officeart/2005/8/quickstyle/simple3" qsCatId="simple" csTypeId="urn:microsoft.com/office/officeart/2005/8/colors/accent4_2" csCatId="accent4" phldr="1"/>
      <dgm:spPr/>
      <dgm:t>
        <a:bodyPr/>
        <a:lstStyle/>
        <a:p>
          <a:endParaRPr lang="en-US"/>
        </a:p>
      </dgm:t>
    </dgm:pt>
    <dgm:pt modelId="{5AAF4C2F-C306-49FF-91A1-83D0862A9CF4}">
      <dgm:prSet phldrT="[Text]"/>
      <dgm:spPr/>
      <dgm:t>
        <a:bodyPr/>
        <a:lstStyle/>
        <a:p>
          <a:r>
            <a:rPr lang="en-US" dirty="0">
              <a:solidFill>
                <a:srgbClr val="7030A0"/>
              </a:solidFill>
            </a:rPr>
            <a:t>Conflicting tests such as a PCR and POC Antigen that have samples collected within 2 days = discordant test results</a:t>
          </a:r>
        </a:p>
      </dgm:t>
    </dgm:pt>
    <dgm:pt modelId="{90EE71B8-3B46-4086-8A49-177FE8D7BCC5}" type="parTrans" cxnId="{5917D51B-5CF5-42D6-8EFA-BC400DBD042F}">
      <dgm:prSet/>
      <dgm:spPr/>
      <dgm:t>
        <a:bodyPr/>
        <a:lstStyle/>
        <a:p>
          <a:endParaRPr lang="en-US"/>
        </a:p>
      </dgm:t>
    </dgm:pt>
    <dgm:pt modelId="{82F13626-F877-47CD-B35B-52BFEE668D1E}" type="sibTrans" cxnId="{5917D51B-5CF5-42D6-8EFA-BC400DBD042F}">
      <dgm:prSet/>
      <dgm:spPr/>
      <dgm:t>
        <a:bodyPr/>
        <a:lstStyle/>
        <a:p>
          <a:endParaRPr lang="en-US"/>
        </a:p>
      </dgm:t>
    </dgm:pt>
    <dgm:pt modelId="{629E58C8-F90A-4879-8C2D-C9F20E62A705}">
      <dgm:prSet phldrT="[Text]" custT="1"/>
      <dgm:spPr/>
      <dgm:t>
        <a:bodyPr/>
        <a:lstStyle/>
        <a:p>
          <a:r>
            <a:rPr lang="en-US" sz="2300" dirty="0">
              <a:solidFill>
                <a:srgbClr val="7030A0"/>
              </a:solidFill>
            </a:rPr>
            <a:t>Suspected false positive antigen test result (patient asymptomatic) - ensure proper specimen collection and handling - then confirm with a PCR test. </a:t>
          </a:r>
        </a:p>
      </dgm:t>
    </dgm:pt>
    <dgm:pt modelId="{C3FB38C6-CEFC-4C34-8531-D984C3948818}" type="parTrans" cxnId="{3A30B80B-8331-42F1-882A-5A94E5D4B775}">
      <dgm:prSet/>
      <dgm:spPr/>
      <dgm:t>
        <a:bodyPr/>
        <a:lstStyle/>
        <a:p>
          <a:endParaRPr lang="en-US"/>
        </a:p>
      </dgm:t>
    </dgm:pt>
    <dgm:pt modelId="{C2FB8175-ACB9-42EA-8510-72A177FFCD8A}" type="sibTrans" cxnId="{3A30B80B-8331-42F1-882A-5A94E5D4B775}">
      <dgm:prSet/>
      <dgm:spPr/>
      <dgm:t>
        <a:bodyPr/>
        <a:lstStyle/>
        <a:p>
          <a:endParaRPr lang="en-US"/>
        </a:p>
      </dgm:t>
    </dgm:pt>
    <dgm:pt modelId="{36D59F01-C003-401F-A8FA-638D9301C36B}">
      <dgm:prSet phldrT="[Text]" custT="1"/>
      <dgm:spPr/>
      <dgm:t>
        <a:bodyPr/>
        <a:lstStyle/>
        <a:p>
          <a:r>
            <a:rPr lang="en-US" sz="2300" dirty="0">
              <a:solidFill>
                <a:srgbClr val="7030A0"/>
              </a:solidFill>
            </a:rPr>
            <a:t>Perform the test to confirm the result within 2 days of the initial test.</a:t>
          </a:r>
        </a:p>
      </dgm:t>
    </dgm:pt>
    <dgm:pt modelId="{DA0BE665-3451-4D8F-9DA4-C99A200DDFA7}" type="parTrans" cxnId="{C845FF80-EB18-4CCE-A009-CFA12C711964}">
      <dgm:prSet/>
      <dgm:spPr/>
      <dgm:t>
        <a:bodyPr/>
        <a:lstStyle/>
        <a:p>
          <a:endParaRPr lang="en-US"/>
        </a:p>
      </dgm:t>
    </dgm:pt>
    <dgm:pt modelId="{7BA03646-5BA5-430C-9867-6E41556D6C10}" type="sibTrans" cxnId="{C845FF80-EB18-4CCE-A009-CFA12C711964}">
      <dgm:prSet/>
      <dgm:spPr/>
      <dgm:t>
        <a:bodyPr/>
        <a:lstStyle/>
        <a:p>
          <a:endParaRPr lang="en-US"/>
        </a:p>
      </dgm:t>
    </dgm:pt>
    <dgm:pt modelId="{9D9078E4-509C-487E-96B2-C52C5F45BEEE}">
      <dgm:prSet phldrT="[Text]" custT="1"/>
      <dgm:spPr/>
      <dgm:t>
        <a:bodyPr/>
        <a:lstStyle/>
        <a:p>
          <a:r>
            <a:rPr lang="en-US" sz="2300" dirty="0">
              <a:solidFill>
                <a:srgbClr val="7030A0"/>
              </a:solidFill>
            </a:rPr>
            <a:t>Explain false negative/false positive test results and your plan such as continued symptom screening.  </a:t>
          </a:r>
        </a:p>
      </dgm:t>
    </dgm:pt>
    <dgm:pt modelId="{83B96AD6-A483-4A6E-B2CA-05DB780302EA}" type="parTrans" cxnId="{7AB45140-5DB5-457D-8FE6-861DA42A90B3}">
      <dgm:prSet/>
      <dgm:spPr/>
      <dgm:t>
        <a:bodyPr/>
        <a:lstStyle/>
        <a:p>
          <a:endParaRPr lang="en-US"/>
        </a:p>
      </dgm:t>
    </dgm:pt>
    <dgm:pt modelId="{1247975D-3DFA-406C-8C3B-15787FEE0BFD}" type="sibTrans" cxnId="{7AB45140-5DB5-457D-8FE6-861DA42A90B3}">
      <dgm:prSet/>
      <dgm:spPr/>
      <dgm:t>
        <a:bodyPr/>
        <a:lstStyle/>
        <a:p>
          <a:endParaRPr lang="en-US"/>
        </a:p>
      </dgm:t>
    </dgm:pt>
    <dgm:pt modelId="{5A7ABB1E-9922-4994-BE8B-C348C4B62D33}" type="pres">
      <dgm:prSet presAssocID="{1EC10446-F442-4893-BF8F-35D1F5232EED}" presName="outerComposite" presStyleCnt="0">
        <dgm:presLayoutVars>
          <dgm:chMax val="5"/>
          <dgm:dir/>
          <dgm:resizeHandles val="exact"/>
        </dgm:presLayoutVars>
      </dgm:prSet>
      <dgm:spPr/>
    </dgm:pt>
    <dgm:pt modelId="{49158F17-A64E-42A3-AA12-9E9038F5D420}" type="pres">
      <dgm:prSet presAssocID="{1EC10446-F442-4893-BF8F-35D1F5232EED}" presName="dummyMaxCanvas" presStyleCnt="0">
        <dgm:presLayoutVars/>
      </dgm:prSet>
      <dgm:spPr/>
    </dgm:pt>
    <dgm:pt modelId="{CE449934-5A83-40DB-B072-1437730BBC40}" type="pres">
      <dgm:prSet presAssocID="{1EC10446-F442-4893-BF8F-35D1F5232EED}" presName="FourNodes_1" presStyleLbl="node1" presStyleIdx="0" presStyleCnt="4">
        <dgm:presLayoutVars>
          <dgm:bulletEnabled val="1"/>
        </dgm:presLayoutVars>
      </dgm:prSet>
      <dgm:spPr/>
    </dgm:pt>
    <dgm:pt modelId="{90F67453-F101-4ED5-A0F7-AB50B33F8603}" type="pres">
      <dgm:prSet presAssocID="{1EC10446-F442-4893-BF8F-35D1F5232EED}" presName="FourNodes_2" presStyleLbl="node1" presStyleIdx="1" presStyleCnt="4">
        <dgm:presLayoutVars>
          <dgm:bulletEnabled val="1"/>
        </dgm:presLayoutVars>
      </dgm:prSet>
      <dgm:spPr/>
    </dgm:pt>
    <dgm:pt modelId="{B93525AB-8E76-4528-98B7-5CB3ED908757}" type="pres">
      <dgm:prSet presAssocID="{1EC10446-F442-4893-BF8F-35D1F5232EED}" presName="FourNodes_3" presStyleLbl="node1" presStyleIdx="2" presStyleCnt="4">
        <dgm:presLayoutVars>
          <dgm:bulletEnabled val="1"/>
        </dgm:presLayoutVars>
      </dgm:prSet>
      <dgm:spPr/>
    </dgm:pt>
    <dgm:pt modelId="{CDB65B47-19EA-4F04-B938-1C452F3ACF36}" type="pres">
      <dgm:prSet presAssocID="{1EC10446-F442-4893-BF8F-35D1F5232EED}" presName="FourNodes_4" presStyleLbl="node1" presStyleIdx="3" presStyleCnt="4">
        <dgm:presLayoutVars>
          <dgm:bulletEnabled val="1"/>
        </dgm:presLayoutVars>
      </dgm:prSet>
      <dgm:spPr/>
    </dgm:pt>
    <dgm:pt modelId="{19AE7BF7-71EA-4998-BDD5-7C46D43819C9}" type="pres">
      <dgm:prSet presAssocID="{1EC10446-F442-4893-BF8F-35D1F5232EED}" presName="FourConn_1-2" presStyleLbl="fgAccFollowNode1" presStyleIdx="0" presStyleCnt="3">
        <dgm:presLayoutVars>
          <dgm:bulletEnabled val="1"/>
        </dgm:presLayoutVars>
      </dgm:prSet>
      <dgm:spPr/>
    </dgm:pt>
    <dgm:pt modelId="{1FC1CA13-8391-4AC6-AC32-A0C5AC55ECF7}" type="pres">
      <dgm:prSet presAssocID="{1EC10446-F442-4893-BF8F-35D1F5232EED}" presName="FourConn_2-3" presStyleLbl="fgAccFollowNode1" presStyleIdx="1" presStyleCnt="3">
        <dgm:presLayoutVars>
          <dgm:bulletEnabled val="1"/>
        </dgm:presLayoutVars>
      </dgm:prSet>
      <dgm:spPr/>
    </dgm:pt>
    <dgm:pt modelId="{3E07638E-8506-4404-BA69-E14DB8563D02}" type="pres">
      <dgm:prSet presAssocID="{1EC10446-F442-4893-BF8F-35D1F5232EED}" presName="FourConn_3-4" presStyleLbl="fgAccFollowNode1" presStyleIdx="2" presStyleCnt="3">
        <dgm:presLayoutVars>
          <dgm:bulletEnabled val="1"/>
        </dgm:presLayoutVars>
      </dgm:prSet>
      <dgm:spPr/>
    </dgm:pt>
    <dgm:pt modelId="{2143F4AC-CB32-49E9-B6C8-78016C7E6856}" type="pres">
      <dgm:prSet presAssocID="{1EC10446-F442-4893-BF8F-35D1F5232EED}" presName="FourNodes_1_text" presStyleLbl="node1" presStyleIdx="3" presStyleCnt="4">
        <dgm:presLayoutVars>
          <dgm:bulletEnabled val="1"/>
        </dgm:presLayoutVars>
      </dgm:prSet>
      <dgm:spPr/>
    </dgm:pt>
    <dgm:pt modelId="{0A964FF8-3D39-4D3B-AFB9-18BD191353AF}" type="pres">
      <dgm:prSet presAssocID="{1EC10446-F442-4893-BF8F-35D1F5232EED}" presName="FourNodes_2_text" presStyleLbl="node1" presStyleIdx="3" presStyleCnt="4">
        <dgm:presLayoutVars>
          <dgm:bulletEnabled val="1"/>
        </dgm:presLayoutVars>
      </dgm:prSet>
      <dgm:spPr/>
    </dgm:pt>
    <dgm:pt modelId="{5CA31BAF-CBDB-47D3-B618-1D7F08DE92E6}" type="pres">
      <dgm:prSet presAssocID="{1EC10446-F442-4893-BF8F-35D1F5232EED}" presName="FourNodes_3_text" presStyleLbl="node1" presStyleIdx="3" presStyleCnt="4">
        <dgm:presLayoutVars>
          <dgm:bulletEnabled val="1"/>
        </dgm:presLayoutVars>
      </dgm:prSet>
      <dgm:spPr/>
    </dgm:pt>
    <dgm:pt modelId="{612D9A58-A747-4809-983F-878D86030B00}" type="pres">
      <dgm:prSet presAssocID="{1EC10446-F442-4893-BF8F-35D1F5232EED}" presName="FourNodes_4_text" presStyleLbl="node1" presStyleIdx="3" presStyleCnt="4">
        <dgm:presLayoutVars>
          <dgm:bulletEnabled val="1"/>
        </dgm:presLayoutVars>
      </dgm:prSet>
      <dgm:spPr/>
    </dgm:pt>
  </dgm:ptLst>
  <dgm:cxnLst>
    <dgm:cxn modelId="{0FD7420B-7C61-4860-B505-A872EB9B9694}" type="presOf" srcId="{5AAF4C2F-C306-49FF-91A1-83D0862A9CF4}" destId="{2143F4AC-CB32-49E9-B6C8-78016C7E6856}" srcOrd="1" destOrd="0" presId="urn:microsoft.com/office/officeart/2005/8/layout/vProcess5"/>
    <dgm:cxn modelId="{3A30B80B-8331-42F1-882A-5A94E5D4B775}" srcId="{1EC10446-F442-4893-BF8F-35D1F5232EED}" destId="{629E58C8-F90A-4879-8C2D-C9F20E62A705}" srcOrd="1" destOrd="0" parTransId="{C3FB38C6-CEFC-4C34-8531-D984C3948818}" sibTransId="{C2FB8175-ACB9-42EA-8510-72A177FFCD8A}"/>
    <dgm:cxn modelId="{D6943A14-B6B4-4EE7-A217-4B2D50C82670}" type="presOf" srcId="{629E58C8-F90A-4879-8C2D-C9F20E62A705}" destId="{0A964FF8-3D39-4D3B-AFB9-18BD191353AF}" srcOrd="1" destOrd="0" presId="urn:microsoft.com/office/officeart/2005/8/layout/vProcess5"/>
    <dgm:cxn modelId="{5917D51B-5CF5-42D6-8EFA-BC400DBD042F}" srcId="{1EC10446-F442-4893-BF8F-35D1F5232EED}" destId="{5AAF4C2F-C306-49FF-91A1-83D0862A9CF4}" srcOrd="0" destOrd="0" parTransId="{90EE71B8-3B46-4086-8A49-177FE8D7BCC5}" sibTransId="{82F13626-F877-47CD-B35B-52BFEE668D1E}"/>
    <dgm:cxn modelId="{D662F73E-5E88-4857-AC56-826D30484DD7}" type="presOf" srcId="{36D59F01-C003-401F-A8FA-638D9301C36B}" destId="{B93525AB-8E76-4528-98B7-5CB3ED908757}" srcOrd="0" destOrd="0" presId="urn:microsoft.com/office/officeart/2005/8/layout/vProcess5"/>
    <dgm:cxn modelId="{7AB45140-5DB5-457D-8FE6-861DA42A90B3}" srcId="{1EC10446-F442-4893-BF8F-35D1F5232EED}" destId="{9D9078E4-509C-487E-96B2-C52C5F45BEEE}" srcOrd="3" destOrd="0" parTransId="{83B96AD6-A483-4A6E-B2CA-05DB780302EA}" sibTransId="{1247975D-3DFA-406C-8C3B-15787FEE0BFD}"/>
    <dgm:cxn modelId="{75ECCF70-DD4C-4D74-ADE0-707C9ADE4D7A}" type="presOf" srcId="{82F13626-F877-47CD-B35B-52BFEE668D1E}" destId="{19AE7BF7-71EA-4998-BDD5-7C46D43819C9}" srcOrd="0" destOrd="0" presId="urn:microsoft.com/office/officeart/2005/8/layout/vProcess5"/>
    <dgm:cxn modelId="{54994F74-AC3D-4A86-B930-A950D798C415}" type="presOf" srcId="{7BA03646-5BA5-430C-9867-6E41556D6C10}" destId="{3E07638E-8506-4404-BA69-E14DB8563D02}" srcOrd="0" destOrd="0" presId="urn:microsoft.com/office/officeart/2005/8/layout/vProcess5"/>
    <dgm:cxn modelId="{EE0C1E7F-FD2F-460D-AEC2-F30E8F0A9518}" type="presOf" srcId="{5AAF4C2F-C306-49FF-91A1-83D0862A9CF4}" destId="{CE449934-5A83-40DB-B072-1437730BBC40}" srcOrd="0" destOrd="0" presId="urn:microsoft.com/office/officeart/2005/8/layout/vProcess5"/>
    <dgm:cxn modelId="{C845FF80-EB18-4CCE-A009-CFA12C711964}" srcId="{1EC10446-F442-4893-BF8F-35D1F5232EED}" destId="{36D59F01-C003-401F-A8FA-638D9301C36B}" srcOrd="2" destOrd="0" parTransId="{DA0BE665-3451-4D8F-9DA4-C99A200DDFA7}" sibTransId="{7BA03646-5BA5-430C-9867-6E41556D6C10}"/>
    <dgm:cxn modelId="{E0C5C58D-54CD-40BE-80BB-476DF415CB7A}" type="presOf" srcId="{C2FB8175-ACB9-42EA-8510-72A177FFCD8A}" destId="{1FC1CA13-8391-4AC6-AC32-A0C5AC55ECF7}" srcOrd="0" destOrd="0" presId="urn:microsoft.com/office/officeart/2005/8/layout/vProcess5"/>
    <dgm:cxn modelId="{3580FBA4-63F3-4469-91B2-2264CA6061C0}" type="presOf" srcId="{9D9078E4-509C-487E-96B2-C52C5F45BEEE}" destId="{612D9A58-A747-4809-983F-878D86030B00}" srcOrd="1" destOrd="0" presId="urn:microsoft.com/office/officeart/2005/8/layout/vProcess5"/>
    <dgm:cxn modelId="{B9156FB8-899C-4047-A9FB-6E6BDC6F959A}" type="presOf" srcId="{1EC10446-F442-4893-BF8F-35D1F5232EED}" destId="{5A7ABB1E-9922-4994-BE8B-C348C4B62D33}" srcOrd="0" destOrd="0" presId="urn:microsoft.com/office/officeart/2005/8/layout/vProcess5"/>
    <dgm:cxn modelId="{20A4DFDA-B18D-4A93-95BA-31D69C80F259}" type="presOf" srcId="{9D9078E4-509C-487E-96B2-C52C5F45BEEE}" destId="{CDB65B47-19EA-4F04-B938-1C452F3ACF36}" srcOrd="0" destOrd="0" presId="urn:microsoft.com/office/officeart/2005/8/layout/vProcess5"/>
    <dgm:cxn modelId="{AAA6E9E9-BB89-4D42-B9EC-6BBF14B5EF90}" type="presOf" srcId="{629E58C8-F90A-4879-8C2D-C9F20E62A705}" destId="{90F67453-F101-4ED5-A0F7-AB50B33F8603}" srcOrd="0" destOrd="0" presId="urn:microsoft.com/office/officeart/2005/8/layout/vProcess5"/>
    <dgm:cxn modelId="{209871FC-76A5-48CE-8CA0-13E1CF2FFCD8}" type="presOf" srcId="{36D59F01-C003-401F-A8FA-638D9301C36B}" destId="{5CA31BAF-CBDB-47D3-B618-1D7F08DE92E6}" srcOrd="1" destOrd="0" presId="urn:microsoft.com/office/officeart/2005/8/layout/vProcess5"/>
    <dgm:cxn modelId="{D3AD1603-7640-4597-8D8D-4211FAC60A62}" type="presParOf" srcId="{5A7ABB1E-9922-4994-BE8B-C348C4B62D33}" destId="{49158F17-A64E-42A3-AA12-9E9038F5D420}" srcOrd="0" destOrd="0" presId="urn:microsoft.com/office/officeart/2005/8/layout/vProcess5"/>
    <dgm:cxn modelId="{443B32B4-F063-43D0-8CD2-AE9080BF2488}" type="presParOf" srcId="{5A7ABB1E-9922-4994-BE8B-C348C4B62D33}" destId="{CE449934-5A83-40DB-B072-1437730BBC40}" srcOrd="1" destOrd="0" presId="urn:microsoft.com/office/officeart/2005/8/layout/vProcess5"/>
    <dgm:cxn modelId="{D2CBB425-078D-4736-94CF-2856FF2ADFC9}" type="presParOf" srcId="{5A7ABB1E-9922-4994-BE8B-C348C4B62D33}" destId="{90F67453-F101-4ED5-A0F7-AB50B33F8603}" srcOrd="2" destOrd="0" presId="urn:microsoft.com/office/officeart/2005/8/layout/vProcess5"/>
    <dgm:cxn modelId="{9E7F2168-000A-4385-8869-7B845FA3EA09}" type="presParOf" srcId="{5A7ABB1E-9922-4994-BE8B-C348C4B62D33}" destId="{B93525AB-8E76-4528-98B7-5CB3ED908757}" srcOrd="3" destOrd="0" presId="urn:microsoft.com/office/officeart/2005/8/layout/vProcess5"/>
    <dgm:cxn modelId="{4F88E998-412C-4E10-8B32-B7C7BB2A8AFE}" type="presParOf" srcId="{5A7ABB1E-9922-4994-BE8B-C348C4B62D33}" destId="{CDB65B47-19EA-4F04-B938-1C452F3ACF36}" srcOrd="4" destOrd="0" presId="urn:microsoft.com/office/officeart/2005/8/layout/vProcess5"/>
    <dgm:cxn modelId="{93A96961-C25F-4A46-80FE-352D71B9C58C}" type="presParOf" srcId="{5A7ABB1E-9922-4994-BE8B-C348C4B62D33}" destId="{19AE7BF7-71EA-4998-BDD5-7C46D43819C9}" srcOrd="5" destOrd="0" presId="urn:microsoft.com/office/officeart/2005/8/layout/vProcess5"/>
    <dgm:cxn modelId="{2947832C-507B-4DAB-9C50-EDC86AD58237}" type="presParOf" srcId="{5A7ABB1E-9922-4994-BE8B-C348C4B62D33}" destId="{1FC1CA13-8391-4AC6-AC32-A0C5AC55ECF7}" srcOrd="6" destOrd="0" presId="urn:microsoft.com/office/officeart/2005/8/layout/vProcess5"/>
    <dgm:cxn modelId="{EAF10A61-E67F-4DE2-AB08-C65D3B02C0BC}" type="presParOf" srcId="{5A7ABB1E-9922-4994-BE8B-C348C4B62D33}" destId="{3E07638E-8506-4404-BA69-E14DB8563D02}" srcOrd="7" destOrd="0" presId="urn:microsoft.com/office/officeart/2005/8/layout/vProcess5"/>
    <dgm:cxn modelId="{FB41146C-6107-4E84-AD3F-45D460616362}" type="presParOf" srcId="{5A7ABB1E-9922-4994-BE8B-C348C4B62D33}" destId="{2143F4AC-CB32-49E9-B6C8-78016C7E6856}" srcOrd="8" destOrd="0" presId="urn:microsoft.com/office/officeart/2005/8/layout/vProcess5"/>
    <dgm:cxn modelId="{E3EDF349-8C94-42FA-A4F5-000BD0ACC9B8}" type="presParOf" srcId="{5A7ABB1E-9922-4994-BE8B-C348C4B62D33}" destId="{0A964FF8-3D39-4D3B-AFB9-18BD191353AF}" srcOrd="9" destOrd="0" presId="urn:microsoft.com/office/officeart/2005/8/layout/vProcess5"/>
    <dgm:cxn modelId="{1655E6FC-4C97-413B-B056-3E551E23E6D2}" type="presParOf" srcId="{5A7ABB1E-9922-4994-BE8B-C348C4B62D33}" destId="{5CA31BAF-CBDB-47D3-B618-1D7F08DE92E6}" srcOrd="10" destOrd="0" presId="urn:microsoft.com/office/officeart/2005/8/layout/vProcess5"/>
    <dgm:cxn modelId="{58E8AAA8-89B9-4E97-A04F-B7E0F71018B4}" type="presParOf" srcId="{5A7ABB1E-9922-4994-BE8B-C348C4B62D33}" destId="{612D9A58-A747-4809-983F-878D86030B0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07B5F8-E187-4A62-8F2D-802CD72240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49B5013-9C2D-4C70-94A8-451D534ABABB}">
      <dgm:prSet phldrT="[Text]" custT="1"/>
      <dgm:spPr/>
      <dgm:t>
        <a:bodyPr/>
        <a:lstStyle/>
        <a:p>
          <a:pPr algn="ctr"/>
          <a:endParaRPr lang="en-US" sz="2400" b="1" dirty="0">
            <a:solidFill>
              <a:srgbClr val="92278F"/>
            </a:solidFill>
          </a:endParaRPr>
        </a:p>
        <a:p>
          <a:pPr algn="ctr"/>
          <a:r>
            <a:rPr lang="en-US" sz="2200" b="1" dirty="0">
              <a:solidFill>
                <a:srgbClr val="92278F"/>
              </a:solidFill>
            </a:rPr>
            <a:t>Confirming + Antigen Test with a symptomatic patient or patient in close contact with someone + is </a:t>
          </a:r>
          <a:r>
            <a:rPr lang="en-US" sz="2200" b="1" u="sng" dirty="0">
              <a:solidFill>
                <a:srgbClr val="92278F"/>
              </a:solidFill>
            </a:rPr>
            <a:t>NOT </a:t>
          </a:r>
          <a:r>
            <a:rPr lang="en-US" sz="2200" b="1" dirty="0">
              <a:solidFill>
                <a:srgbClr val="92278F"/>
              </a:solidFill>
            </a:rPr>
            <a:t>recommended by CDC</a:t>
          </a:r>
        </a:p>
      </dgm:t>
    </dgm:pt>
    <dgm:pt modelId="{BDEA9504-417C-42A3-93B0-D611050779B7}" type="parTrans" cxnId="{1285CD32-AE3C-4719-9853-8F988A06F6EF}">
      <dgm:prSet/>
      <dgm:spPr/>
      <dgm:t>
        <a:bodyPr/>
        <a:lstStyle/>
        <a:p>
          <a:endParaRPr lang="en-US"/>
        </a:p>
      </dgm:t>
    </dgm:pt>
    <dgm:pt modelId="{41D18CEC-6EB6-4AC9-88D6-5A37B74854A7}" type="sibTrans" cxnId="{1285CD32-AE3C-4719-9853-8F988A06F6EF}">
      <dgm:prSet/>
      <dgm:spPr/>
      <dgm:t>
        <a:bodyPr/>
        <a:lstStyle/>
        <a:p>
          <a:endParaRPr lang="en-US"/>
        </a:p>
      </dgm:t>
    </dgm:pt>
    <dgm:pt modelId="{6D818967-021B-4D83-8033-7C07C412BEAD}">
      <dgm:prSet phldrT="[Text]" custT="1"/>
      <dgm:spPr/>
      <dgm:t>
        <a:bodyPr/>
        <a:lstStyle/>
        <a:p>
          <a:endParaRPr lang="en-US" sz="2200" dirty="0">
            <a:solidFill>
              <a:srgbClr val="92278F"/>
            </a:solidFill>
          </a:endParaRPr>
        </a:p>
        <a:p>
          <a:r>
            <a:rPr lang="en-US" sz="2000" dirty="0">
              <a:solidFill>
                <a:srgbClr val="92278F"/>
              </a:solidFill>
            </a:rPr>
            <a:t>However, if PCR testing was performed and is negative, then the facility still bases their plan on the positive antigen result</a:t>
          </a:r>
        </a:p>
      </dgm:t>
    </dgm:pt>
    <dgm:pt modelId="{9DE0967A-C9A8-4C93-8BE6-13EAFCFF4254}" type="parTrans" cxnId="{ED0FF91B-422D-4047-AEFF-E21357BC6ADB}">
      <dgm:prSet/>
      <dgm:spPr/>
      <dgm:t>
        <a:bodyPr/>
        <a:lstStyle/>
        <a:p>
          <a:endParaRPr lang="en-US"/>
        </a:p>
      </dgm:t>
    </dgm:pt>
    <dgm:pt modelId="{04866F96-DB27-4811-8965-20E54E3E3447}" type="sibTrans" cxnId="{ED0FF91B-422D-4047-AEFF-E21357BC6ADB}">
      <dgm:prSet/>
      <dgm:spPr/>
      <dgm:t>
        <a:bodyPr/>
        <a:lstStyle/>
        <a:p>
          <a:endParaRPr lang="en-US"/>
        </a:p>
      </dgm:t>
    </dgm:pt>
    <dgm:pt modelId="{9BCAF66B-8C55-4899-BED2-70009317E179}">
      <dgm:prSet phldrT="[Text]" custT="1"/>
      <dgm:spPr/>
      <dgm:t>
        <a:bodyPr/>
        <a:lstStyle/>
        <a:p>
          <a:endParaRPr lang="en-US" sz="2200" dirty="0">
            <a:solidFill>
              <a:srgbClr val="92278F"/>
            </a:solidFill>
          </a:endParaRPr>
        </a:p>
        <a:p>
          <a:r>
            <a:rPr lang="en-US" sz="2000" dirty="0">
              <a:solidFill>
                <a:srgbClr val="92278F"/>
              </a:solidFill>
            </a:rPr>
            <a:t>Exclude from work if HCP or place resident on COVID unit with transmission-based precautions </a:t>
          </a:r>
        </a:p>
      </dgm:t>
    </dgm:pt>
    <dgm:pt modelId="{AED20733-109A-4009-A715-4A37D045949F}" type="parTrans" cxnId="{403D854C-6080-4766-B2A8-3B79D7C4593D}">
      <dgm:prSet/>
      <dgm:spPr/>
      <dgm:t>
        <a:bodyPr/>
        <a:lstStyle/>
        <a:p>
          <a:endParaRPr lang="en-US"/>
        </a:p>
      </dgm:t>
    </dgm:pt>
    <dgm:pt modelId="{9D9775D7-F0C5-44B4-B0E1-81F7AD9C10FD}" type="sibTrans" cxnId="{403D854C-6080-4766-B2A8-3B79D7C4593D}">
      <dgm:prSet/>
      <dgm:spPr/>
      <dgm:t>
        <a:bodyPr/>
        <a:lstStyle/>
        <a:p>
          <a:endParaRPr lang="en-US"/>
        </a:p>
      </dgm:t>
    </dgm:pt>
    <dgm:pt modelId="{112CC8B2-700B-4939-9E43-EA517496A1A7}">
      <dgm:prSet phldrT="[Text]" custT="1"/>
      <dgm:spPr/>
      <dgm:t>
        <a:bodyPr/>
        <a:lstStyle/>
        <a:p>
          <a:endParaRPr lang="en-US" sz="2200" dirty="0">
            <a:solidFill>
              <a:srgbClr val="92278F"/>
            </a:solidFill>
          </a:endParaRPr>
        </a:p>
        <a:p>
          <a:r>
            <a:rPr lang="en-US" sz="2000" dirty="0">
              <a:solidFill>
                <a:srgbClr val="92278F"/>
              </a:solidFill>
            </a:rPr>
            <a:t>Expanded viral outbreak testing of residents and HCP indicated.</a:t>
          </a:r>
        </a:p>
      </dgm:t>
    </dgm:pt>
    <dgm:pt modelId="{64514AE3-58E3-441F-83E0-DEB8487DECF1}" type="parTrans" cxnId="{2438610E-28B2-4ECC-9B6B-42BF90DEE4B4}">
      <dgm:prSet/>
      <dgm:spPr/>
      <dgm:t>
        <a:bodyPr/>
        <a:lstStyle/>
        <a:p>
          <a:endParaRPr lang="en-US"/>
        </a:p>
      </dgm:t>
    </dgm:pt>
    <dgm:pt modelId="{021198AB-3CD0-48B0-A8BC-EA049E9CEAF0}" type="sibTrans" cxnId="{2438610E-28B2-4ECC-9B6B-42BF90DEE4B4}">
      <dgm:prSet/>
      <dgm:spPr/>
      <dgm:t>
        <a:bodyPr/>
        <a:lstStyle/>
        <a:p>
          <a:endParaRPr lang="en-US"/>
        </a:p>
      </dgm:t>
    </dgm:pt>
    <dgm:pt modelId="{351D8898-E2A8-4DEE-A870-F3CA2AB6541C}" type="pres">
      <dgm:prSet presAssocID="{9907B5F8-E187-4A62-8F2D-802CD7224082}" presName="vert0" presStyleCnt="0">
        <dgm:presLayoutVars>
          <dgm:dir/>
          <dgm:animOne val="branch"/>
          <dgm:animLvl val="lvl"/>
        </dgm:presLayoutVars>
      </dgm:prSet>
      <dgm:spPr/>
    </dgm:pt>
    <dgm:pt modelId="{2FC54E38-9B5A-4149-8FBB-9B74981EC64E}" type="pres">
      <dgm:prSet presAssocID="{F49B5013-9C2D-4C70-94A8-451D534ABABB}" presName="thickLine" presStyleLbl="alignNode1" presStyleIdx="0" presStyleCnt="1"/>
      <dgm:spPr/>
    </dgm:pt>
    <dgm:pt modelId="{CE86AC5F-9830-4591-B9B2-5822E91792D6}" type="pres">
      <dgm:prSet presAssocID="{F49B5013-9C2D-4C70-94A8-451D534ABABB}" presName="horz1" presStyleCnt="0"/>
      <dgm:spPr/>
    </dgm:pt>
    <dgm:pt modelId="{2B27CA95-D018-42C7-92B9-EB0B55DFC032}" type="pres">
      <dgm:prSet presAssocID="{F49B5013-9C2D-4C70-94A8-451D534ABABB}" presName="tx1" presStyleLbl="revTx" presStyleIdx="0" presStyleCnt="4"/>
      <dgm:spPr/>
    </dgm:pt>
    <dgm:pt modelId="{C95E61B7-D799-434E-965E-D9040EC88689}" type="pres">
      <dgm:prSet presAssocID="{F49B5013-9C2D-4C70-94A8-451D534ABABB}" presName="vert1" presStyleCnt="0"/>
      <dgm:spPr/>
    </dgm:pt>
    <dgm:pt modelId="{C21F4619-C866-4B99-BC08-1911B2808FF3}" type="pres">
      <dgm:prSet presAssocID="{6D818967-021B-4D83-8033-7C07C412BEAD}" presName="vertSpace2a" presStyleCnt="0"/>
      <dgm:spPr/>
    </dgm:pt>
    <dgm:pt modelId="{2DD6572D-8EF4-4370-B6D5-621371B30958}" type="pres">
      <dgm:prSet presAssocID="{6D818967-021B-4D83-8033-7C07C412BEAD}" presName="horz2" presStyleCnt="0"/>
      <dgm:spPr/>
    </dgm:pt>
    <dgm:pt modelId="{04A09972-DE2C-494C-8D08-33793456659A}" type="pres">
      <dgm:prSet presAssocID="{6D818967-021B-4D83-8033-7C07C412BEAD}" presName="horzSpace2" presStyleCnt="0"/>
      <dgm:spPr/>
    </dgm:pt>
    <dgm:pt modelId="{76B143F1-8B78-4CFD-9DEB-BF0778886894}" type="pres">
      <dgm:prSet presAssocID="{6D818967-021B-4D83-8033-7C07C412BEAD}" presName="tx2" presStyleLbl="revTx" presStyleIdx="1" presStyleCnt="4"/>
      <dgm:spPr/>
    </dgm:pt>
    <dgm:pt modelId="{AE084415-5EB8-4559-B7B1-ACFCD442F770}" type="pres">
      <dgm:prSet presAssocID="{6D818967-021B-4D83-8033-7C07C412BEAD}" presName="vert2" presStyleCnt="0"/>
      <dgm:spPr/>
    </dgm:pt>
    <dgm:pt modelId="{5DE6E5A3-DBF8-44AE-871A-AE818454A287}" type="pres">
      <dgm:prSet presAssocID="{6D818967-021B-4D83-8033-7C07C412BEAD}" presName="thinLine2b" presStyleLbl="callout" presStyleIdx="0" presStyleCnt="3"/>
      <dgm:spPr/>
    </dgm:pt>
    <dgm:pt modelId="{A7361973-84D5-4B2A-879D-8BADC6A5A358}" type="pres">
      <dgm:prSet presAssocID="{6D818967-021B-4D83-8033-7C07C412BEAD}" presName="vertSpace2b" presStyleCnt="0"/>
      <dgm:spPr/>
    </dgm:pt>
    <dgm:pt modelId="{F2ED472C-18DA-4BCA-A4E9-E7697F434547}" type="pres">
      <dgm:prSet presAssocID="{9BCAF66B-8C55-4899-BED2-70009317E179}" presName="horz2" presStyleCnt="0"/>
      <dgm:spPr/>
    </dgm:pt>
    <dgm:pt modelId="{EEA7E119-42BA-4308-A0A1-D94E2881F1DC}" type="pres">
      <dgm:prSet presAssocID="{9BCAF66B-8C55-4899-BED2-70009317E179}" presName="horzSpace2" presStyleCnt="0"/>
      <dgm:spPr/>
    </dgm:pt>
    <dgm:pt modelId="{0E986D5D-729F-4D29-A4B3-05A269EA4FAD}" type="pres">
      <dgm:prSet presAssocID="{9BCAF66B-8C55-4899-BED2-70009317E179}" presName="tx2" presStyleLbl="revTx" presStyleIdx="2" presStyleCnt="4"/>
      <dgm:spPr/>
    </dgm:pt>
    <dgm:pt modelId="{EA208B26-86A2-4050-9693-38B57DFD902B}" type="pres">
      <dgm:prSet presAssocID="{9BCAF66B-8C55-4899-BED2-70009317E179}" presName="vert2" presStyleCnt="0"/>
      <dgm:spPr/>
    </dgm:pt>
    <dgm:pt modelId="{282CC486-542A-4183-A110-783E46FD4685}" type="pres">
      <dgm:prSet presAssocID="{9BCAF66B-8C55-4899-BED2-70009317E179}" presName="thinLine2b" presStyleLbl="callout" presStyleIdx="1" presStyleCnt="3"/>
      <dgm:spPr/>
    </dgm:pt>
    <dgm:pt modelId="{0D566A5B-940F-4D09-9BDF-EF061040833E}" type="pres">
      <dgm:prSet presAssocID="{9BCAF66B-8C55-4899-BED2-70009317E179}" presName="vertSpace2b" presStyleCnt="0"/>
      <dgm:spPr/>
    </dgm:pt>
    <dgm:pt modelId="{3A6B047E-5475-407D-BB8C-9E974C43B792}" type="pres">
      <dgm:prSet presAssocID="{112CC8B2-700B-4939-9E43-EA517496A1A7}" presName="horz2" presStyleCnt="0"/>
      <dgm:spPr/>
    </dgm:pt>
    <dgm:pt modelId="{273E24E3-F58F-4865-9CF9-DFE6E42C7DF7}" type="pres">
      <dgm:prSet presAssocID="{112CC8B2-700B-4939-9E43-EA517496A1A7}" presName="horzSpace2" presStyleCnt="0"/>
      <dgm:spPr/>
    </dgm:pt>
    <dgm:pt modelId="{D13E14A9-2BCF-466C-8492-7C2CF1E43677}" type="pres">
      <dgm:prSet presAssocID="{112CC8B2-700B-4939-9E43-EA517496A1A7}" presName="tx2" presStyleLbl="revTx" presStyleIdx="3" presStyleCnt="4"/>
      <dgm:spPr/>
    </dgm:pt>
    <dgm:pt modelId="{F53ED09A-C38F-44B7-8FF6-3560E43FBE93}" type="pres">
      <dgm:prSet presAssocID="{112CC8B2-700B-4939-9E43-EA517496A1A7}" presName="vert2" presStyleCnt="0"/>
      <dgm:spPr/>
    </dgm:pt>
    <dgm:pt modelId="{0563B66F-63FD-48A3-B2C8-9129F8F41EE2}" type="pres">
      <dgm:prSet presAssocID="{112CC8B2-700B-4939-9E43-EA517496A1A7}" presName="thinLine2b" presStyleLbl="callout" presStyleIdx="2" presStyleCnt="3"/>
      <dgm:spPr/>
    </dgm:pt>
    <dgm:pt modelId="{3095429B-1413-4025-A465-D0CD8D222D98}" type="pres">
      <dgm:prSet presAssocID="{112CC8B2-700B-4939-9E43-EA517496A1A7}" presName="vertSpace2b" presStyleCnt="0"/>
      <dgm:spPr/>
    </dgm:pt>
  </dgm:ptLst>
  <dgm:cxnLst>
    <dgm:cxn modelId="{2438610E-28B2-4ECC-9B6B-42BF90DEE4B4}" srcId="{F49B5013-9C2D-4C70-94A8-451D534ABABB}" destId="{112CC8B2-700B-4939-9E43-EA517496A1A7}" srcOrd="2" destOrd="0" parTransId="{64514AE3-58E3-441F-83E0-DEB8487DECF1}" sibTransId="{021198AB-3CD0-48B0-A8BC-EA049E9CEAF0}"/>
    <dgm:cxn modelId="{ED0FF91B-422D-4047-AEFF-E21357BC6ADB}" srcId="{F49B5013-9C2D-4C70-94A8-451D534ABABB}" destId="{6D818967-021B-4D83-8033-7C07C412BEAD}" srcOrd="0" destOrd="0" parTransId="{9DE0967A-C9A8-4C93-8BE6-13EAFCFF4254}" sibTransId="{04866F96-DB27-4811-8965-20E54E3E3447}"/>
    <dgm:cxn modelId="{FB172529-26F7-4239-8553-0963D0F75999}" type="presOf" srcId="{6D818967-021B-4D83-8033-7C07C412BEAD}" destId="{76B143F1-8B78-4CFD-9DEB-BF0778886894}" srcOrd="0" destOrd="0" presId="urn:microsoft.com/office/officeart/2008/layout/LinedList"/>
    <dgm:cxn modelId="{1285CD32-AE3C-4719-9853-8F988A06F6EF}" srcId="{9907B5F8-E187-4A62-8F2D-802CD7224082}" destId="{F49B5013-9C2D-4C70-94A8-451D534ABABB}" srcOrd="0" destOrd="0" parTransId="{BDEA9504-417C-42A3-93B0-D611050779B7}" sibTransId="{41D18CEC-6EB6-4AC9-88D6-5A37B74854A7}"/>
    <dgm:cxn modelId="{403D854C-6080-4766-B2A8-3B79D7C4593D}" srcId="{F49B5013-9C2D-4C70-94A8-451D534ABABB}" destId="{9BCAF66B-8C55-4899-BED2-70009317E179}" srcOrd="1" destOrd="0" parTransId="{AED20733-109A-4009-A715-4A37D045949F}" sibTransId="{9D9775D7-F0C5-44B4-B0E1-81F7AD9C10FD}"/>
    <dgm:cxn modelId="{288581BF-C278-4472-B62D-03B853891D15}" type="presOf" srcId="{9BCAF66B-8C55-4899-BED2-70009317E179}" destId="{0E986D5D-729F-4D29-A4B3-05A269EA4FAD}" srcOrd="0" destOrd="0" presId="urn:microsoft.com/office/officeart/2008/layout/LinedList"/>
    <dgm:cxn modelId="{17CA3EE8-237C-43C8-9C0E-12892634B64E}" type="presOf" srcId="{F49B5013-9C2D-4C70-94A8-451D534ABABB}" destId="{2B27CA95-D018-42C7-92B9-EB0B55DFC032}" srcOrd="0" destOrd="0" presId="urn:microsoft.com/office/officeart/2008/layout/LinedList"/>
    <dgm:cxn modelId="{613DA3F0-FBAE-4312-A7B0-FB3A24E0408A}" type="presOf" srcId="{112CC8B2-700B-4939-9E43-EA517496A1A7}" destId="{D13E14A9-2BCF-466C-8492-7C2CF1E43677}" srcOrd="0" destOrd="0" presId="urn:microsoft.com/office/officeart/2008/layout/LinedList"/>
    <dgm:cxn modelId="{155CCBF0-1146-4934-A633-850E06263CC5}" type="presOf" srcId="{9907B5F8-E187-4A62-8F2D-802CD7224082}" destId="{351D8898-E2A8-4DEE-A870-F3CA2AB6541C}" srcOrd="0" destOrd="0" presId="urn:microsoft.com/office/officeart/2008/layout/LinedList"/>
    <dgm:cxn modelId="{404583DF-BCA3-4D1F-AC5F-9AA986ADA97E}" type="presParOf" srcId="{351D8898-E2A8-4DEE-A870-F3CA2AB6541C}" destId="{2FC54E38-9B5A-4149-8FBB-9B74981EC64E}" srcOrd="0" destOrd="0" presId="urn:microsoft.com/office/officeart/2008/layout/LinedList"/>
    <dgm:cxn modelId="{10EC5415-0000-4B49-8DFB-946C0A7E1A3F}" type="presParOf" srcId="{351D8898-E2A8-4DEE-A870-F3CA2AB6541C}" destId="{CE86AC5F-9830-4591-B9B2-5822E91792D6}" srcOrd="1" destOrd="0" presId="urn:microsoft.com/office/officeart/2008/layout/LinedList"/>
    <dgm:cxn modelId="{6694BD7C-EC65-45A1-9EB7-3CD62223C1B4}" type="presParOf" srcId="{CE86AC5F-9830-4591-B9B2-5822E91792D6}" destId="{2B27CA95-D018-42C7-92B9-EB0B55DFC032}" srcOrd="0" destOrd="0" presId="urn:microsoft.com/office/officeart/2008/layout/LinedList"/>
    <dgm:cxn modelId="{14B5398B-5119-49CA-8DF0-433FE0D66677}" type="presParOf" srcId="{CE86AC5F-9830-4591-B9B2-5822E91792D6}" destId="{C95E61B7-D799-434E-965E-D9040EC88689}" srcOrd="1" destOrd="0" presId="urn:microsoft.com/office/officeart/2008/layout/LinedList"/>
    <dgm:cxn modelId="{726EF013-A18C-4211-94EA-41E3BD422EF1}" type="presParOf" srcId="{C95E61B7-D799-434E-965E-D9040EC88689}" destId="{C21F4619-C866-4B99-BC08-1911B2808FF3}" srcOrd="0" destOrd="0" presId="urn:microsoft.com/office/officeart/2008/layout/LinedList"/>
    <dgm:cxn modelId="{9FE465DA-BC02-411E-954F-4862D1E8E5B6}" type="presParOf" srcId="{C95E61B7-D799-434E-965E-D9040EC88689}" destId="{2DD6572D-8EF4-4370-B6D5-621371B30958}" srcOrd="1" destOrd="0" presId="urn:microsoft.com/office/officeart/2008/layout/LinedList"/>
    <dgm:cxn modelId="{CD5522E1-C1D1-4769-90BE-4F00430CA2FB}" type="presParOf" srcId="{2DD6572D-8EF4-4370-B6D5-621371B30958}" destId="{04A09972-DE2C-494C-8D08-33793456659A}" srcOrd="0" destOrd="0" presId="urn:microsoft.com/office/officeart/2008/layout/LinedList"/>
    <dgm:cxn modelId="{A4C87992-CD90-4EBE-86F6-DF9A3156D285}" type="presParOf" srcId="{2DD6572D-8EF4-4370-B6D5-621371B30958}" destId="{76B143F1-8B78-4CFD-9DEB-BF0778886894}" srcOrd="1" destOrd="0" presId="urn:microsoft.com/office/officeart/2008/layout/LinedList"/>
    <dgm:cxn modelId="{E8F568D7-E328-4577-9FF2-04B517BF3D21}" type="presParOf" srcId="{2DD6572D-8EF4-4370-B6D5-621371B30958}" destId="{AE084415-5EB8-4559-B7B1-ACFCD442F770}" srcOrd="2" destOrd="0" presId="urn:microsoft.com/office/officeart/2008/layout/LinedList"/>
    <dgm:cxn modelId="{BA823695-C992-4A95-9494-50C63ED710CC}" type="presParOf" srcId="{C95E61B7-D799-434E-965E-D9040EC88689}" destId="{5DE6E5A3-DBF8-44AE-871A-AE818454A287}" srcOrd="2" destOrd="0" presId="urn:microsoft.com/office/officeart/2008/layout/LinedList"/>
    <dgm:cxn modelId="{EEE34600-43D2-468A-AF34-8566DD73D9CE}" type="presParOf" srcId="{C95E61B7-D799-434E-965E-D9040EC88689}" destId="{A7361973-84D5-4B2A-879D-8BADC6A5A358}" srcOrd="3" destOrd="0" presId="urn:microsoft.com/office/officeart/2008/layout/LinedList"/>
    <dgm:cxn modelId="{C3925054-72E5-414C-83B2-EB3B63AE5C35}" type="presParOf" srcId="{C95E61B7-D799-434E-965E-D9040EC88689}" destId="{F2ED472C-18DA-4BCA-A4E9-E7697F434547}" srcOrd="4" destOrd="0" presId="urn:microsoft.com/office/officeart/2008/layout/LinedList"/>
    <dgm:cxn modelId="{D535D1C3-5A1A-433D-826E-B68CA2FE1ECB}" type="presParOf" srcId="{F2ED472C-18DA-4BCA-A4E9-E7697F434547}" destId="{EEA7E119-42BA-4308-A0A1-D94E2881F1DC}" srcOrd="0" destOrd="0" presId="urn:microsoft.com/office/officeart/2008/layout/LinedList"/>
    <dgm:cxn modelId="{FCBC5B93-7EDD-4DD4-8A1E-011472F52235}" type="presParOf" srcId="{F2ED472C-18DA-4BCA-A4E9-E7697F434547}" destId="{0E986D5D-729F-4D29-A4B3-05A269EA4FAD}" srcOrd="1" destOrd="0" presId="urn:microsoft.com/office/officeart/2008/layout/LinedList"/>
    <dgm:cxn modelId="{D839F88A-C31C-4950-8B1C-BB67136705A0}" type="presParOf" srcId="{F2ED472C-18DA-4BCA-A4E9-E7697F434547}" destId="{EA208B26-86A2-4050-9693-38B57DFD902B}" srcOrd="2" destOrd="0" presId="urn:microsoft.com/office/officeart/2008/layout/LinedList"/>
    <dgm:cxn modelId="{29202C5C-42A5-41E0-A37C-C560492CB37C}" type="presParOf" srcId="{C95E61B7-D799-434E-965E-D9040EC88689}" destId="{282CC486-542A-4183-A110-783E46FD4685}" srcOrd="5" destOrd="0" presId="urn:microsoft.com/office/officeart/2008/layout/LinedList"/>
    <dgm:cxn modelId="{282FF9C7-D4E7-4D59-94A4-5AED8880D3D9}" type="presParOf" srcId="{C95E61B7-D799-434E-965E-D9040EC88689}" destId="{0D566A5B-940F-4D09-9BDF-EF061040833E}" srcOrd="6" destOrd="0" presId="urn:microsoft.com/office/officeart/2008/layout/LinedList"/>
    <dgm:cxn modelId="{ECBAA3D9-100A-478C-9D35-C1577954FE4A}" type="presParOf" srcId="{C95E61B7-D799-434E-965E-D9040EC88689}" destId="{3A6B047E-5475-407D-BB8C-9E974C43B792}" srcOrd="7" destOrd="0" presId="urn:microsoft.com/office/officeart/2008/layout/LinedList"/>
    <dgm:cxn modelId="{557D9051-7DC4-4403-BCA8-084299F5B659}" type="presParOf" srcId="{3A6B047E-5475-407D-BB8C-9E974C43B792}" destId="{273E24E3-F58F-4865-9CF9-DFE6E42C7DF7}" srcOrd="0" destOrd="0" presId="urn:microsoft.com/office/officeart/2008/layout/LinedList"/>
    <dgm:cxn modelId="{3B0C5562-3789-4E5C-9430-8E631B716168}" type="presParOf" srcId="{3A6B047E-5475-407D-BB8C-9E974C43B792}" destId="{D13E14A9-2BCF-466C-8492-7C2CF1E43677}" srcOrd="1" destOrd="0" presId="urn:microsoft.com/office/officeart/2008/layout/LinedList"/>
    <dgm:cxn modelId="{635D7F04-C2B2-477B-B062-B2078DADD315}" type="presParOf" srcId="{3A6B047E-5475-407D-BB8C-9E974C43B792}" destId="{F53ED09A-C38F-44B7-8FF6-3560E43FBE93}" srcOrd="2" destOrd="0" presId="urn:microsoft.com/office/officeart/2008/layout/LinedList"/>
    <dgm:cxn modelId="{41E597EA-227A-4EDA-851D-D2EF6AA903AF}" type="presParOf" srcId="{C95E61B7-D799-434E-965E-D9040EC88689}" destId="{0563B66F-63FD-48A3-B2C8-9129F8F41EE2}" srcOrd="8" destOrd="0" presId="urn:microsoft.com/office/officeart/2008/layout/LinedList"/>
    <dgm:cxn modelId="{C08A7475-2223-4D9D-9512-123DC76DE2DD}" type="presParOf" srcId="{C95E61B7-D799-434E-965E-D9040EC88689}" destId="{3095429B-1413-4025-A465-D0CD8D222D98}"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17B3433-B0D4-4D2E-B623-753B867F5ABF}" type="doc">
      <dgm:prSet loTypeId="urn:microsoft.com/office/officeart/2005/8/layout/hList6" loCatId="list" qsTypeId="urn:microsoft.com/office/officeart/2005/8/quickstyle/simple3" qsCatId="simple" csTypeId="urn:microsoft.com/office/officeart/2005/8/colors/accent4_2" csCatId="accent4" phldr="1"/>
      <dgm:spPr/>
      <dgm:t>
        <a:bodyPr/>
        <a:lstStyle/>
        <a:p>
          <a:endParaRPr lang="en-US"/>
        </a:p>
      </dgm:t>
    </dgm:pt>
    <dgm:pt modelId="{5378B247-137B-47AA-9FA3-9BC636882E18}">
      <dgm:prSet phldrT="[Text]" custT="1"/>
      <dgm:spPr/>
      <dgm:t>
        <a:bodyPr/>
        <a:lstStyle/>
        <a:p>
          <a:r>
            <a:rPr lang="en-US" sz="2400" b="1" dirty="0">
              <a:solidFill>
                <a:srgbClr val="92278F"/>
              </a:solidFill>
            </a:rPr>
            <a:t>Directly to state or local public health departments</a:t>
          </a:r>
        </a:p>
      </dgm:t>
    </dgm:pt>
    <dgm:pt modelId="{937239BC-B674-4869-8808-5A375E0D954B}" type="parTrans" cxnId="{9221F970-1029-47F6-995E-677E5A529195}">
      <dgm:prSet/>
      <dgm:spPr/>
      <dgm:t>
        <a:bodyPr/>
        <a:lstStyle/>
        <a:p>
          <a:endParaRPr lang="en-US"/>
        </a:p>
      </dgm:t>
    </dgm:pt>
    <dgm:pt modelId="{9BC137EE-4B7C-4940-8349-284C2E161871}" type="sibTrans" cxnId="{9221F970-1029-47F6-995E-677E5A529195}">
      <dgm:prSet/>
      <dgm:spPr/>
      <dgm:t>
        <a:bodyPr/>
        <a:lstStyle/>
        <a:p>
          <a:endParaRPr lang="en-US"/>
        </a:p>
      </dgm:t>
    </dgm:pt>
    <dgm:pt modelId="{B75444A7-33F1-411D-995B-F879B058EC97}">
      <dgm:prSet phldrT="[Text]" custT="1"/>
      <dgm:spPr/>
      <dgm:t>
        <a:bodyPr/>
        <a:lstStyle/>
        <a:p>
          <a:r>
            <a:rPr lang="en-US" sz="1800" dirty="0">
              <a:solidFill>
                <a:srgbClr val="92278F"/>
              </a:solidFill>
            </a:rPr>
            <a:t>According to state/local law or policy</a:t>
          </a:r>
        </a:p>
      </dgm:t>
    </dgm:pt>
    <dgm:pt modelId="{6D3B0400-AF0A-4167-A4F1-0273F186A788}" type="parTrans" cxnId="{99C62393-3A26-4240-8254-DE0B4CA2CDF8}">
      <dgm:prSet/>
      <dgm:spPr/>
      <dgm:t>
        <a:bodyPr/>
        <a:lstStyle/>
        <a:p>
          <a:endParaRPr lang="en-US"/>
        </a:p>
      </dgm:t>
    </dgm:pt>
    <dgm:pt modelId="{F88B3FA9-32F0-43CE-AFE1-45CE0221DCD7}" type="sibTrans" cxnId="{99C62393-3A26-4240-8254-DE0B4CA2CDF8}">
      <dgm:prSet/>
      <dgm:spPr/>
      <dgm:t>
        <a:bodyPr/>
        <a:lstStyle/>
        <a:p>
          <a:endParaRPr lang="en-US"/>
        </a:p>
      </dgm:t>
    </dgm:pt>
    <dgm:pt modelId="{6AB6920E-8572-466C-8F85-4AA86E259D0E}">
      <dgm:prSet phldrT="[Text]" custT="1"/>
      <dgm:spPr/>
      <dgm:t>
        <a:bodyPr/>
        <a:lstStyle/>
        <a:p>
          <a:r>
            <a:rPr lang="en-US" sz="2400" b="1" dirty="0">
              <a:solidFill>
                <a:srgbClr val="92278F"/>
              </a:solidFill>
            </a:rPr>
            <a:t>Through a centralized platform</a:t>
          </a:r>
        </a:p>
      </dgm:t>
    </dgm:pt>
    <dgm:pt modelId="{B2CDAC75-02A3-4909-B983-5077BD7F3BDB}" type="parTrans" cxnId="{511DBCD5-14F4-4008-BAB9-BED5E09FA1DD}">
      <dgm:prSet/>
      <dgm:spPr/>
      <dgm:t>
        <a:bodyPr/>
        <a:lstStyle/>
        <a:p>
          <a:endParaRPr lang="en-US"/>
        </a:p>
      </dgm:t>
    </dgm:pt>
    <dgm:pt modelId="{57113EBA-6994-489A-B1DB-6DB6B2F16B41}" type="sibTrans" cxnId="{511DBCD5-14F4-4008-BAB9-BED5E09FA1DD}">
      <dgm:prSet/>
      <dgm:spPr/>
      <dgm:t>
        <a:bodyPr/>
        <a:lstStyle/>
        <a:p>
          <a:endParaRPr lang="en-US"/>
        </a:p>
      </dgm:t>
    </dgm:pt>
    <dgm:pt modelId="{1C120795-14E4-414B-9A6E-C0F9363C469B}">
      <dgm:prSet phldrT="[Text]" custT="1"/>
      <dgm:spPr/>
      <dgm:t>
        <a:bodyPr/>
        <a:lstStyle/>
        <a:p>
          <a:r>
            <a:rPr lang="en-US" sz="1800" dirty="0">
              <a:solidFill>
                <a:srgbClr val="92278F"/>
              </a:solidFill>
            </a:rPr>
            <a:t>Such as the Association of Public Health Laboratories’ AIMS platform</a:t>
          </a:r>
        </a:p>
      </dgm:t>
    </dgm:pt>
    <dgm:pt modelId="{2860AFAA-87B8-4A0B-B02B-6FED308E0C89}" type="parTrans" cxnId="{6A530AD5-ED2E-4E13-834B-0777FB0EA0B9}">
      <dgm:prSet/>
      <dgm:spPr/>
      <dgm:t>
        <a:bodyPr/>
        <a:lstStyle/>
        <a:p>
          <a:endParaRPr lang="en-US"/>
        </a:p>
      </dgm:t>
    </dgm:pt>
    <dgm:pt modelId="{08F4C4AE-9202-4B6A-834A-0387A7A61620}" type="sibTrans" cxnId="{6A530AD5-ED2E-4E13-834B-0777FB0EA0B9}">
      <dgm:prSet/>
      <dgm:spPr/>
      <dgm:t>
        <a:bodyPr/>
        <a:lstStyle/>
        <a:p>
          <a:endParaRPr lang="en-US"/>
        </a:p>
      </dgm:t>
    </dgm:pt>
    <dgm:pt modelId="{C82B50B9-5975-490E-A902-7ED481A8E780}">
      <dgm:prSet phldrT="[Text]" custT="1"/>
      <dgm:spPr/>
      <dgm:t>
        <a:bodyPr/>
        <a:lstStyle/>
        <a:p>
          <a:r>
            <a:rPr lang="en-US" sz="2400" b="1" dirty="0">
              <a:solidFill>
                <a:srgbClr val="92278F"/>
              </a:solidFill>
            </a:rPr>
            <a:t>Through a state or regional Health Information Exchange</a:t>
          </a:r>
        </a:p>
      </dgm:t>
    </dgm:pt>
    <dgm:pt modelId="{FE0941E9-86A7-4422-8CB7-3B049937568E}" type="parTrans" cxnId="{1E2B9B99-988C-4AA0-A5CB-07CFC5707C86}">
      <dgm:prSet/>
      <dgm:spPr/>
      <dgm:t>
        <a:bodyPr/>
        <a:lstStyle/>
        <a:p>
          <a:endParaRPr lang="en-US"/>
        </a:p>
      </dgm:t>
    </dgm:pt>
    <dgm:pt modelId="{7049122F-ADFE-427D-98D0-431C45E67D9F}" type="sibTrans" cxnId="{1E2B9B99-988C-4AA0-A5CB-07CFC5707C86}">
      <dgm:prSet/>
      <dgm:spPr/>
      <dgm:t>
        <a:bodyPr/>
        <a:lstStyle/>
        <a:p>
          <a:endParaRPr lang="en-US"/>
        </a:p>
      </dgm:t>
    </dgm:pt>
    <dgm:pt modelId="{0FB66B5A-48D9-4620-85DD-43B00B76DD80}">
      <dgm:prSet phldrT="[Text]" custT="1"/>
      <dgm:spPr/>
      <dgm:t>
        <a:bodyPr/>
        <a:lstStyle/>
        <a:p>
          <a:r>
            <a:rPr lang="en-US" sz="1800" dirty="0">
              <a:solidFill>
                <a:srgbClr val="92278F"/>
              </a:solidFill>
            </a:rPr>
            <a:t>HIE then to CDC as directed by the state</a:t>
          </a:r>
        </a:p>
      </dgm:t>
    </dgm:pt>
    <dgm:pt modelId="{B9C68CDA-7D8E-498E-B681-BF2756FBBF4B}" type="parTrans" cxnId="{F59915F0-2EC3-4869-8765-9D16773C3BA9}">
      <dgm:prSet/>
      <dgm:spPr/>
      <dgm:t>
        <a:bodyPr/>
        <a:lstStyle/>
        <a:p>
          <a:endParaRPr lang="en-US"/>
        </a:p>
      </dgm:t>
    </dgm:pt>
    <dgm:pt modelId="{A7E2CCF8-683B-4591-859D-B711738B4A3F}" type="sibTrans" cxnId="{F59915F0-2EC3-4869-8765-9D16773C3BA9}">
      <dgm:prSet/>
      <dgm:spPr/>
      <dgm:t>
        <a:bodyPr/>
        <a:lstStyle/>
        <a:p>
          <a:endParaRPr lang="en-US"/>
        </a:p>
      </dgm:t>
    </dgm:pt>
    <dgm:pt modelId="{0A8E2B05-75EF-4EDC-8530-B6A9F8776A4E}" type="pres">
      <dgm:prSet presAssocID="{917B3433-B0D4-4D2E-B623-753B867F5ABF}" presName="Name0" presStyleCnt="0">
        <dgm:presLayoutVars>
          <dgm:dir/>
          <dgm:resizeHandles val="exact"/>
        </dgm:presLayoutVars>
      </dgm:prSet>
      <dgm:spPr/>
    </dgm:pt>
    <dgm:pt modelId="{DC2265C3-9655-4E97-BE97-5250358C92E6}" type="pres">
      <dgm:prSet presAssocID="{5378B247-137B-47AA-9FA3-9BC636882E18}" presName="node" presStyleLbl="node1" presStyleIdx="0" presStyleCnt="3">
        <dgm:presLayoutVars>
          <dgm:bulletEnabled val="1"/>
        </dgm:presLayoutVars>
      </dgm:prSet>
      <dgm:spPr/>
    </dgm:pt>
    <dgm:pt modelId="{27EB4771-90FC-48A1-8848-2A7AEB8C9D04}" type="pres">
      <dgm:prSet presAssocID="{9BC137EE-4B7C-4940-8349-284C2E161871}" presName="sibTrans" presStyleCnt="0"/>
      <dgm:spPr/>
    </dgm:pt>
    <dgm:pt modelId="{74ADA146-0D6E-4677-9B82-813E083835E1}" type="pres">
      <dgm:prSet presAssocID="{6AB6920E-8572-466C-8F85-4AA86E259D0E}" presName="node" presStyleLbl="node1" presStyleIdx="1" presStyleCnt="3">
        <dgm:presLayoutVars>
          <dgm:bulletEnabled val="1"/>
        </dgm:presLayoutVars>
      </dgm:prSet>
      <dgm:spPr/>
    </dgm:pt>
    <dgm:pt modelId="{F3DA40E3-C770-4BC5-A7EA-A1FBC914A88C}" type="pres">
      <dgm:prSet presAssocID="{57113EBA-6994-489A-B1DB-6DB6B2F16B41}" presName="sibTrans" presStyleCnt="0"/>
      <dgm:spPr/>
    </dgm:pt>
    <dgm:pt modelId="{1C129022-18B5-429C-8D59-E90E91B06F37}" type="pres">
      <dgm:prSet presAssocID="{C82B50B9-5975-490E-A902-7ED481A8E780}" presName="node" presStyleLbl="node1" presStyleIdx="2" presStyleCnt="3">
        <dgm:presLayoutVars>
          <dgm:bulletEnabled val="1"/>
        </dgm:presLayoutVars>
      </dgm:prSet>
      <dgm:spPr/>
    </dgm:pt>
  </dgm:ptLst>
  <dgm:cxnLst>
    <dgm:cxn modelId="{9221F970-1029-47F6-995E-677E5A529195}" srcId="{917B3433-B0D4-4D2E-B623-753B867F5ABF}" destId="{5378B247-137B-47AA-9FA3-9BC636882E18}" srcOrd="0" destOrd="0" parTransId="{937239BC-B674-4869-8808-5A375E0D954B}" sibTransId="{9BC137EE-4B7C-4940-8349-284C2E161871}"/>
    <dgm:cxn modelId="{D9E89E53-B5FD-4614-85EC-88EAA534A3CC}" type="presOf" srcId="{917B3433-B0D4-4D2E-B623-753B867F5ABF}" destId="{0A8E2B05-75EF-4EDC-8530-B6A9F8776A4E}" srcOrd="0" destOrd="0" presId="urn:microsoft.com/office/officeart/2005/8/layout/hList6"/>
    <dgm:cxn modelId="{99C62393-3A26-4240-8254-DE0B4CA2CDF8}" srcId="{5378B247-137B-47AA-9FA3-9BC636882E18}" destId="{B75444A7-33F1-411D-995B-F879B058EC97}" srcOrd="0" destOrd="0" parTransId="{6D3B0400-AF0A-4167-A4F1-0273F186A788}" sibTransId="{F88B3FA9-32F0-43CE-AFE1-45CE0221DCD7}"/>
    <dgm:cxn modelId="{461EF893-E64B-428B-AF79-B10019FB7DB0}" type="presOf" srcId="{5378B247-137B-47AA-9FA3-9BC636882E18}" destId="{DC2265C3-9655-4E97-BE97-5250358C92E6}" srcOrd="0" destOrd="0" presId="urn:microsoft.com/office/officeart/2005/8/layout/hList6"/>
    <dgm:cxn modelId="{94D18297-699E-474F-91FC-2F1CB13D0136}" type="presOf" srcId="{1C120795-14E4-414B-9A6E-C0F9363C469B}" destId="{74ADA146-0D6E-4677-9B82-813E083835E1}" srcOrd="0" destOrd="1" presId="urn:microsoft.com/office/officeart/2005/8/layout/hList6"/>
    <dgm:cxn modelId="{1E2B9B99-988C-4AA0-A5CB-07CFC5707C86}" srcId="{917B3433-B0D4-4D2E-B623-753B867F5ABF}" destId="{C82B50B9-5975-490E-A902-7ED481A8E780}" srcOrd="2" destOrd="0" parTransId="{FE0941E9-86A7-4422-8CB7-3B049937568E}" sibTransId="{7049122F-ADFE-427D-98D0-431C45E67D9F}"/>
    <dgm:cxn modelId="{72F3D59E-5BBF-440C-AB97-07E66CAC73C1}" type="presOf" srcId="{0FB66B5A-48D9-4620-85DD-43B00B76DD80}" destId="{1C129022-18B5-429C-8D59-E90E91B06F37}" srcOrd="0" destOrd="1" presId="urn:microsoft.com/office/officeart/2005/8/layout/hList6"/>
    <dgm:cxn modelId="{BA7307A3-B727-4D2D-9FB8-E250360AF0FD}" type="presOf" srcId="{6AB6920E-8572-466C-8F85-4AA86E259D0E}" destId="{74ADA146-0D6E-4677-9B82-813E083835E1}" srcOrd="0" destOrd="0" presId="urn:microsoft.com/office/officeart/2005/8/layout/hList6"/>
    <dgm:cxn modelId="{B5BDD2BC-B3E7-4BC4-9B32-74A2F7D53E88}" type="presOf" srcId="{B75444A7-33F1-411D-995B-F879B058EC97}" destId="{DC2265C3-9655-4E97-BE97-5250358C92E6}" srcOrd="0" destOrd="1" presId="urn:microsoft.com/office/officeart/2005/8/layout/hList6"/>
    <dgm:cxn modelId="{6A530AD5-ED2E-4E13-834B-0777FB0EA0B9}" srcId="{6AB6920E-8572-466C-8F85-4AA86E259D0E}" destId="{1C120795-14E4-414B-9A6E-C0F9363C469B}" srcOrd="0" destOrd="0" parTransId="{2860AFAA-87B8-4A0B-B02B-6FED308E0C89}" sibTransId="{08F4C4AE-9202-4B6A-834A-0387A7A61620}"/>
    <dgm:cxn modelId="{511DBCD5-14F4-4008-BAB9-BED5E09FA1DD}" srcId="{917B3433-B0D4-4D2E-B623-753B867F5ABF}" destId="{6AB6920E-8572-466C-8F85-4AA86E259D0E}" srcOrd="1" destOrd="0" parTransId="{B2CDAC75-02A3-4909-B983-5077BD7F3BDB}" sibTransId="{57113EBA-6994-489A-B1DB-6DB6B2F16B41}"/>
    <dgm:cxn modelId="{5CE51DEA-4C19-4F0D-960F-C218A4F728D3}" type="presOf" srcId="{C82B50B9-5975-490E-A902-7ED481A8E780}" destId="{1C129022-18B5-429C-8D59-E90E91B06F37}" srcOrd="0" destOrd="0" presId="urn:microsoft.com/office/officeart/2005/8/layout/hList6"/>
    <dgm:cxn modelId="{F59915F0-2EC3-4869-8765-9D16773C3BA9}" srcId="{C82B50B9-5975-490E-A902-7ED481A8E780}" destId="{0FB66B5A-48D9-4620-85DD-43B00B76DD80}" srcOrd="0" destOrd="0" parTransId="{B9C68CDA-7D8E-498E-B681-BF2756FBBF4B}" sibTransId="{A7E2CCF8-683B-4591-859D-B711738B4A3F}"/>
    <dgm:cxn modelId="{11D48BC7-F4EA-4ED9-8294-877E14DEDF40}" type="presParOf" srcId="{0A8E2B05-75EF-4EDC-8530-B6A9F8776A4E}" destId="{DC2265C3-9655-4E97-BE97-5250358C92E6}" srcOrd="0" destOrd="0" presId="urn:microsoft.com/office/officeart/2005/8/layout/hList6"/>
    <dgm:cxn modelId="{68318047-C98B-4FE3-B469-A19BF2B74270}" type="presParOf" srcId="{0A8E2B05-75EF-4EDC-8530-B6A9F8776A4E}" destId="{27EB4771-90FC-48A1-8848-2A7AEB8C9D04}" srcOrd="1" destOrd="0" presId="urn:microsoft.com/office/officeart/2005/8/layout/hList6"/>
    <dgm:cxn modelId="{67AEC600-148B-48B7-BFBB-B31CF92B7376}" type="presParOf" srcId="{0A8E2B05-75EF-4EDC-8530-B6A9F8776A4E}" destId="{74ADA146-0D6E-4677-9B82-813E083835E1}" srcOrd="2" destOrd="0" presId="urn:microsoft.com/office/officeart/2005/8/layout/hList6"/>
    <dgm:cxn modelId="{DF28920C-6BF4-4604-B1C8-C21610B6922D}" type="presParOf" srcId="{0A8E2B05-75EF-4EDC-8530-B6A9F8776A4E}" destId="{F3DA40E3-C770-4BC5-A7EA-A1FBC914A88C}" srcOrd="3" destOrd="0" presId="urn:microsoft.com/office/officeart/2005/8/layout/hList6"/>
    <dgm:cxn modelId="{C2E94F68-5856-4402-8B77-49E1596B634B}" type="presParOf" srcId="{0A8E2B05-75EF-4EDC-8530-B6A9F8776A4E}" destId="{1C129022-18B5-429C-8D59-E90E91B06F3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BE19E4-024C-40F9-A71D-C7AA93C5A7A2}" type="doc">
      <dgm:prSet loTypeId="urn:microsoft.com/office/officeart/2005/8/layout/venn3" loCatId="relationship" qsTypeId="urn:microsoft.com/office/officeart/2005/8/quickstyle/simple1" qsCatId="simple" csTypeId="urn:microsoft.com/office/officeart/2005/8/colors/accent4_1" csCatId="accent4" phldr="1"/>
      <dgm:spPr/>
      <dgm:t>
        <a:bodyPr/>
        <a:lstStyle/>
        <a:p>
          <a:endParaRPr lang="en-US"/>
        </a:p>
      </dgm:t>
    </dgm:pt>
    <dgm:pt modelId="{E159BD65-DBED-494B-84C9-A3F6A5B13E44}">
      <dgm:prSet phldrT="[Text]" custT="1"/>
      <dgm:spPr/>
      <dgm:t>
        <a:bodyPr/>
        <a:lstStyle/>
        <a:p>
          <a:r>
            <a:rPr lang="en-US" sz="2800" b="1" dirty="0">
              <a:solidFill>
                <a:srgbClr val="92278F"/>
              </a:solidFill>
            </a:rPr>
            <a:t>Molecular PCR Test</a:t>
          </a:r>
        </a:p>
        <a:p>
          <a:r>
            <a:rPr lang="en-US" sz="2400" b="1" dirty="0">
              <a:solidFill>
                <a:srgbClr val="92278F"/>
              </a:solidFill>
            </a:rPr>
            <a:t>Days 1-28 </a:t>
          </a:r>
          <a:r>
            <a:rPr lang="en-US" sz="2400" dirty="0">
              <a:solidFill>
                <a:srgbClr val="92278F"/>
              </a:solidFill>
            </a:rPr>
            <a:t>after sx onset, may have + results up to 120 days</a:t>
          </a:r>
        </a:p>
      </dgm:t>
    </dgm:pt>
    <dgm:pt modelId="{025DE687-CDAE-4AC2-9CF4-06C693D15078}" type="parTrans" cxnId="{27E943ED-123B-47B2-BF0B-299E1F5B6A55}">
      <dgm:prSet/>
      <dgm:spPr/>
      <dgm:t>
        <a:bodyPr/>
        <a:lstStyle/>
        <a:p>
          <a:endParaRPr lang="en-US"/>
        </a:p>
      </dgm:t>
    </dgm:pt>
    <dgm:pt modelId="{64FDF564-4749-4E75-9616-554DECEEE168}" type="sibTrans" cxnId="{27E943ED-123B-47B2-BF0B-299E1F5B6A55}">
      <dgm:prSet/>
      <dgm:spPr/>
      <dgm:t>
        <a:bodyPr/>
        <a:lstStyle/>
        <a:p>
          <a:endParaRPr lang="en-US"/>
        </a:p>
      </dgm:t>
    </dgm:pt>
    <dgm:pt modelId="{31D9BA4B-6C53-4ED4-B032-6ABE2220CC6D}">
      <dgm:prSet phldrT="[Text]" custT="1"/>
      <dgm:spPr/>
      <dgm:t>
        <a:bodyPr/>
        <a:lstStyle/>
        <a:p>
          <a:r>
            <a:rPr lang="en-US" sz="2800" b="1" dirty="0">
              <a:solidFill>
                <a:srgbClr val="92278F"/>
              </a:solidFill>
            </a:rPr>
            <a:t>Antigen Test</a:t>
          </a:r>
        </a:p>
        <a:p>
          <a:endParaRPr lang="en-US" sz="2400" b="0" dirty="0">
            <a:solidFill>
              <a:srgbClr val="92278F"/>
            </a:solidFill>
          </a:endParaRPr>
        </a:p>
        <a:p>
          <a:r>
            <a:rPr lang="en-US" sz="2400" b="1" dirty="0">
              <a:solidFill>
                <a:srgbClr val="92278F"/>
              </a:solidFill>
            </a:rPr>
            <a:t>Days</a:t>
          </a:r>
          <a:r>
            <a:rPr lang="en-US" sz="2400" b="0" dirty="0">
              <a:solidFill>
                <a:srgbClr val="92278F"/>
              </a:solidFill>
            </a:rPr>
            <a:t> </a:t>
          </a:r>
          <a:r>
            <a:rPr lang="en-US" sz="2400" b="1" dirty="0">
              <a:solidFill>
                <a:srgbClr val="92278F"/>
              </a:solidFill>
            </a:rPr>
            <a:t>5 -7 </a:t>
          </a:r>
          <a:r>
            <a:rPr lang="en-US" sz="2400" b="0" dirty="0">
              <a:solidFill>
                <a:srgbClr val="92278F"/>
              </a:solidFill>
            </a:rPr>
            <a:t>Authorized for after sx onset  </a:t>
          </a:r>
        </a:p>
      </dgm:t>
    </dgm:pt>
    <dgm:pt modelId="{811FFFF9-B8DE-4B43-A595-3B2068AD1F11}" type="parTrans" cxnId="{09F43360-CF79-4D69-8C2D-236A0929EDE2}">
      <dgm:prSet/>
      <dgm:spPr/>
      <dgm:t>
        <a:bodyPr/>
        <a:lstStyle/>
        <a:p>
          <a:endParaRPr lang="en-US"/>
        </a:p>
      </dgm:t>
    </dgm:pt>
    <dgm:pt modelId="{6EA02AD6-A49F-4150-90CC-C3DBD8BC0FB8}" type="sibTrans" cxnId="{09F43360-CF79-4D69-8C2D-236A0929EDE2}">
      <dgm:prSet/>
      <dgm:spPr/>
      <dgm:t>
        <a:bodyPr/>
        <a:lstStyle/>
        <a:p>
          <a:endParaRPr lang="en-US"/>
        </a:p>
      </dgm:t>
    </dgm:pt>
    <dgm:pt modelId="{56AB1D38-2F0A-4902-812C-5E621135A60A}">
      <dgm:prSet phldrT="[Text]" custT="1"/>
      <dgm:spPr/>
      <dgm:t>
        <a:bodyPr/>
        <a:lstStyle/>
        <a:p>
          <a:r>
            <a:rPr lang="en-US" sz="2800" b="1" dirty="0">
              <a:solidFill>
                <a:srgbClr val="92278F"/>
              </a:solidFill>
            </a:rPr>
            <a:t>Serology Test  </a:t>
          </a:r>
        </a:p>
        <a:p>
          <a:r>
            <a:rPr lang="en-US" sz="2200" b="1" dirty="0">
              <a:solidFill>
                <a:srgbClr val="92278F"/>
              </a:solidFill>
            </a:rPr>
            <a:t>IgA/IgM</a:t>
          </a:r>
        </a:p>
        <a:p>
          <a:endParaRPr lang="en-US" sz="2200" b="1" dirty="0">
            <a:solidFill>
              <a:srgbClr val="92278F"/>
            </a:solidFill>
          </a:endParaRPr>
        </a:p>
        <a:p>
          <a:r>
            <a:rPr lang="en-US" sz="2200" b="1" dirty="0">
              <a:solidFill>
                <a:srgbClr val="92278F"/>
              </a:solidFill>
            </a:rPr>
            <a:t>Day 5 </a:t>
          </a:r>
          <a:r>
            <a:rPr lang="en-US" sz="2200" b="0" dirty="0">
              <a:solidFill>
                <a:srgbClr val="92278F"/>
              </a:solidFill>
            </a:rPr>
            <a:t>after sx onset, optimal 14-21  </a:t>
          </a:r>
        </a:p>
        <a:p>
          <a:r>
            <a:rPr lang="en-US" sz="2200" b="1" dirty="0">
              <a:solidFill>
                <a:srgbClr val="92278F"/>
              </a:solidFill>
            </a:rPr>
            <a:t>IgG</a:t>
          </a:r>
          <a:r>
            <a:rPr lang="en-US" sz="2200" b="0" dirty="0">
              <a:solidFill>
                <a:srgbClr val="92278F"/>
              </a:solidFill>
            </a:rPr>
            <a:t>: Day 14 after sx onset up to 6 weeks</a:t>
          </a:r>
        </a:p>
        <a:p>
          <a:endParaRPr lang="en-US" sz="2400" b="0" dirty="0">
            <a:solidFill>
              <a:srgbClr val="92278F"/>
            </a:solidFill>
          </a:endParaRPr>
        </a:p>
      </dgm:t>
    </dgm:pt>
    <dgm:pt modelId="{29DAB765-DFE5-43F1-B9C0-94E0AD9CD64A}" type="parTrans" cxnId="{C82209CB-9929-46C2-BA47-7A8FBB65A7D7}">
      <dgm:prSet/>
      <dgm:spPr/>
      <dgm:t>
        <a:bodyPr/>
        <a:lstStyle/>
        <a:p>
          <a:endParaRPr lang="en-US"/>
        </a:p>
      </dgm:t>
    </dgm:pt>
    <dgm:pt modelId="{E7FDEEB2-2EC2-49D6-915D-58788B7BB7B0}" type="sibTrans" cxnId="{C82209CB-9929-46C2-BA47-7A8FBB65A7D7}">
      <dgm:prSet/>
      <dgm:spPr/>
      <dgm:t>
        <a:bodyPr/>
        <a:lstStyle/>
        <a:p>
          <a:endParaRPr lang="en-US"/>
        </a:p>
      </dgm:t>
    </dgm:pt>
    <dgm:pt modelId="{BFFF1C81-5AE7-4463-A9F0-CCDBC28A3253}" type="pres">
      <dgm:prSet presAssocID="{44BE19E4-024C-40F9-A71D-C7AA93C5A7A2}" presName="Name0" presStyleCnt="0">
        <dgm:presLayoutVars>
          <dgm:dir/>
          <dgm:resizeHandles val="exact"/>
        </dgm:presLayoutVars>
      </dgm:prSet>
      <dgm:spPr/>
    </dgm:pt>
    <dgm:pt modelId="{42040619-E12A-4E5B-8B53-82EE6EA104D3}" type="pres">
      <dgm:prSet presAssocID="{E159BD65-DBED-494B-84C9-A3F6A5B13E44}" presName="Name5" presStyleLbl="vennNode1" presStyleIdx="0" presStyleCnt="3">
        <dgm:presLayoutVars>
          <dgm:bulletEnabled val="1"/>
        </dgm:presLayoutVars>
      </dgm:prSet>
      <dgm:spPr/>
    </dgm:pt>
    <dgm:pt modelId="{6FC0EC7D-1A47-407C-A55C-17C2D6C94D16}" type="pres">
      <dgm:prSet presAssocID="{64FDF564-4749-4E75-9616-554DECEEE168}" presName="space" presStyleCnt="0"/>
      <dgm:spPr/>
    </dgm:pt>
    <dgm:pt modelId="{6F45A166-4A80-4D05-99F6-0B43F6DE6EA3}" type="pres">
      <dgm:prSet presAssocID="{31D9BA4B-6C53-4ED4-B032-6ABE2220CC6D}" presName="Name5" presStyleLbl="vennNode1" presStyleIdx="1" presStyleCnt="3">
        <dgm:presLayoutVars>
          <dgm:bulletEnabled val="1"/>
        </dgm:presLayoutVars>
      </dgm:prSet>
      <dgm:spPr/>
    </dgm:pt>
    <dgm:pt modelId="{30D12916-F7E5-491D-A3CC-DEC09492E135}" type="pres">
      <dgm:prSet presAssocID="{6EA02AD6-A49F-4150-90CC-C3DBD8BC0FB8}" presName="space" presStyleCnt="0"/>
      <dgm:spPr/>
    </dgm:pt>
    <dgm:pt modelId="{79F5CA88-5BCC-4F83-987C-0D833213DED6}" type="pres">
      <dgm:prSet presAssocID="{56AB1D38-2F0A-4902-812C-5E621135A60A}" presName="Name5" presStyleLbl="vennNode1" presStyleIdx="2" presStyleCnt="3">
        <dgm:presLayoutVars>
          <dgm:bulletEnabled val="1"/>
        </dgm:presLayoutVars>
      </dgm:prSet>
      <dgm:spPr/>
    </dgm:pt>
  </dgm:ptLst>
  <dgm:cxnLst>
    <dgm:cxn modelId="{C336F706-9285-4D3D-8A32-3E0FBBBEAF8F}" type="presOf" srcId="{E159BD65-DBED-494B-84C9-A3F6A5B13E44}" destId="{42040619-E12A-4E5B-8B53-82EE6EA104D3}" srcOrd="0" destOrd="0" presId="urn:microsoft.com/office/officeart/2005/8/layout/venn3"/>
    <dgm:cxn modelId="{09F43360-CF79-4D69-8C2D-236A0929EDE2}" srcId="{44BE19E4-024C-40F9-A71D-C7AA93C5A7A2}" destId="{31D9BA4B-6C53-4ED4-B032-6ABE2220CC6D}" srcOrd="1" destOrd="0" parTransId="{811FFFF9-B8DE-4B43-A595-3B2068AD1F11}" sibTransId="{6EA02AD6-A49F-4150-90CC-C3DBD8BC0FB8}"/>
    <dgm:cxn modelId="{57E7C477-166F-44C6-99BB-36FB38D4E155}" type="presOf" srcId="{56AB1D38-2F0A-4902-812C-5E621135A60A}" destId="{79F5CA88-5BCC-4F83-987C-0D833213DED6}" srcOrd="0" destOrd="0" presId="urn:microsoft.com/office/officeart/2005/8/layout/venn3"/>
    <dgm:cxn modelId="{8D206F8A-B9B5-4C4A-8FEB-8A348FA6CDD2}" type="presOf" srcId="{44BE19E4-024C-40F9-A71D-C7AA93C5A7A2}" destId="{BFFF1C81-5AE7-4463-A9F0-CCDBC28A3253}" srcOrd="0" destOrd="0" presId="urn:microsoft.com/office/officeart/2005/8/layout/venn3"/>
    <dgm:cxn modelId="{C82209CB-9929-46C2-BA47-7A8FBB65A7D7}" srcId="{44BE19E4-024C-40F9-A71D-C7AA93C5A7A2}" destId="{56AB1D38-2F0A-4902-812C-5E621135A60A}" srcOrd="2" destOrd="0" parTransId="{29DAB765-DFE5-43F1-B9C0-94E0AD9CD64A}" sibTransId="{E7FDEEB2-2EC2-49D6-915D-58788B7BB7B0}"/>
    <dgm:cxn modelId="{FA929EE3-DDB1-4FF5-8C86-185598A504B5}" type="presOf" srcId="{31D9BA4B-6C53-4ED4-B032-6ABE2220CC6D}" destId="{6F45A166-4A80-4D05-99F6-0B43F6DE6EA3}" srcOrd="0" destOrd="0" presId="urn:microsoft.com/office/officeart/2005/8/layout/venn3"/>
    <dgm:cxn modelId="{27E943ED-123B-47B2-BF0B-299E1F5B6A55}" srcId="{44BE19E4-024C-40F9-A71D-C7AA93C5A7A2}" destId="{E159BD65-DBED-494B-84C9-A3F6A5B13E44}" srcOrd="0" destOrd="0" parTransId="{025DE687-CDAE-4AC2-9CF4-06C693D15078}" sibTransId="{64FDF564-4749-4E75-9616-554DECEEE168}"/>
    <dgm:cxn modelId="{DFBB2D41-7CE4-4842-80D5-91520F57DF63}" type="presParOf" srcId="{BFFF1C81-5AE7-4463-A9F0-CCDBC28A3253}" destId="{42040619-E12A-4E5B-8B53-82EE6EA104D3}" srcOrd="0" destOrd="0" presId="urn:microsoft.com/office/officeart/2005/8/layout/venn3"/>
    <dgm:cxn modelId="{EE23EF92-865C-4D8C-9931-7907307BEACA}" type="presParOf" srcId="{BFFF1C81-5AE7-4463-A9F0-CCDBC28A3253}" destId="{6FC0EC7D-1A47-407C-A55C-17C2D6C94D16}" srcOrd="1" destOrd="0" presId="urn:microsoft.com/office/officeart/2005/8/layout/venn3"/>
    <dgm:cxn modelId="{EED3700A-4AE5-4222-98D5-14E46CDACF3B}" type="presParOf" srcId="{BFFF1C81-5AE7-4463-A9F0-CCDBC28A3253}" destId="{6F45A166-4A80-4D05-99F6-0B43F6DE6EA3}" srcOrd="2" destOrd="0" presId="urn:microsoft.com/office/officeart/2005/8/layout/venn3"/>
    <dgm:cxn modelId="{93628BD6-F1BD-4333-ADCC-BE9580514760}" type="presParOf" srcId="{BFFF1C81-5AE7-4463-A9F0-CCDBC28A3253}" destId="{30D12916-F7E5-491D-A3CC-DEC09492E135}" srcOrd="3" destOrd="0" presId="urn:microsoft.com/office/officeart/2005/8/layout/venn3"/>
    <dgm:cxn modelId="{BBC9A67C-82AD-4B14-8080-48CB8A28A36F}" type="presParOf" srcId="{BFFF1C81-5AE7-4463-A9F0-CCDBC28A3253}" destId="{79F5CA88-5BCC-4F83-987C-0D833213DED6}"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6CAC577-5363-4939-9F48-8053871E3D4C}" type="doc">
      <dgm:prSet loTypeId="urn:microsoft.com/office/officeart/2009/3/layout/FramedTextPicture" loCatId="picture" qsTypeId="urn:microsoft.com/office/officeart/2005/8/quickstyle/simple2" qsCatId="simple" csTypeId="urn:microsoft.com/office/officeart/2005/8/colors/accent4_1" csCatId="accent4" phldr="1"/>
      <dgm:spPr/>
      <dgm:t>
        <a:bodyPr/>
        <a:lstStyle/>
        <a:p>
          <a:endParaRPr lang="en-US"/>
        </a:p>
      </dgm:t>
    </dgm:pt>
    <dgm:pt modelId="{3555480A-2D00-4FF5-B863-1BB6D40F2758}">
      <dgm:prSet phldrT="[Text]" custT="1"/>
      <dgm:spPr/>
      <dgm:t>
        <a:bodyPr/>
        <a:lstStyle/>
        <a:p>
          <a:pPr algn="l"/>
          <a:r>
            <a:rPr lang="en-US" sz="2000" b="0" dirty="0">
              <a:solidFill>
                <a:srgbClr val="7030A0"/>
              </a:solidFill>
            </a:rPr>
            <a:t>Does the 48-hour turnaround  time start at the time of specimen collection or when the lab receives the results?  </a:t>
          </a:r>
        </a:p>
        <a:p>
          <a:pPr algn="l"/>
          <a:r>
            <a:rPr lang="en-US" sz="2000" b="0" dirty="0">
              <a:solidFill>
                <a:srgbClr val="7030A0"/>
              </a:solidFill>
            </a:rPr>
            <a:t>HHI recommends </a:t>
          </a:r>
          <a:r>
            <a:rPr lang="en-US" sz="2000" b="1" dirty="0">
              <a:solidFill>
                <a:srgbClr val="7030A0"/>
              </a:solidFill>
            </a:rPr>
            <a:t>starting at the time the specimen is collected</a:t>
          </a:r>
          <a:r>
            <a:rPr lang="en-US" sz="2000" b="0" dirty="0">
              <a:solidFill>
                <a:srgbClr val="7030A0"/>
              </a:solidFill>
            </a:rPr>
            <a:t>.  Facilities must document all efforts to meet the time frame</a:t>
          </a:r>
          <a:r>
            <a:rPr lang="en-US" sz="2000" b="1" dirty="0">
              <a:solidFill>
                <a:srgbClr val="7030A0"/>
              </a:solidFill>
            </a:rPr>
            <a:t>.</a:t>
          </a:r>
        </a:p>
      </dgm:t>
    </dgm:pt>
    <dgm:pt modelId="{3B6B9860-091C-4021-8311-FFA9088696BD}" type="parTrans" cxnId="{06516027-2A67-4D53-BCDC-207463DCE248}">
      <dgm:prSet/>
      <dgm:spPr/>
      <dgm:t>
        <a:bodyPr/>
        <a:lstStyle/>
        <a:p>
          <a:endParaRPr lang="en-US"/>
        </a:p>
      </dgm:t>
    </dgm:pt>
    <dgm:pt modelId="{91A1CB2B-4C82-458F-990E-0E95BBA98547}" type="sibTrans" cxnId="{06516027-2A67-4D53-BCDC-207463DCE248}">
      <dgm:prSet/>
      <dgm:spPr/>
      <dgm:t>
        <a:bodyPr/>
        <a:lstStyle/>
        <a:p>
          <a:endParaRPr lang="en-US"/>
        </a:p>
      </dgm:t>
    </dgm:pt>
    <dgm:pt modelId="{61003D9B-55B4-4032-9DB1-1D2AE1A5ECCC}" type="pres">
      <dgm:prSet presAssocID="{46CAC577-5363-4939-9F48-8053871E3D4C}" presName="Name0" presStyleCnt="0">
        <dgm:presLayoutVars>
          <dgm:chMax/>
          <dgm:chPref/>
          <dgm:dir/>
        </dgm:presLayoutVars>
      </dgm:prSet>
      <dgm:spPr/>
    </dgm:pt>
    <dgm:pt modelId="{31D99165-84C7-435B-9C3A-CC12E77D0C16}" type="pres">
      <dgm:prSet presAssocID="{3555480A-2D00-4FF5-B863-1BB6D40F2758}" presName="composite" presStyleCnt="0">
        <dgm:presLayoutVars>
          <dgm:chMax/>
          <dgm:chPref/>
        </dgm:presLayoutVars>
      </dgm:prSet>
      <dgm:spPr/>
    </dgm:pt>
    <dgm:pt modelId="{F83F52D4-1B02-4864-AD08-18EDE8170EC8}" type="pres">
      <dgm:prSet presAssocID="{3555480A-2D00-4FF5-B863-1BB6D40F2758}" presName="Image"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2000" b="-2000"/>
          </a:stretch>
        </a:blipFill>
      </dgm:spPr>
    </dgm:pt>
    <dgm:pt modelId="{DCAA3988-5FBD-4F10-AD6E-FFD2E486A06E}" type="pres">
      <dgm:prSet presAssocID="{3555480A-2D00-4FF5-B863-1BB6D40F2758}" presName="ParentText" presStyleLbl="revTx" presStyleIdx="0" presStyleCnt="1" custScaleX="111032" custScaleY="111912" custLinFactNeighborX="3846" custLinFactNeighborY="934">
        <dgm:presLayoutVars>
          <dgm:chMax val="0"/>
          <dgm:chPref val="0"/>
          <dgm:bulletEnabled val="1"/>
        </dgm:presLayoutVars>
      </dgm:prSet>
      <dgm:spPr/>
    </dgm:pt>
    <dgm:pt modelId="{1A592F4C-1BB7-456B-BB24-CE20890F7C90}" type="pres">
      <dgm:prSet presAssocID="{3555480A-2D00-4FF5-B863-1BB6D40F2758}" presName="tlFrame" presStyleLbl="node1" presStyleIdx="0" presStyleCnt="4"/>
      <dgm:spPr/>
    </dgm:pt>
    <dgm:pt modelId="{2D872151-860B-46E7-918F-308E464CA4EA}" type="pres">
      <dgm:prSet presAssocID="{3555480A-2D00-4FF5-B863-1BB6D40F2758}" presName="trFrame" presStyleLbl="node1" presStyleIdx="1" presStyleCnt="4"/>
      <dgm:spPr/>
    </dgm:pt>
    <dgm:pt modelId="{3C861E12-6104-454A-BA0B-E23B4AB4F2BB}" type="pres">
      <dgm:prSet presAssocID="{3555480A-2D00-4FF5-B863-1BB6D40F2758}" presName="blFrame" presStyleLbl="node1" presStyleIdx="2" presStyleCnt="4"/>
      <dgm:spPr/>
    </dgm:pt>
    <dgm:pt modelId="{CC79ED2F-309A-4748-9D16-858A99810047}" type="pres">
      <dgm:prSet presAssocID="{3555480A-2D00-4FF5-B863-1BB6D40F2758}" presName="brFrame" presStyleLbl="node1" presStyleIdx="3" presStyleCnt="4"/>
      <dgm:spPr/>
    </dgm:pt>
  </dgm:ptLst>
  <dgm:cxnLst>
    <dgm:cxn modelId="{06516027-2A67-4D53-BCDC-207463DCE248}" srcId="{46CAC577-5363-4939-9F48-8053871E3D4C}" destId="{3555480A-2D00-4FF5-B863-1BB6D40F2758}" srcOrd="0" destOrd="0" parTransId="{3B6B9860-091C-4021-8311-FFA9088696BD}" sibTransId="{91A1CB2B-4C82-458F-990E-0E95BBA98547}"/>
    <dgm:cxn modelId="{54D3B974-9786-4B84-A03B-AE7F7BD588B9}" type="presOf" srcId="{46CAC577-5363-4939-9F48-8053871E3D4C}" destId="{61003D9B-55B4-4032-9DB1-1D2AE1A5ECCC}" srcOrd="0" destOrd="0" presId="urn:microsoft.com/office/officeart/2009/3/layout/FramedTextPicture"/>
    <dgm:cxn modelId="{E9A51FA9-B13D-463C-9DAE-848A39B20176}" type="presOf" srcId="{3555480A-2D00-4FF5-B863-1BB6D40F2758}" destId="{DCAA3988-5FBD-4F10-AD6E-FFD2E486A06E}" srcOrd="0" destOrd="0" presId="urn:microsoft.com/office/officeart/2009/3/layout/FramedTextPicture"/>
    <dgm:cxn modelId="{305351F8-AFAD-4F79-9FC1-9AA18EF057A0}" type="presParOf" srcId="{61003D9B-55B4-4032-9DB1-1D2AE1A5ECCC}" destId="{31D99165-84C7-435B-9C3A-CC12E77D0C16}" srcOrd="0" destOrd="0" presId="urn:microsoft.com/office/officeart/2009/3/layout/FramedTextPicture"/>
    <dgm:cxn modelId="{633D0E45-5721-4A93-8569-F834FF386788}" type="presParOf" srcId="{31D99165-84C7-435B-9C3A-CC12E77D0C16}" destId="{F83F52D4-1B02-4864-AD08-18EDE8170EC8}" srcOrd="0" destOrd="0" presId="urn:microsoft.com/office/officeart/2009/3/layout/FramedTextPicture"/>
    <dgm:cxn modelId="{7DBE0C9C-F0BF-4E42-83C2-DA7801BDD801}" type="presParOf" srcId="{31D99165-84C7-435B-9C3A-CC12E77D0C16}" destId="{DCAA3988-5FBD-4F10-AD6E-FFD2E486A06E}" srcOrd="1" destOrd="0" presId="urn:microsoft.com/office/officeart/2009/3/layout/FramedTextPicture"/>
    <dgm:cxn modelId="{B580F3F2-2FFF-4E7D-B84C-1D2FD3F196B6}" type="presParOf" srcId="{31D99165-84C7-435B-9C3A-CC12E77D0C16}" destId="{1A592F4C-1BB7-456B-BB24-CE20890F7C90}" srcOrd="2" destOrd="0" presId="urn:microsoft.com/office/officeart/2009/3/layout/FramedTextPicture"/>
    <dgm:cxn modelId="{DD08B32B-F3B5-4C58-B1CE-9A13582C459C}" type="presParOf" srcId="{31D99165-84C7-435B-9C3A-CC12E77D0C16}" destId="{2D872151-860B-46E7-918F-308E464CA4EA}" srcOrd="3" destOrd="0" presId="urn:microsoft.com/office/officeart/2009/3/layout/FramedTextPicture"/>
    <dgm:cxn modelId="{D20BE944-FFB4-4B68-94C3-2D6BC9682F5E}" type="presParOf" srcId="{31D99165-84C7-435B-9C3A-CC12E77D0C16}" destId="{3C861E12-6104-454A-BA0B-E23B4AB4F2BB}" srcOrd="4" destOrd="0" presId="urn:microsoft.com/office/officeart/2009/3/layout/FramedTextPicture"/>
    <dgm:cxn modelId="{CD9F532C-043A-4570-90BF-32B02101655B}" type="presParOf" srcId="{31D99165-84C7-435B-9C3A-CC12E77D0C16}" destId="{CC79ED2F-309A-4748-9D16-858A99810047}"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8C64AA6-97A0-4D0C-8B84-966FA7A06BD4}" type="doc">
      <dgm:prSet loTypeId="urn:microsoft.com/office/officeart/2005/8/layout/radial2" loCatId="relationship" qsTypeId="urn:microsoft.com/office/officeart/2005/8/quickstyle/simple3" qsCatId="simple" csTypeId="urn:microsoft.com/office/officeart/2005/8/colors/accent4_2" csCatId="accent4" phldr="1"/>
      <dgm:spPr/>
      <dgm:t>
        <a:bodyPr/>
        <a:lstStyle/>
        <a:p>
          <a:endParaRPr lang="en-US"/>
        </a:p>
      </dgm:t>
    </dgm:pt>
    <dgm:pt modelId="{5ABB8B0D-59F1-46C4-ABE5-1A7E1E03529B}">
      <dgm:prSet phldrT="[Text]" custT="1"/>
      <dgm:spPr/>
      <dgm:t>
        <a:bodyPr/>
        <a:lstStyle/>
        <a:p>
          <a:r>
            <a:rPr lang="en-US" sz="1800" dirty="0">
              <a:solidFill>
                <a:srgbClr val="7030A0"/>
              </a:solidFill>
            </a:rPr>
            <a:t>2.5 billion from Provider Relief Fund</a:t>
          </a:r>
        </a:p>
      </dgm:t>
    </dgm:pt>
    <dgm:pt modelId="{F288BE0B-7019-4FD7-91FC-2E8286056413}" type="parTrans" cxnId="{252D64FB-9370-4877-86C2-BB680674CFE0}">
      <dgm:prSet/>
      <dgm:spPr/>
      <dgm:t>
        <a:bodyPr/>
        <a:lstStyle/>
        <a:p>
          <a:endParaRPr lang="en-US"/>
        </a:p>
      </dgm:t>
    </dgm:pt>
    <dgm:pt modelId="{7AA1E8C5-48DF-4AF2-A784-425B28412096}" type="sibTrans" cxnId="{252D64FB-9370-4877-86C2-BB680674CFE0}">
      <dgm:prSet/>
      <dgm:spPr/>
      <dgm:t>
        <a:bodyPr/>
        <a:lstStyle/>
        <a:p>
          <a:endParaRPr lang="en-US"/>
        </a:p>
      </dgm:t>
    </dgm:pt>
    <dgm:pt modelId="{BB729C12-F2D3-4744-BCB1-F9E613EDE37E}">
      <dgm:prSet phldrT="[Text]" custT="1"/>
      <dgm:spPr/>
      <dgm:t>
        <a:bodyPr/>
        <a:lstStyle/>
        <a:p>
          <a:r>
            <a:rPr lang="en-US" sz="1800" dirty="0">
              <a:solidFill>
                <a:srgbClr val="7030A0"/>
              </a:solidFill>
            </a:rPr>
            <a:t>Approximately $1,500 per bed, more if allocated Incentive Payment Program funds</a:t>
          </a:r>
        </a:p>
      </dgm:t>
    </dgm:pt>
    <dgm:pt modelId="{973587E6-C1B9-4052-80F9-34365857EBEE}" type="parTrans" cxnId="{60563EAA-2C16-4F54-9CAF-449DB3EC2739}">
      <dgm:prSet/>
      <dgm:spPr/>
      <dgm:t>
        <a:bodyPr/>
        <a:lstStyle/>
        <a:p>
          <a:endParaRPr lang="en-US"/>
        </a:p>
      </dgm:t>
    </dgm:pt>
    <dgm:pt modelId="{4B4D494A-C668-4EF0-AA23-51AE3CD46D2A}" type="sibTrans" cxnId="{60563EAA-2C16-4F54-9CAF-449DB3EC2739}">
      <dgm:prSet/>
      <dgm:spPr/>
      <dgm:t>
        <a:bodyPr/>
        <a:lstStyle/>
        <a:p>
          <a:endParaRPr lang="en-US"/>
        </a:p>
      </dgm:t>
    </dgm:pt>
    <dgm:pt modelId="{49158801-374E-4474-B8BB-953A61D6E6DE}">
      <dgm:prSet phldrT="[Text]"/>
      <dgm:spPr/>
      <dgm:t>
        <a:bodyPr/>
        <a:lstStyle/>
        <a:p>
          <a:r>
            <a:rPr lang="en-US" dirty="0">
              <a:solidFill>
                <a:srgbClr val="7030A0"/>
              </a:solidFill>
            </a:rPr>
            <a:t>State may cover cost</a:t>
          </a:r>
        </a:p>
      </dgm:t>
    </dgm:pt>
    <dgm:pt modelId="{C959174E-3844-40B1-A965-061190EDD7CF}" type="parTrans" cxnId="{FCDAE3B9-688C-4189-BCD2-C0432E490DC4}">
      <dgm:prSet/>
      <dgm:spPr/>
      <dgm:t>
        <a:bodyPr/>
        <a:lstStyle/>
        <a:p>
          <a:endParaRPr lang="en-US"/>
        </a:p>
      </dgm:t>
    </dgm:pt>
    <dgm:pt modelId="{0F47F985-534F-45F3-91F4-9AC8B88D7FE2}" type="sibTrans" cxnId="{FCDAE3B9-688C-4189-BCD2-C0432E490DC4}">
      <dgm:prSet/>
      <dgm:spPr/>
      <dgm:t>
        <a:bodyPr/>
        <a:lstStyle/>
        <a:p>
          <a:endParaRPr lang="en-US"/>
        </a:p>
      </dgm:t>
    </dgm:pt>
    <dgm:pt modelId="{A22FD5EE-7FFC-45E1-A110-56864F7F202D}">
      <dgm:prSet phldrT="[Text]"/>
      <dgm:spPr/>
      <dgm:t>
        <a:bodyPr/>
        <a:lstStyle/>
        <a:p>
          <a:r>
            <a:rPr lang="en-US" dirty="0">
              <a:solidFill>
                <a:srgbClr val="7030A0"/>
              </a:solidFill>
            </a:rPr>
            <a:t>Staff health insurance</a:t>
          </a:r>
        </a:p>
      </dgm:t>
    </dgm:pt>
    <dgm:pt modelId="{E0E61519-2BCC-4DC2-BF66-E16B6C79F836}" type="parTrans" cxnId="{80E7A4FF-12C7-4DBD-B1F2-4A4EC67E5C33}">
      <dgm:prSet/>
      <dgm:spPr/>
      <dgm:t>
        <a:bodyPr/>
        <a:lstStyle/>
        <a:p>
          <a:endParaRPr lang="en-US"/>
        </a:p>
      </dgm:t>
    </dgm:pt>
    <dgm:pt modelId="{E2CEB9C7-839F-4CA8-8229-43161C08A43D}" type="sibTrans" cxnId="{80E7A4FF-12C7-4DBD-B1F2-4A4EC67E5C33}">
      <dgm:prSet/>
      <dgm:spPr/>
      <dgm:t>
        <a:bodyPr/>
        <a:lstStyle/>
        <a:p>
          <a:endParaRPr lang="en-US"/>
        </a:p>
      </dgm:t>
    </dgm:pt>
    <dgm:pt modelId="{ECD75519-B45F-491A-A763-BA0DF3E7134B}">
      <dgm:prSet phldrT="[Text]" custT="1"/>
      <dgm:spPr/>
      <dgm:t>
        <a:bodyPr/>
        <a:lstStyle/>
        <a:p>
          <a:r>
            <a:rPr lang="en-US" sz="1800" dirty="0">
              <a:solidFill>
                <a:srgbClr val="7030A0"/>
              </a:solidFill>
            </a:rPr>
            <a:t>Diagnostic only</a:t>
          </a:r>
        </a:p>
      </dgm:t>
    </dgm:pt>
    <dgm:pt modelId="{EE2354B1-FED7-404C-9710-D3F8D6749725}" type="parTrans" cxnId="{0B2E45E0-AD70-4056-96E4-5C7EA94D67CF}">
      <dgm:prSet/>
      <dgm:spPr/>
      <dgm:t>
        <a:bodyPr/>
        <a:lstStyle/>
        <a:p>
          <a:endParaRPr lang="en-US"/>
        </a:p>
      </dgm:t>
    </dgm:pt>
    <dgm:pt modelId="{DD6E1D6F-0015-4D6A-89CD-1A379BA512D9}" type="sibTrans" cxnId="{0B2E45E0-AD70-4056-96E4-5C7EA94D67CF}">
      <dgm:prSet/>
      <dgm:spPr/>
      <dgm:t>
        <a:bodyPr/>
        <a:lstStyle/>
        <a:p>
          <a:endParaRPr lang="en-US"/>
        </a:p>
      </dgm:t>
    </dgm:pt>
    <dgm:pt modelId="{A28E3540-0CF4-45C6-BC3A-5E5A5C825D92}" type="pres">
      <dgm:prSet presAssocID="{78C64AA6-97A0-4D0C-8B84-966FA7A06BD4}" presName="composite" presStyleCnt="0">
        <dgm:presLayoutVars>
          <dgm:chMax val="5"/>
          <dgm:dir/>
          <dgm:animLvl val="ctr"/>
          <dgm:resizeHandles val="exact"/>
        </dgm:presLayoutVars>
      </dgm:prSet>
      <dgm:spPr/>
    </dgm:pt>
    <dgm:pt modelId="{FBF4C338-7244-4863-BDBC-A47830C55B35}" type="pres">
      <dgm:prSet presAssocID="{78C64AA6-97A0-4D0C-8B84-966FA7A06BD4}" presName="cycle" presStyleCnt="0"/>
      <dgm:spPr/>
    </dgm:pt>
    <dgm:pt modelId="{856EA14B-F638-4211-9B8B-174CD9693BE7}" type="pres">
      <dgm:prSet presAssocID="{78C64AA6-97A0-4D0C-8B84-966FA7A06BD4}" presName="centerShape" presStyleCnt="0"/>
      <dgm:spPr/>
    </dgm:pt>
    <dgm:pt modelId="{A4B116F9-2270-477E-96DB-536535F0B75F}" type="pres">
      <dgm:prSet presAssocID="{78C64AA6-97A0-4D0C-8B84-966FA7A06BD4}" presName="connSite" presStyleLbl="node1" presStyleIdx="0" presStyleCnt="4"/>
      <dgm:spPr/>
    </dgm:pt>
    <dgm:pt modelId="{B162C140-5550-42F1-808F-1BA5E2837B0D}" type="pres">
      <dgm:prSet presAssocID="{78C64AA6-97A0-4D0C-8B84-966FA7A06BD4}" presName="visible" presStyleLbl="node1" presStyleIdx="0" presStyleCnt="4" custScaleX="123058" custScaleY="9531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ey"/>
        </a:ext>
      </dgm:extLst>
    </dgm:pt>
    <dgm:pt modelId="{3E6BD5A7-CE65-4BFB-9C3E-B22436F26F65}" type="pres">
      <dgm:prSet presAssocID="{F288BE0B-7019-4FD7-91FC-2E8286056413}" presName="Name25" presStyleLbl="parChTrans1D1" presStyleIdx="0" presStyleCnt="3"/>
      <dgm:spPr/>
    </dgm:pt>
    <dgm:pt modelId="{17F3142E-868B-485D-9169-DEDC1DB7D5F8}" type="pres">
      <dgm:prSet presAssocID="{5ABB8B0D-59F1-46C4-ABE5-1A7E1E03529B}" presName="node" presStyleCnt="0"/>
      <dgm:spPr/>
    </dgm:pt>
    <dgm:pt modelId="{81EAC685-DB8C-4198-922B-0914101F7BA1}" type="pres">
      <dgm:prSet presAssocID="{5ABB8B0D-59F1-46C4-ABE5-1A7E1E03529B}" presName="parentNode" presStyleLbl="node1" presStyleIdx="1" presStyleCnt="4">
        <dgm:presLayoutVars>
          <dgm:chMax val="1"/>
          <dgm:bulletEnabled val="1"/>
        </dgm:presLayoutVars>
      </dgm:prSet>
      <dgm:spPr/>
    </dgm:pt>
    <dgm:pt modelId="{C6EC5D5A-4079-4B20-B88B-47B608DF22C9}" type="pres">
      <dgm:prSet presAssocID="{5ABB8B0D-59F1-46C4-ABE5-1A7E1E03529B}" presName="childNode" presStyleLbl="revTx" presStyleIdx="0" presStyleCnt="2">
        <dgm:presLayoutVars>
          <dgm:bulletEnabled val="1"/>
        </dgm:presLayoutVars>
      </dgm:prSet>
      <dgm:spPr/>
    </dgm:pt>
    <dgm:pt modelId="{EB4EF8B3-A94A-4477-9044-C2BD2E14CF76}" type="pres">
      <dgm:prSet presAssocID="{C959174E-3844-40B1-A965-061190EDD7CF}" presName="Name25" presStyleLbl="parChTrans1D1" presStyleIdx="1" presStyleCnt="3"/>
      <dgm:spPr/>
    </dgm:pt>
    <dgm:pt modelId="{30312438-FDAB-4CE7-A517-F0138324DEC6}" type="pres">
      <dgm:prSet presAssocID="{49158801-374E-4474-B8BB-953A61D6E6DE}" presName="node" presStyleCnt="0"/>
      <dgm:spPr/>
    </dgm:pt>
    <dgm:pt modelId="{502BC059-A5C6-4F88-8F9B-139C279ABE32}" type="pres">
      <dgm:prSet presAssocID="{49158801-374E-4474-B8BB-953A61D6E6DE}" presName="parentNode" presStyleLbl="node1" presStyleIdx="2" presStyleCnt="4">
        <dgm:presLayoutVars>
          <dgm:chMax val="1"/>
          <dgm:bulletEnabled val="1"/>
        </dgm:presLayoutVars>
      </dgm:prSet>
      <dgm:spPr/>
    </dgm:pt>
    <dgm:pt modelId="{085DEBFF-35BD-4CAA-89BB-738B6FA343D9}" type="pres">
      <dgm:prSet presAssocID="{49158801-374E-4474-B8BB-953A61D6E6DE}" presName="childNode" presStyleLbl="revTx" presStyleIdx="0" presStyleCnt="2">
        <dgm:presLayoutVars>
          <dgm:bulletEnabled val="1"/>
        </dgm:presLayoutVars>
      </dgm:prSet>
      <dgm:spPr/>
    </dgm:pt>
    <dgm:pt modelId="{70A9B597-B11A-4CF7-8C84-2C941407D79F}" type="pres">
      <dgm:prSet presAssocID="{E0E61519-2BCC-4DC2-BF66-E16B6C79F836}" presName="Name25" presStyleLbl="parChTrans1D1" presStyleIdx="2" presStyleCnt="3"/>
      <dgm:spPr/>
    </dgm:pt>
    <dgm:pt modelId="{0DCF91D2-A699-416E-AED8-FC8FE5848AB0}" type="pres">
      <dgm:prSet presAssocID="{A22FD5EE-7FFC-45E1-A110-56864F7F202D}" presName="node" presStyleCnt="0"/>
      <dgm:spPr/>
    </dgm:pt>
    <dgm:pt modelId="{5F8C3AE5-3A22-4595-B019-5C54AA8F9CC2}" type="pres">
      <dgm:prSet presAssocID="{A22FD5EE-7FFC-45E1-A110-56864F7F202D}" presName="parentNode" presStyleLbl="node1" presStyleIdx="3" presStyleCnt="4">
        <dgm:presLayoutVars>
          <dgm:chMax val="1"/>
          <dgm:bulletEnabled val="1"/>
        </dgm:presLayoutVars>
      </dgm:prSet>
      <dgm:spPr/>
    </dgm:pt>
    <dgm:pt modelId="{87A43D71-5B3A-4E0C-B58B-24391FCC4D81}" type="pres">
      <dgm:prSet presAssocID="{A22FD5EE-7FFC-45E1-A110-56864F7F202D}" presName="childNode" presStyleLbl="revTx" presStyleIdx="1" presStyleCnt="2">
        <dgm:presLayoutVars>
          <dgm:bulletEnabled val="1"/>
        </dgm:presLayoutVars>
      </dgm:prSet>
      <dgm:spPr/>
    </dgm:pt>
  </dgm:ptLst>
  <dgm:cxnLst>
    <dgm:cxn modelId="{6D82D30C-2BAC-4757-87FC-4462521761F1}" type="presOf" srcId="{C959174E-3844-40B1-A965-061190EDD7CF}" destId="{EB4EF8B3-A94A-4477-9044-C2BD2E14CF76}" srcOrd="0" destOrd="0" presId="urn:microsoft.com/office/officeart/2005/8/layout/radial2"/>
    <dgm:cxn modelId="{3C3D4416-7A2F-454B-A79B-EACC930768BE}" type="presOf" srcId="{78C64AA6-97A0-4D0C-8B84-966FA7A06BD4}" destId="{A28E3540-0CF4-45C6-BC3A-5E5A5C825D92}" srcOrd="0" destOrd="0" presId="urn:microsoft.com/office/officeart/2005/8/layout/radial2"/>
    <dgm:cxn modelId="{54EA174A-BD93-437A-9FA9-546A0F140CE4}" type="presOf" srcId="{E0E61519-2BCC-4DC2-BF66-E16B6C79F836}" destId="{70A9B597-B11A-4CF7-8C84-2C941407D79F}" srcOrd="0" destOrd="0" presId="urn:microsoft.com/office/officeart/2005/8/layout/radial2"/>
    <dgm:cxn modelId="{6841784E-29EA-4FE5-A166-EF6443673F1F}" type="presOf" srcId="{F288BE0B-7019-4FD7-91FC-2E8286056413}" destId="{3E6BD5A7-CE65-4BFB-9C3E-B22436F26F65}" srcOrd="0" destOrd="0" presId="urn:microsoft.com/office/officeart/2005/8/layout/radial2"/>
    <dgm:cxn modelId="{904DFBA4-0A1B-4299-9FD3-8AF9EBDA4189}" type="presOf" srcId="{A22FD5EE-7FFC-45E1-A110-56864F7F202D}" destId="{5F8C3AE5-3A22-4595-B019-5C54AA8F9CC2}" srcOrd="0" destOrd="0" presId="urn:microsoft.com/office/officeart/2005/8/layout/radial2"/>
    <dgm:cxn modelId="{DEA969A7-2DE2-4749-8041-BFF1C85DBE69}" type="presOf" srcId="{5ABB8B0D-59F1-46C4-ABE5-1A7E1E03529B}" destId="{81EAC685-DB8C-4198-922B-0914101F7BA1}" srcOrd="0" destOrd="0" presId="urn:microsoft.com/office/officeart/2005/8/layout/radial2"/>
    <dgm:cxn modelId="{60563EAA-2C16-4F54-9CAF-449DB3EC2739}" srcId="{5ABB8B0D-59F1-46C4-ABE5-1A7E1E03529B}" destId="{BB729C12-F2D3-4744-BCB1-F9E613EDE37E}" srcOrd="0" destOrd="0" parTransId="{973587E6-C1B9-4052-80F9-34365857EBEE}" sibTransId="{4B4D494A-C668-4EF0-AA23-51AE3CD46D2A}"/>
    <dgm:cxn modelId="{FCDAE3B9-688C-4189-BCD2-C0432E490DC4}" srcId="{78C64AA6-97A0-4D0C-8B84-966FA7A06BD4}" destId="{49158801-374E-4474-B8BB-953A61D6E6DE}" srcOrd="1" destOrd="0" parTransId="{C959174E-3844-40B1-A965-061190EDD7CF}" sibTransId="{0F47F985-534F-45F3-91F4-9AC8B88D7FE2}"/>
    <dgm:cxn modelId="{0848E0C3-557F-4A65-8726-AB2901B12CC2}" type="presOf" srcId="{ECD75519-B45F-491A-A763-BA0DF3E7134B}" destId="{87A43D71-5B3A-4E0C-B58B-24391FCC4D81}" srcOrd="0" destOrd="0" presId="urn:microsoft.com/office/officeart/2005/8/layout/radial2"/>
    <dgm:cxn modelId="{E25337D8-DA1D-4B57-AD0F-925139E096DF}" type="presOf" srcId="{49158801-374E-4474-B8BB-953A61D6E6DE}" destId="{502BC059-A5C6-4F88-8F9B-139C279ABE32}" srcOrd="0" destOrd="0" presId="urn:microsoft.com/office/officeart/2005/8/layout/radial2"/>
    <dgm:cxn modelId="{4714F3DD-3103-43EE-A70E-533C1215AB86}" type="presOf" srcId="{BB729C12-F2D3-4744-BCB1-F9E613EDE37E}" destId="{C6EC5D5A-4079-4B20-B88B-47B608DF22C9}" srcOrd="0" destOrd="0" presId="urn:microsoft.com/office/officeart/2005/8/layout/radial2"/>
    <dgm:cxn modelId="{0B2E45E0-AD70-4056-96E4-5C7EA94D67CF}" srcId="{A22FD5EE-7FFC-45E1-A110-56864F7F202D}" destId="{ECD75519-B45F-491A-A763-BA0DF3E7134B}" srcOrd="0" destOrd="0" parTransId="{EE2354B1-FED7-404C-9710-D3F8D6749725}" sibTransId="{DD6E1D6F-0015-4D6A-89CD-1A379BA512D9}"/>
    <dgm:cxn modelId="{252D64FB-9370-4877-86C2-BB680674CFE0}" srcId="{78C64AA6-97A0-4D0C-8B84-966FA7A06BD4}" destId="{5ABB8B0D-59F1-46C4-ABE5-1A7E1E03529B}" srcOrd="0" destOrd="0" parTransId="{F288BE0B-7019-4FD7-91FC-2E8286056413}" sibTransId="{7AA1E8C5-48DF-4AF2-A784-425B28412096}"/>
    <dgm:cxn modelId="{80E7A4FF-12C7-4DBD-B1F2-4A4EC67E5C33}" srcId="{78C64AA6-97A0-4D0C-8B84-966FA7A06BD4}" destId="{A22FD5EE-7FFC-45E1-A110-56864F7F202D}" srcOrd="2" destOrd="0" parTransId="{E0E61519-2BCC-4DC2-BF66-E16B6C79F836}" sibTransId="{E2CEB9C7-839F-4CA8-8229-43161C08A43D}"/>
    <dgm:cxn modelId="{79526EBC-B7B9-40C3-B866-2F5F95F5477D}" type="presParOf" srcId="{A28E3540-0CF4-45C6-BC3A-5E5A5C825D92}" destId="{FBF4C338-7244-4863-BDBC-A47830C55B35}" srcOrd="0" destOrd="0" presId="urn:microsoft.com/office/officeart/2005/8/layout/radial2"/>
    <dgm:cxn modelId="{D19399C9-9DF1-4315-A75A-9347063B66F0}" type="presParOf" srcId="{FBF4C338-7244-4863-BDBC-A47830C55B35}" destId="{856EA14B-F638-4211-9B8B-174CD9693BE7}" srcOrd="0" destOrd="0" presId="urn:microsoft.com/office/officeart/2005/8/layout/radial2"/>
    <dgm:cxn modelId="{EBFA9136-A003-4AD6-BE91-E925B8762238}" type="presParOf" srcId="{856EA14B-F638-4211-9B8B-174CD9693BE7}" destId="{A4B116F9-2270-477E-96DB-536535F0B75F}" srcOrd="0" destOrd="0" presId="urn:microsoft.com/office/officeart/2005/8/layout/radial2"/>
    <dgm:cxn modelId="{C4F980D5-4B10-48A5-A023-D83B25FF89AD}" type="presParOf" srcId="{856EA14B-F638-4211-9B8B-174CD9693BE7}" destId="{B162C140-5550-42F1-808F-1BA5E2837B0D}" srcOrd="1" destOrd="0" presId="urn:microsoft.com/office/officeart/2005/8/layout/radial2"/>
    <dgm:cxn modelId="{8B031436-4393-452D-BE18-2EF936AECF1B}" type="presParOf" srcId="{FBF4C338-7244-4863-BDBC-A47830C55B35}" destId="{3E6BD5A7-CE65-4BFB-9C3E-B22436F26F65}" srcOrd="1" destOrd="0" presId="urn:microsoft.com/office/officeart/2005/8/layout/radial2"/>
    <dgm:cxn modelId="{E0FD3E02-3648-4175-990A-F490E2AAA7E1}" type="presParOf" srcId="{FBF4C338-7244-4863-BDBC-A47830C55B35}" destId="{17F3142E-868B-485D-9169-DEDC1DB7D5F8}" srcOrd="2" destOrd="0" presId="urn:microsoft.com/office/officeart/2005/8/layout/radial2"/>
    <dgm:cxn modelId="{BE9113A0-190C-4587-970A-B99B6633A0B9}" type="presParOf" srcId="{17F3142E-868B-485D-9169-DEDC1DB7D5F8}" destId="{81EAC685-DB8C-4198-922B-0914101F7BA1}" srcOrd="0" destOrd="0" presId="urn:microsoft.com/office/officeart/2005/8/layout/radial2"/>
    <dgm:cxn modelId="{1EDF723A-523F-42F4-9C30-B641619D611F}" type="presParOf" srcId="{17F3142E-868B-485D-9169-DEDC1DB7D5F8}" destId="{C6EC5D5A-4079-4B20-B88B-47B608DF22C9}" srcOrd="1" destOrd="0" presId="urn:microsoft.com/office/officeart/2005/8/layout/radial2"/>
    <dgm:cxn modelId="{5AD6F3E3-0AD9-4D8D-BE9F-D10A43E778EE}" type="presParOf" srcId="{FBF4C338-7244-4863-BDBC-A47830C55B35}" destId="{EB4EF8B3-A94A-4477-9044-C2BD2E14CF76}" srcOrd="3" destOrd="0" presId="urn:microsoft.com/office/officeart/2005/8/layout/radial2"/>
    <dgm:cxn modelId="{E35B0FD9-D2B3-4971-A94A-53DE4177443C}" type="presParOf" srcId="{FBF4C338-7244-4863-BDBC-A47830C55B35}" destId="{30312438-FDAB-4CE7-A517-F0138324DEC6}" srcOrd="4" destOrd="0" presId="urn:microsoft.com/office/officeart/2005/8/layout/radial2"/>
    <dgm:cxn modelId="{2CF5C0A4-1BB4-4BDE-82B0-877D9FD7E171}" type="presParOf" srcId="{30312438-FDAB-4CE7-A517-F0138324DEC6}" destId="{502BC059-A5C6-4F88-8F9B-139C279ABE32}" srcOrd="0" destOrd="0" presId="urn:microsoft.com/office/officeart/2005/8/layout/radial2"/>
    <dgm:cxn modelId="{10B9C316-8E36-469E-95AF-6EAAC951F7EE}" type="presParOf" srcId="{30312438-FDAB-4CE7-A517-F0138324DEC6}" destId="{085DEBFF-35BD-4CAA-89BB-738B6FA343D9}" srcOrd="1" destOrd="0" presId="urn:microsoft.com/office/officeart/2005/8/layout/radial2"/>
    <dgm:cxn modelId="{D58C591E-5F06-49AA-9EEC-CD2D4E675D0D}" type="presParOf" srcId="{FBF4C338-7244-4863-BDBC-A47830C55B35}" destId="{70A9B597-B11A-4CF7-8C84-2C941407D79F}" srcOrd="5" destOrd="0" presId="urn:microsoft.com/office/officeart/2005/8/layout/radial2"/>
    <dgm:cxn modelId="{4182A676-CC1E-40E2-B445-40B5597965C8}" type="presParOf" srcId="{FBF4C338-7244-4863-BDBC-A47830C55B35}" destId="{0DCF91D2-A699-416E-AED8-FC8FE5848AB0}" srcOrd="6" destOrd="0" presId="urn:microsoft.com/office/officeart/2005/8/layout/radial2"/>
    <dgm:cxn modelId="{C383DCC8-22F0-4889-BB9D-77BD5F604F81}" type="presParOf" srcId="{0DCF91D2-A699-416E-AED8-FC8FE5848AB0}" destId="{5F8C3AE5-3A22-4595-B019-5C54AA8F9CC2}" srcOrd="0" destOrd="0" presId="urn:microsoft.com/office/officeart/2005/8/layout/radial2"/>
    <dgm:cxn modelId="{8B39C3AB-E838-49B8-9650-DEACF5FA0498}" type="presParOf" srcId="{0DCF91D2-A699-416E-AED8-FC8FE5848AB0}" destId="{87A43D71-5B3A-4E0C-B58B-24391FCC4D81}"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D52ADCA-C51D-4390-9973-DF02CD4C1A88}" type="doc">
      <dgm:prSet loTypeId="urn:microsoft.com/office/officeart/2005/8/layout/pyramid2" loCatId="pyramid" qsTypeId="urn:microsoft.com/office/officeart/2005/8/quickstyle/simple3" qsCatId="simple" csTypeId="urn:microsoft.com/office/officeart/2005/8/colors/accent4_5" csCatId="accent4" phldr="1"/>
      <dgm:spPr/>
    </dgm:pt>
    <dgm:pt modelId="{A43F132B-DEB8-44C8-A5C6-48F6140A7B72}">
      <dgm:prSet phldrT="[Text]"/>
      <dgm:spPr/>
      <dgm:t>
        <a:bodyPr/>
        <a:lstStyle/>
        <a:p>
          <a:r>
            <a:rPr lang="en-US" b="1" dirty="0">
              <a:solidFill>
                <a:srgbClr val="92278F"/>
              </a:solidFill>
            </a:rPr>
            <a:t>F886 citation</a:t>
          </a:r>
        </a:p>
      </dgm:t>
    </dgm:pt>
    <dgm:pt modelId="{36A3E681-3885-496C-867A-BF463658CB77}" type="parTrans" cxnId="{ED4D0326-AE90-4E95-89F3-32E9109C7876}">
      <dgm:prSet/>
      <dgm:spPr/>
      <dgm:t>
        <a:bodyPr/>
        <a:lstStyle/>
        <a:p>
          <a:endParaRPr lang="en-US"/>
        </a:p>
      </dgm:t>
    </dgm:pt>
    <dgm:pt modelId="{A8C260B3-9F02-463B-A4B4-0B3EFD3CC13B}" type="sibTrans" cxnId="{ED4D0326-AE90-4E95-89F3-32E9109C7876}">
      <dgm:prSet/>
      <dgm:spPr/>
      <dgm:t>
        <a:bodyPr/>
        <a:lstStyle/>
        <a:p>
          <a:endParaRPr lang="en-US"/>
        </a:p>
      </dgm:t>
    </dgm:pt>
    <dgm:pt modelId="{15388B7C-68FB-4FEC-BA43-1BCF103DC2BB}">
      <dgm:prSet phldrT="[Text]"/>
      <dgm:spPr/>
      <dgm:t>
        <a:bodyPr/>
        <a:lstStyle/>
        <a:p>
          <a:r>
            <a:rPr lang="en-US" b="1" dirty="0">
              <a:solidFill>
                <a:srgbClr val="92278F"/>
              </a:solidFill>
            </a:rPr>
            <a:t>CMP based on scope &amp; severity</a:t>
          </a:r>
        </a:p>
      </dgm:t>
    </dgm:pt>
    <dgm:pt modelId="{AFA9D934-6E3D-497F-830A-7F6DA09EB9B8}" type="parTrans" cxnId="{855C90AD-69DE-4735-89EA-79A28B596C04}">
      <dgm:prSet/>
      <dgm:spPr/>
      <dgm:t>
        <a:bodyPr/>
        <a:lstStyle/>
        <a:p>
          <a:endParaRPr lang="en-US"/>
        </a:p>
      </dgm:t>
    </dgm:pt>
    <dgm:pt modelId="{8F1A52AD-56A2-41D0-83FD-FE51BCF2EF1D}" type="sibTrans" cxnId="{855C90AD-69DE-4735-89EA-79A28B596C04}">
      <dgm:prSet/>
      <dgm:spPr/>
      <dgm:t>
        <a:bodyPr/>
        <a:lstStyle/>
        <a:p>
          <a:endParaRPr lang="en-US"/>
        </a:p>
      </dgm:t>
    </dgm:pt>
    <dgm:pt modelId="{04E9B5CF-4BE5-47DA-BF16-754A83B310FA}">
      <dgm:prSet phldrT="[Text]"/>
      <dgm:spPr/>
      <dgm:t>
        <a:bodyPr/>
        <a:lstStyle/>
        <a:p>
          <a:r>
            <a:rPr lang="en-US" b="1" dirty="0">
              <a:solidFill>
                <a:srgbClr val="92278F"/>
              </a:solidFill>
            </a:rPr>
            <a:t>Documentation of attempts to comply – surveyors not to cite for non-compliance</a:t>
          </a:r>
        </a:p>
      </dgm:t>
    </dgm:pt>
    <dgm:pt modelId="{A59057BF-8BFD-4AF8-8FAB-894F98B9E33D}" type="parTrans" cxnId="{8453C3E4-B8AE-405A-9116-DD25830BA4E6}">
      <dgm:prSet/>
      <dgm:spPr/>
      <dgm:t>
        <a:bodyPr/>
        <a:lstStyle/>
        <a:p>
          <a:endParaRPr lang="en-US"/>
        </a:p>
      </dgm:t>
    </dgm:pt>
    <dgm:pt modelId="{572DD286-247C-4A9D-B87E-9BE040EFA768}" type="sibTrans" cxnId="{8453C3E4-B8AE-405A-9116-DD25830BA4E6}">
      <dgm:prSet/>
      <dgm:spPr/>
      <dgm:t>
        <a:bodyPr/>
        <a:lstStyle/>
        <a:p>
          <a:endParaRPr lang="en-US"/>
        </a:p>
      </dgm:t>
    </dgm:pt>
    <dgm:pt modelId="{E7E061B8-7782-46F3-90D4-74EE87D430AE}" type="pres">
      <dgm:prSet presAssocID="{ED52ADCA-C51D-4390-9973-DF02CD4C1A88}" presName="compositeShape" presStyleCnt="0">
        <dgm:presLayoutVars>
          <dgm:dir/>
          <dgm:resizeHandles/>
        </dgm:presLayoutVars>
      </dgm:prSet>
      <dgm:spPr/>
    </dgm:pt>
    <dgm:pt modelId="{48D0B2CB-2E9E-4A60-969E-CE2812E80AA7}" type="pres">
      <dgm:prSet presAssocID="{ED52ADCA-C51D-4390-9973-DF02CD4C1A88}" presName="pyramid" presStyleLbl="node1" presStyleIdx="0" presStyleCnt="1"/>
      <dgm:spPr/>
    </dgm:pt>
    <dgm:pt modelId="{636C5035-B720-4B79-97C2-5DFC14EFB940}" type="pres">
      <dgm:prSet presAssocID="{ED52ADCA-C51D-4390-9973-DF02CD4C1A88}" presName="theList" presStyleCnt="0"/>
      <dgm:spPr/>
    </dgm:pt>
    <dgm:pt modelId="{FF903D21-5C03-4388-8DE8-D18678302DC1}" type="pres">
      <dgm:prSet presAssocID="{A43F132B-DEB8-44C8-A5C6-48F6140A7B72}" presName="aNode" presStyleLbl="fgAcc1" presStyleIdx="0" presStyleCnt="3">
        <dgm:presLayoutVars>
          <dgm:bulletEnabled val="1"/>
        </dgm:presLayoutVars>
      </dgm:prSet>
      <dgm:spPr/>
    </dgm:pt>
    <dgm:pt modelId="{A5884DF4-F950-4C78-A56A-E20A4EAF4B5F}" type="pres">
      <dgm:prSet presAssocID="{A43F132B-DEB8-44C8-A5C6-48F6140A7B72}" presName="aSpace" presStyleCnt="0"/>
      <dgm:spPr/>
    </dgm:pt>
    <dgm:pt modelId="{3CECF80B-F060-4073-B58A-CE4D0FEE7B7E}" type="pres">
      <dgm:prSet presAssocID="{15388B7C-68FB-4FEC-BA43-1BCF103DC2BB}" presName="aNode" presStyleLbl="fgAcc1" presStyleIdx="1" presStyleCnt="3">
        <dgm:presLayoutVars>
          <dgm:bulletEnabled val="1"/>
        </dgm:presLayoutVars>
      </dgm:prSet>
      <dgm:spPr/>
    </dgm:pt>
    <dgm:pt modelId="{C2147A1B-9D9D-4A96-8739-3B5AAE786498}" type="pres">
      <dgm:prSet presAssocID="{15388B7C-68FB-4FEC-BA43-1BCF103DC2BB}" presName="aSpace" presStyleCnt="0"/>
      <dgm:spPr/>
    </dgm:pt>
    <dgm:pt modelId="{A03DC695-51F3-42A6-955A-CBFE2A1DA4F5}" type="pres">
      <dgm:prSet presAssocID="{04E9B5CF-4BE5-47DA-BF16-754A83B310FA}" presName="aNode" presStyleLbl="fgAcc1" presStyleIdx="2" presStyleCnt="3">
        <dgm:presLayoutVars>
          <dgm:bulletEnabled val="1"/>
        </dgm:presLayoutVars>
      </dgm:prSet>
      <dgm:spPr/>
    </dgm:pt>
    <dgm:pt modelId="{E0B08E5C-7BC1-422A-A99B-493F97036BF9}" type="pres">
      <dgm:prSet presAssocID="{04E9B5CF-4BE5-47DA-BF16-754A83B310FA}" presName="aSpace" presStyleCnt="0"/>
      <dgm:spPr/>
    </dgm:pt>
  </dgm:ptLst>
  <dgm:cxnLst>
    <dgm:cxn modelId="{9CDFEB1F-58C1-4948-9000-28ACA27A1595}" type="presOf" srcId="{04E9B5CF-4BE5-47DA-BF16-754A83B310FA}" destId="{A03DC695-51F3-42A6-955A-CBFE2A1DA4F5}" srcOrd="0" destOrd="0" presId="urn:microsoft.com/office/officeart/2005/8/layout/pyramid2"/>
    <dgm:cxn modelId="{ED4D0326-AE90-4E95-89F3-32E9109C7876}" srcId="{ED52ADCA-C51D-4390-9973-DF02CD4C1A88}" destId="{A43F132B-DEB8-44C8-A5C6-48F6140A7B72}" srcOrd="0" destOrd="0" parTransId="{36A3E681-3885-496C-867A-BF463658CB77}" sibTransId="{A8C260B3-9F02-463B-A4B4-0B3EFD3CC13B}"/>
    <dgm:cxn modelId="{B5B04B45-F308-41D7-A192-F16A3A62491E}" type="presOf" srcId="{15388B7C-68FB-4FEC-BA43-1BCF103DC2BB}" destId="{3CECF80B-F060-4073-B58A-CE4D0FEE7B7E}" srcOrd="0" destOrd="0" presId="urn:microsoft.com/office/officeart/2005/8/layout/pyramid2"/>
    <dgm:cxn modelId="{855C90AD-69DE-4735-89EA-79A28B596C04}" srcId="{ED52ADCA-C51D-4390-9973-DF02CD4C1A88}" destId="{15388B7C-68FB-4FEC-BA43-1BCF103DC2BB}" srcOrd="1" destOrd="0" parTransId="{AFA9D934-6E3D-497F-830A-7F6DA09EB9B8}" sibTransId="{8F1A52AD-56A2-41D0-83FD-FE51BCF2EF1D}"/>
    <dgm:cxn modelId="{82FEADCB-18A9-437E-94F8-DDAF0399E792}" type="presOf" srcId="{A43F132B-DEB8-44C8-A5C6-48F6140A7B72}" destId="{FF903D21-5C03-4388-8DE8-D18678302DC1}" srcOrd="0" destOrd="0" presId="urn:microsoft.com/office/officeart/2005/8/layout/pyramid2"/>
    <dgm:cxn modelId="{D0F5E3D8-8394-474C-9E5B-5214D60B53CE}" type="presOf" srcId="{ED52ADCA-C51D-4390-9973-DF02CD4C1A88}" destId="{E7E061B8-7782-46F3-90D4-74EE87D430AE}" srcOrd="0" destOrd="0" presId="urn:microsoft.com/office/officeart/2005/8/layout/pyramid2"/>
    <dgm:cxn modelId="{8453C3E4-B8AE-405A-9116-DD25830BA4E6}" srcId="{ED52ADCA-C51D-4390-9973-DF02CD4C1A88}" destId="{04E9B5CF-4BE5-47DA-BF16-754A83B310FA}" srcOrd="2" destOrd="0" parTransId="{A59057BF-8BFD-4AF8-8FAB-894F98B9E33D}" sibTransId="{572DD286-247C-4A9D-B87E-9BE040EFA768}"/>
    <dgm:cxn modelId="{F4DD6A28-993F-4844-B40F-9422F28C4A50}" type="presParOf" srcId="{E7E061B8-7782-46F3-90D4-74EE87D430AE}" destId="{48D0B2CB-2E9E-4A60-969E-CE2812E80AA7}" srcOrd="0" destOrd="0" presId="urn:microsoft.com/office/officeart/2005/8/layout/pyramid2"/>
    <dgm:cxn modelId="{29716A1D-557F-4B6E-ADC0-B54E79DE717F}" type="presParOf" srcId="{E7E061B8-7782-46F3-90D4-74EE87D430AE}" destId="{636C5035-B720-4B79-97C2-5DFC14EFB940}" srcOrd="1" destOrd="0" presId="urn:microsoft.com/office/officeart/2005/8/layout/pyramid2"/>
    <dgm:cxn modelId="{54C1415F-5F3D-4014-ACB3-4D08C3EC2C1B}" type="presParOf" srcId="{636C5035-B720-4B79-97C2-5DFC14EFB940}" destId="{FF903D21-5C03-4388-8DE8-D18678302DC1}" srcOrd="0" destOrd="0" presId="urn:microsoft.com/office/officeart/2005/8/layout/pyramid2"/>
    <dgm:cxn modelId="{C666AA6B-1F68-4929-887A-09440DC24819}" type="presParOf" srcId="{636C5035-B720-4B79-97C2-5DFC14EFB940}" destId="{A5884DF4-F950-4C78-A56A-E20A4EAF4B5F}" srcOrd="1" destOrd="0" presId="urn:microsoft.com/office/officeart/2005/8/layout/pyramid2"/>
    <dgm:cxn modelId="{D24EC454-0CF3-499B-B0EA-F679868C1EEF}" type="presParOf" srcId="{636C5035-B720-4B79-97C2-5DFC14EFB940}" destId="{3CECF80B-F060-4073-B58A-CE4D0FEE7B7E}" srcOrd="2" destOrd="0" presId="urn:microsoft.com/office/officeart/2005/8/layout/pyramid2"/>
    <dgm:cxn modelId="{414E62DB-B93B-496A-B051-102888230178}" type="presParOf" srcId="{636C5035-B720-4B79-97C2-5DFC14EFB940}" destId="{C2147A1B-9D9D-4A96-8739-3B5AAE786498}" srcOrd="3" destOrd="0" presId="urn:microsoft.com/office/officeart/2005/8/layout/pyramid2"/>
    <dgm:cxn modelId="{0BBEFEBA-D3A4-45A8-B549-3AB0BE3E6CB7}" type="presParOf" srcId="{636C5035-B720-4B79-97C2-5DFC14EFB940}" destId="{A03DC695-51F3-42A6-955A-CBFE2A1DA4F5}" srcOrd="4" destOrd="0" presId="urn:microsoft.com/office/officeart/2005/8/layout/pyramid2"/>
    <dgm:cxn modelId="{C8A18B63-C6B1-4788-9F34-DA2EF7572C56}" type="presParOf" srcId="{636C5035-B720-4B79-97C2-5DFC14EFB940}" destId="{E0B08E5C-7BC1-422A-A99B-493F97036BF9}"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89F2F03-9D20-4566-B7E8-67A264274F0F}" type="doc">
      <dgm:prSet loTypeId="urn:microsoft.com/office/officeart/2008/layout/AlternatingHexagons" loCatId="list" qsTypeId="urn:microsoft.com/office/officeart/2005/8/quickstyle/simple3" qsCatId="simple" csTypeId="urn:microsoft.com/office/officeart/2005/8/colors/accent4_2" csCatId="accent4" phldr="1"/>
      <dgm:spPr/>
      <dgm:t>
        <a:bodyPr/>
        <a:lstStyle/>
        <a:p>
          <a:endParaRPr lang="en-US"/>
        </a:p>
      </dgm:t>
    </dgm:pt>
    <dgm:pt modelId="{6E77AD60-E951-44F4-95EC-11E154ABA8A0}">
      <dgm:prSet phldrT="[Text]" custT="1"/>
      <dgm:spPr/>
      <dgm:t>
        <a:bodyPr/>
        <a:lstStyle/>
        <a:p>
          <a:r>
            <a:rPr lang="en-US" sz="1600" dirty="0">
              <a:solidFill>
                <a:srgbClr val="7030A0"/>
              </a:solidFill>
            </a:rPr>
            <a:t>Investigate Compliance with Infection Control</a:t>
          </a:r>
        </a:p>
      </dgm:t>
    </dgm:pt>
    <dgm:pt modelId="{66F2F6B8-C933-404D-9F13-4D373DE19436}" type="parTrans" cxnId="{D3B83DFC-ACE3-45BE-85EB-C4707AAD93C5}">
      <dgm:prSet/>
      <dgm:spPr/>
      <dgm:t>
        <a:bodyPr/>
        <a:lstStyle/>
        <a:p>
          <a:endParaRPr lang="en-US"/>
        </a:p>
      </dgm:t>
    </dgm:pt>
    <dgm:pt modelId="{C3BCE904-5C50-4B13-9FAC-E227CE9049A9}" type="sibTrans" cxnId="{D3B83DFC-ACE3-45BE-85EB-C4707AAD93C5}">
      <dgm:prSet/>
      <dgm:spPr/>
      <dgm:t>
        <a:bodyPr/>
        <a:lstStyle/>
        <a:p>
          <a:endParaRPr lang="en-US"/>
        </a:p>
      </dgm:t>
    </dgm:pt>
    <dgm:pt modelId="{B8481383-86AC-4B1F-BB30-59A99A07606A}">
      <dgm:prSet phldrT="[Text]" custT="1"/>
      <dgm:spPr/>
      <dgm:t>
        <a:bodyPr/>
        <a:lstStyle/>
        <a:p>
          <a:r>
            <a:rPr lang="en-US" sz="1600" dirty="0">
              <a:solidFill>
                <a:srgbClr val="7030A0"/>
              </a:solidFill>
            </a:rPr>
            <a:t>F880, F882,F885, F886, E0024</a:t>
          </a:r>
        </a:p>
      </dgm:t>
    </dgm:pt>
    <dgm:pt modelId="{6E640191-4D51-4649-9156-586DCAB4B8B0}" type="parTrans" cxnId="{5B4C6BE4-F32A-4D9A-873D-88FFE7C250DE}">
      <dgm:prSet/>
      <dgm:spPr/>
      <dgm:t>
        <a:bodyPr/>
        <a:lstStyle/>
        <a:p>
          <a:endParaRPr lang="en-US"/>
        </a:p>
      </dgm:t>
    </dgm:pt>
    <dgm:pt modelId="{D19AD215-E80B-4198-9E43-E1FC13BCAEA1}" type="sibTrans" cxnId="{5B4C6BE4-F32A-4D9A-873D-88FFE7C250DE}">
      <dgm:prSet/>
      <dgm:spPr/>
      <dgm:t>
        <a:bodyPr/>
        <a:lstStyle/>
        <a:p>
          <a:endParaRPr lang="en-US"/>
        </a:p>
      </dgm:t>
    </dgm:pt>
    <dgm:pt modelId="{8E94FC14-1892-4526-943C-96728DA5AFA6}">
      <dgm:prSet phldrT="[Text]" custT="1"/>
      <dgm:spPr/>
      <dgm:t>
        <a:bodyPr/>
        <a:lstStyle/>
        <a:p>
          <a:r>
            <a:rPr lang="en-US" sz="1600" dirty="0">
              <a:solidFill>
                <a:srgbClr val="7030A0"/>
              </a:solidFill>
            </a:rPr>
            <a:t>F884:  Federal Surveyors only</a:t>
          </a:r>
        </a:p>
      </dgm:t>
    </dgm:pt>
    <dgm:pt modelId="{BF5DE4EE-4D07-4E36-9643-AAB2FB4EC992}" type="parTrans" cxnId="{720A0D4C-4C8A-42E4-9781-A2D1EB706A4A}">
      <dgm:prSet/>
      <dgm:spPr/>
      <dgm:t>
        <a:bodyPr/>
        <a:lstStyle/>
        <a:p>
          <a:endParaRPr lang="en-US"/>
        </a:p>
      </dgm:t>
    </dgm:pt>
    <dgm:pt modelId="{6A72DD74-4447-461B-8D88-D91BA67E120F}" type="sibTrans" cxnId="{720A0D4C-4C8A-42E4-9781-A2D1EB706A4A}">
      <dgm:prSet/>
      <dgm:spPr/>
      <dgm:t>
        <a:bodyPr/>
        <a:lstStyle/>
        <a:p>
          <a:endParaRPr lang="en-US"/>
        </a:p>
      </dgm:t>
    </dgm:pt>
    <dgm:pt modelId="{2D96A214-D097-4730-8B15-8513213E6286}">
      <dgm:prSet phldrT="[Text]" custT="1"/>
      <dgm:spPr/>
      <dgm:t>
        <a:bodyPr/>
        <a:lstStyle/>
        <a:p>
          <a:r>
            <a:rPr lang="en-US" sz="1600" dirty="0">
              <a:solidFill>
                <a:srgbClr val="7030A0"/>
              </a:solidFill>
            </a:rPr>
            <a:t>Updated 8.25.20</a:t>
          </a:r>
        </a:p>
      </dgm:t>
    </dgm:pt>
    <dgm:pt modelId="{ACF396A8-71C4-453E-9759-E07CDBAC5080}" type="parTrans" cxnId="{A7850450-4136-4BC2-932E-52CF887ADBF6}">
      <dgm:prSet/>
      <dgm:spPr/>
      <dgm:t>
        <a:bodyPr/>
        <a:lstStyle/>
        <a:p>
          <a:endParaRPr lang="en-US"/>
        </a:p>
      </dgm:t>
    </dgm:pt>
    <dgm:pt modelId="{F4BB6E92-D60F-4DB1-9576-A2ADC0B326C4}" type="sibTrans" cxnId="{A7850450-4136-4BC2-932E-52CF887ADBF6}">
      <dgm:prSet/>
      <dgm:spPr/>
      <dgm:t>
        <a:bodyPr/>
        <a:lstStyle/>
        <a:p>
          <a:endParaRPr lang="en-US"/>
        </a:p>
      </dgm:t>
    </dgm:pt>
    <dgm:pt modelId="{2ACDF325-E10B-4955-9AC0-6FF6437A61A7}">
      <dgm:prSet phldrT="[Text]" custT="1"/>
      <dgm:spPr/>
      <dgm:t>
        <a:bodyPr/>
        <a:lstStyle/>
        <a:p>
          <a:r>
            <a:rPr lang="en-US" sz="1600" dirty="0">
              <a:solidFill>
                <a:srgbClr val="7030A0"/>
              </a:solidFill>
            </a:rPr>
            <a:t>Section 10 re: Infection Preventionist</a:t>
          </a:r>
        </a:p>
        <a:p>
          <a:r>
            <a:rPr lang="en-US" sz="1600" dirty="0">
              <a:solidFill>
                <a:srgbClr val="7030A0"/>
              </a:solidFill>
            </a:rPr>
            <a:t>Section 11 re: Staff &amp; Resident Testing</a:t>
          </a:r>
        </a:p>
      </dgm:t>
    </dgm:pt>
    <dgm:pt modelId="{B5834A09-B457-4FF3-987F-6A7BDDCAC682}" type="parTrans" cxnId="{039ECC4F-4D27-4AC8-B6DB-C4036D9CC0DC}">
      <dgm:prSet/>
      <dgm:spPr/>
      <dgm:t>
        <a:bodyPr/>
        <a:lstStyle/>
        <a:p>
          <a:endParaRPr lang="en-US"/>
        </a:p>
      </dgm:t>
    </dgm:pt>
    <dgm:pt modelId="{61AE40C9-7C2A-4D75-838C-99740BD71C89}" type="sibTrans" cxnId="{039ECC4F-4D27-4AC8-B6DB-C4036D9CC0DC}">
      <dgm:prSet/>
      <dgm:spPr/>
      <dgm:t>
        <a:bodyPr/>
        <a:lstStyle/>
        <a:p>
          <a:endParaRPr lang="en-US"/>
        </a:p>
      </dgm:t>
    </dgm:pt>
    <dgm:pt modelId="{11A9CA2F-69E6-4250-991A-2A70BA2CA1FD}" type="pres">
      <dgm:prSet presAssocID="{489F2F03-9D20-4566-B7E8-67A264274F0F}" presName="Name0" presStyleCnt="0">
        <dgm:presLayoutVars>
          <dgm:chMax/>
          <dgm:chPref/>
          <dgm:dir/>
          <dgm:animLvl val="lvl"/>
        </dgm:presLayoutVars>
      </dgm:prSet>
      <dgm:spPr/>
    </dgm:pt>
    <dgm:pt modelId="{3A9DD131-BF7F-4B9A-822C-D0D8A3F0CE4D}" type="pres">
      <dgm:prSet presAssocID="{6E77AD60-E951-44F4-95EC-11E154ABA8A0}" presName="composite" presStyleCnt="0"/>
      <dgm:spPr/>
    </dgm:pt>
    <dgm:pt modelId="{387F2D15-35D9-4C87-B683-B2C4491F97FE}" type="pres">
      <dgm:prSet presAssocID="{6E77AD60-E951-44F4-95EC-11E154ABA8A0}" presName="Parent1" presStyleLbl="node1" presStyleIdx="0" presStyleCnt="6">
        <dgm:presLayoutVars>
          <dgm:chMax val="1"/>
          <dgm:chPref val="1"/>
          <dgm:bulletEnabled val="1"/>
        </dgm:presLayoutVars>
      </dgm:prSet>
      <dgm:spPr/>
    </dgm:pt>
    <dgm:pt modelId="{EAF6BD55-C4E4-4472-9A2A-C6B0485F1BD9}" type="pres">
      <dgm:prSet presAssocID="{6E77AD60-E951-44F4-95EC-11E154ABA8A0}" presName="Childtext1" presStyleLbl="revTx" presStyleIdx="0" presStyleCnt="3">
        <dgm:presLayoutVars>
          <dgm:chMax val="0"/>
          <dgm:chPref val="0"/>
          <dgm:bulletEnabled val="1"/>
        </dgm:presLayoutVars>
      </dgm:prSet>
      <dgm:spPr/>
    </dgm:pt>
    <dgm:pt modelId="{16F70157-7B79-4CF3-A7F4-C92088F40E26}" type="pres">
      <dgm:prSet presAssocID="{6E77AD60-E951-44F4-95EC-11E154ABA8A0}" presName="BalanceSpacing" presStyleCnt="0"/>
      <dgm:spPr/>
    </dgm:pt>
    <dgm:pt modelId="{4A0FECA6-20CC-43E0-B3C6-537D268534F3}" type="pres">
      <dgm:prSet presAssocID="{6E77AD60-E951-44F4-95EC-11E154ABA8A0}" presName="BalanceSpacing1" presStyleCnt="0"/>
      <dgm:spPr/>
    </dgm:pt>
    <dgm:pt modelId="{365A8C53-03D6-4612-894B-B4C7CB4F72FA}" type="pres">
      <dgm:prSet presAssocID="{C3BCE904-5C50-4B13-9FAC-E227CE9049A9}" presName="Accent1Text" presStyleLbl="node1" presStyleIdx="1" presStyleCnt="6"/>
      <dgm:spPr/>
    </dgm:pt>
    <dgm:pt modelId="{523F7DAF-06B4-4BB4-9AAE-8C49015B5A99}" type="pres">
      <dgm:prSet presAssocID="{C3BCE904-5C50-4B13-9FAC-E227CE9049A9}" presName="spaceBetweenRectangles" presStyleCnt="0"/>
      <dgm:spPr/>
    </dgm:pt>
    <dgm:pt modelId="{CBECDD51-60AF-4130-808B-AD0091F4E281}" type="pres">
      <dgm:prSet presAssocID="{B8481383-86AC-4B1F-BB30-59A99A07606A}" presName="composite" presStyleCnt="0"/>
      <dgm:spPr/>
    </dgm:pt>
    <dgm:pt modelId="{C330CC41-BEF7-4A94-BDF2-E87B8EF7D92F}" type="pres">
      <dgm:prSet presAssocID="{B8481383-86AC-4B1F-BB30-59A99A07606A}" presName="Parent1" presStyleLbl="node1" presStyleIdx="2" presStyleCnt="6">
        <dgm:presLayoutVars>
          <dgm:chMax val="1"/>
          <dgm:chPref val="1"/>
          <dgm:bulletEnabled val="1"/>
        </dgm:presLayoutVars>
      </dgm:prSet>
      <dgm:spPr/>
    </dgm:pt>
    <dgm:pt modelId="{2B1E4336-D4C5-415E-A81F-4E1D1115C412}" type="pres">
      <dgm:prSet presAssocID="{B8481383-86AC-4B1F-BB30-59A99A07606A}" presName="Childtext1" presStyleLbl="revTx" presStyleIdx="1" presStyleCnt="3">
        <dgm:presLayoutVars>
          <dgm:chMax val="0"/>
          <dgm:chPref val="0"/>
          <dgm:bulletEnabled val="1"/>
        </dgm:presLayoutVars>
      </dgm:prSet>
      <dgm:spPr/>
    </dgm:pt>
    <dgm:pt modelId="{98AA10DB-9A36-419A-A197-733A1F61AC43}" type="pres">
      <dgm:prSet presAssocID="{B8481383-86AC-4B1F-BB30-59A99A07606A}" presName="BalanceSpacing" presStyleCnt="0"/>
      <dgm:spPr/>
    </dgm:pt>
    <dgm:pt modelId="{AF9AFF0B-F3CA-45BF-924F-C0708D412ECB}" type="pres">
      <dgm:prSet presAssocID="{B8481383-86AC-4B1F-BB30-59A99A07606A}" presName="BalanceSpacing1" presStyleCnt="0"/>
      <dgm:spPr/>
    </dgm:pt>
    <dgm:pt modelId="{E821D2D6-150D-4AB4-B492-83E4D6DB104E}" type="pres">
      <dgm:prSet presAssocID="{D19AD215-E80B-4198-9E43-E1FC13BCAEA1}" presName="Accent1Text" presStyleLbl="node1" presStyleIdx="3" presStyleCnt="6"/>
      <dgm:spPr/>
    </dgm:pt>
    <dgm:pt modelId="{B7A775B3-B62D-406E-88BF-74BF336707BE}" type="pres">
      <dgm:prSet presAssocID="{D19AD215-E80B-4198-9E43-E1FC13BCAEA1}" presName="spaceBetweenRectangles" presStyleCnt="0"/>
      <dgm:spPr/>
    </dgm:pt>
    <dgm:pt modelId="{A8FAC91B-D0F3-49DD-94C9-2EB82664ACCA}" type="pres">
      <dgm:prSet presAssocID="{2D96A214-D097-4730-8B15-8513213E6286}" presName="composite" presStyleCnt="0"/>
      <dgm:spPr/>
    </dgm:pt>
    <dgm:pt modelId="{015CB738-75EF-4BA2-B333-CAB8D12822E6}" type="pres">
      <dgm:prSet presAssocID="{2D96A214-D097-4730-8B15-8513213E6286}" presName="Parent1" presStyleLbl="node1" presStyleIdx="4" presStyleCnt="6">
        <dgm:presLayoutVars>
          <dgm:chMax val="1"/>
          <dgm:chPref val="1"/>
          <dgm:bulletEnabled val="1"/>
        </dgm:presLayoutVars>
      </dgm:prSet>
      <dgm:spPr/>
    </dgm:pt>
    <dgm:pt modelId="{558B8014-2AC5-40CA-A54D-98AAFD28D17B}" type="pres">
      <dgm:prSet presAssocID="{2D96A214-D097-4730-8B15-8513213E6286}" presName="Childtext1" presStyleLbl="revTx" presStyleIdx="2" presStyleCnt="3" custScaleY="132477">
        <dgm:presLayoutVars>
          <dgm:chMax val="0"/>
          <dgm:chPref val="0"/>
          <dgm:bulletEnabled val="1"/>
        </dgm:presLayoutVars>
      </dgm:prSet>
      <dgm:spPr/>
    </dgm:pt>
    <dgm:pt modelId="{C0DA8F40-645B-4381-B0BF-AC4ACF300D04}" type="pres">
      <dgm:prSet presAssocID="{2D96A214-D097-4730-8B15-8513213E6286}" presName="BalanceSpacing" presStyleCnt="0"/>
      <dgm:spPr/>
    </dgm:pt>
    <dgm:pt modelId="{37041561-2C22-44D1-9FE2-BD41A3771CEB}" type="pres">
      <dgm:prSet presAssocID="{2D96A214-D097-4730-8B15-8513213E6286}" presName="BalanceSpacing1" presStyleCnt="0"/>
      <dgm:spPr/>
    </dgm:pt>
    <dgm:pt modelId="{DC5CF738-6019-4E75-A6A0-538DEE639D17}" type="pres">
      <dgm:prSet presAssocID="{F4BB6E92-D60F-4DB1-9576-A2ADC0B326C4}" presName="Accent1Text" presStyleLbl="node1" presStyleIdx="5" presStyleCnt="6"/>
      <dgm:spPr/>
    </dgm:pt>
  </dgm:ptLst>
  <dgm:cxnLst>
    <dgm:cxn modelId="{181EB703-24D1-4841-8412-121287762D29}" type="presOf" srcId="{8E94FC14-1892-4526-943C-96728DA5AFA6}" destId="{2B1E4336-D4C5-415E-A81F-4E1D1115C412}" srcOrd="0" destOrd="0" presId="urn:microsoft.com/office/officeart/2008/layout/AlternatingHexagons"/>
    <dgm:cxn modelId="{38D94418-029D-4777-A978-8022D482D215}" type="presOf" srcId="{489F2F03-9D20-4566-B7E8-67A264274F0F}" destId="{11A9CA2F-69E6-4250-991A-2A70BA2CA1FD}" srcOrd="0" destOrd="0" presId="urn:microsoft.com/office/officeart/2008/layout/AlternatingHexagons"/>
    <dgm:cxn modelId="{CD0B862D-4B2E-4B3F-B779-E4A04319ABEA}" type="presOf" srcId="{6E77AD60-E951-44F4-95EC-11E154ABA8A0}" destId="{387F2D15-35D9-4C87-B683-B2C4491F97FE}" srcOrd="0" destOrd="0" presId="urn:microsoft.com/office/officeart/2008/layout/AlternatingHexagons"/>
    <dgm:cxn modelId="{720A0D4C-4C8A-42E4-9781-A2D1EB706A4A}" srcId="{B8481383-86AC-4B1F-BB30-59A99A07606A}" destId="{8E94FC14-1892-4526-943C-96728DA5AFA6}" srcOrd="0" destOrd="0" parTransId="{BF5DE4EE-4D07-4E36-9643-AAB2FB4EC992}" sibTransId="{6A72DD74-4447-461B-8D88-D91BA67E120F}"/>
    <dgm:cxn modelId="{039ECC4F-4D27-4AC8-B6DB-C4036D9CC0DC}" srcId="{2D96A214-D097-4730-8B15-8513213E6286}" destId="{2ACDF325-E10B-4955-9AC0-6FF6437A61A7}" srcOrd="0" destOrd="0" parTransId="{B5834A09-B457-4FF3-987F-6A7BDDCAC682}" sibTransId="{61AE40C9-7C2A-4D75-838C-99740BD71C89}"/>
    <dgm:cxn modelId="{A7850450-4136-4BC2-932E-52CF887ADBF6}" srcId="{489F2F03-9D20-4566-B7E8-67A264274F0F}" destId="{2D96A214-D097-4730-8B15-8513213E6286}" srcOrd="2" destOrd="0" parTransId="{ACF396A8-71C4-453E-9759-E07CDBAC5080}" sibTransId="{F4BB6E92-D60F-4DB1-9576-A2ADC0B326C4}"/>
    <dgm:cxn modelId="{CBA9278F-AD40-4004-9807-C5AC053FF58D}" type="presOf" srcId="{D19AD215-E80B-4198-9E43-E1FC13BCAEA1}" destId="{E821D2D6-150D-4AB4-B492-83E4D6DB104E}" srcOrd="0" destOrd="0" presId="urn:microsoft.com/office/officeart/2008/layout/AlternatingHexagons"/>
    <dgm:cxn modelId="{45120D92-1499-48ED-AFAE-DD4F46351046}" type="presOf" srcId="{2ACDF325-E10B-4955-9AC0-6FF6437A61A7}" destId="{558B8014-2AC5-40CA-A54D-98AAFD28D17B}" srcOrd="0" destOrd="0" presId="urn:microsoft.com/office/officeart/2008/layout/AlternatingHexagons"/>
    <dgm:cxn modelId="{5D2A389F-C0C6-45BA-9CD0-1EAECDC2DF10}" type="presOf" srcId="{B8481383-86AC-4B1F-BB30-59A99A07606A}" destId="{C330CC41-BEF7-4A94-BDF2-E87B8EF7D92F}" srcOrd="0" destOrd="0" presId="urn:microsoft.com/office/officeart/2008/layout/AlternatingHexagons"/>
    <dgm:cxn modelId="{E29ADBA9-5664-4931-A385-A2FC30DD63E5}" type="presOf" srcId="{2D96A214-D097-4730-8B15-8513213E6286}" destId="{015CB738-75EF-4BA2-B333-CAB8D12822E6}" srcOrd="0" destOrd="0" presId="urn:microsoft.com/office/officeart/2008/layout/AlternatingHexagons"/>
    <dgm:cxn modelId="{F12986AA-86AD-4047-9735-C4D8F984A42F}" type="presOf" srcId="{F4BB6E92-D60F-4DB1-9576-A2ADC0B326C4}" destId="{DC5CF738-6019-4E75-A6A0-538DEE639D17}" srcOrd="0" destOrd="0" presId="urn:microsoft.com/office/officeart/2008/layout/AlternatingHexagons"/>
    <dgm:cxn modelId="{5B4C6BE4-F32A-4D9A-873D-88FFE7C250DE}" srcId="{489F2F03-9D20-4566-B7E8-67A264274F0F}" destId="{B8481383-86AC-4B1F-BB30-59A99A07606A}" srcOrd="1" destOrd="0" parTransId="{6E640191-4D51-4649-9156-586DCAB4B8B0}" sibTransId="{D19AD215-E80B-4198-9E43-E1FC13BCAEA1}"/>
    <dgm:cxn modelId="{5A7F6EF0-FCCB-4A60-868D-521B974D6F95}" type="presOf" srcId="{C3BCE904-5C50-4B13-9FAC-E227CE9049A9}" destId="{365A8C53-03D6-4612-894B-B4C7CB4F72FA}" srcOrd="0" destOrd="0" presId="urn:microsoft.com/office/officeart/2008/layout/AlternatingHexagons"/>
    <dgm:cxn modelId="{D3B83DFC-ACE3-45BE-85EB-C4707AAD93C5}" srcId="{489F2F03-9D20-4566-B7E8-67A264274F0F}" destId="{6E77AD60-E951-44F4-95EC-11E154ABA8A0}" srcOrd="0" destOrd="0" parTransId="{66F2F6B8-C933-404D-9F13-4D373DE19436}" sibTransId="{C3BCE904-5C50-4B13-9FAC-E227CE9049A9}"/>
    <dgm:cxn modelId="{0A0ADA95-33DD-4B4F-93D0-368934F00C11}" type="presParOf" srcId="{11A9CA2F-69E6-4250-991A-2A70BA2CA1FD}" destId="{3A9DD131-BF7F-4B9A-822C-D0D8A3F0CE4D}" srcOrd="0" destOrd="0" presId="urn:microsoft.com/office/officeart/2008/layout/AlternatingHexagons"/>
    <dgm:cxn modelId="{EC9E5960-2A08-4BBF-9531-BE4B3532F175}" type="presParOf" srcId="{3A9DD131-BF7F-4B9A-822C-D0D8A3F0CE4D}" destId="{387F2D15-35D9-4C87-B683-B2C4491F97FE}" srcOrd="0" destOrd="0" presId="urn:microsoft.com/office/officeart/2008/layout/AlternatingHexagons"/>
    <dgm:cxn modelId="{7A85363C-218A-4BDE-9D39-EB22E8B82A10}" type="presParOf" srcId="{3A9DD131-BF7F-4B9A-822C-D0D8A3F0CE4D}" destId="{EAF6BD55-C4E4-4472-9A2A-C6B0485F1BD9}" srcOrd="1" destOrd="0" presId="urn:microsoft.com/office/officeart/2008/layout/AlternatingHexagons"/>
    <dgm:cxn modelId="{1494D1BA-E24C-451C-B399-CBA2C14961D7}" type="presParOf" srcId="{3A9DD131-BF7F-4B9A-822C-D0D8A3F0CE4D}" destId="{16F70157-7B79-4CF3-A7F4-C92088F40E26}" srcOrd="2" destOrd="0" presId="urn:microsoft.com/office/officeart/2008/layout/AlternatingHexagons"/>
    <dgm:cxn modelId="{30D74881-1444-4770-939E-7D376B24D326}" type="presParOf" srcId="{3A9DD131-BF7F-4B9A-822C-D0D8A3F0CE4D}" destId="{4A0FECA6-20CC-43E0-B3C6-537D268534F3}" srcOrd="3" destOrd="0" presId="urn:microsoft.com/office/officeart/2008/layout/AlternatingHexagons"/>
    <dgm:cxn modelId="{3560D279-3012-4997-9C4D-42C1C1EC177A}" type="presParOf" srcId="{3A9DD131-BF7F-4B9A-822C-D0D8A3F0CE4D}" destId="{365A8C53-03D6-4612-894B-B4C7CB4F72FA}" srcOrd="4" destOrd="0" presId="urn:microsoft.com/office/officeart/2008/layout/AlternatingHexagons"/>
    <dgm:cxn modelId="{0D6EA81E-4E37-4C14-B24F-4B27C1100457}" type="presParOf" srcId="{11A9CA2F-69E6-4250-991A-2A70BA2CA1FD}" destId="{523F7DAF-06B4-4BB4-9AAE-8C49015B5A99}" srcOrd="1" destOrd="0" presId="urn:microsoft.com/office/officeart/2008/layout/AlternatingHexagons"/>
    <dgm:cxn modelId="{26418282-ABAF-4BB3-AE4C-3051B71B72C3}" type="presParOf" srcId="{11A9CA2F-69E6-4250-991A-2A70BA2CA1FD}" destId="{CBECDD51-60AF-4130-808B-AD0091F4E281}" srcOrd="2" destOrd="0" presId="urn:microsoft.com/office/officeart/2008/layout/AlternatingHexagons"/>
    <dgm:cxn modelId="{3671B86A-E7CC-4E0C-B3B7-2B9678CA1F36}" type="presParOf" srcId="{CBECDD51-60AF-4130-808B-AD0091F4E281}" destId="{C330CC41-BEF7-4A94-BDF2-E87B8EF7D92F}" srcOrd="0" destOrd="0" presId="urn:microsoft.com/office/officeart/2008/layout/AlternatingHexagons"/>
    <dgm:cxn modelId="{F9919E25-3623-41FE-94DB-3655237131BC}" type="presParOf" srcId="{CBECDD51-60AF-4130-808B-AD0091F4E281}" destId="{2B1E4336-D4C5-415E-A81F-4E1D1115C412}" srcOrd="1" destOrd="0" presId="urn:microsoft.com/office/officeart/2008/layout/AlternatingHexagons"/>
    <dgm:cxn modelId="{96ACEC64-85E9-4413-8510-6361CA4AD500}" type="presParOf" srcId="{CBECDD51-60AF-4130-808B-AD0091F4E281}" destId="{98AA10DB-9A36-419A-A197-733A1F61AC43}" srcOrd="2" destOrd="0" presId="urn:microsoft.com/office/officeart/2008/layout/AlternatingHexagons"/>
    <dgm:cxn modelId="{DE9C99BA-F6E3-4E3A-91EF-6948DCEA284F}" type="presParOf" srcId="{CBECDD51-60AF-4130-808B-AD0091F4E281}" destId="{AF9AFF0B-F3CA-45BF-924F-C0708D412ECB}" srcOrd="3" destOrd="0" presId="urn:microsoft.com/office/officeart/2008/layout/AlternatingHexagons"/>
    <dgm:cxn modelId="{9CAE3B79-F516-4B47-80CA-508EF41DD922}" type="presParOf" srcId="{CBECDD51-60AF-4130-808B-AD0091F4E281}" destId="{E821D2D6-150D-4AB4-B492-83E4D6DB104E}" srcOrd="4" destOrd="0" presId="urn:microsoft.com/office/officeart/2008/layout/AlternatingHexagons"/>
    <dgm:cxn modelId="{862D405E-2484-4D45-B254-E392402140C0}" type="presParOf" srcId="{11A9CA2F-69E6-4250-991A-2A70BA2CA1FD}" destId="{B7A775B3-B62D-406E-88BF-74BF336707BE}" srcOrd="3" destOrd="0" presId="urn:microsoft.com/office/officeart/2008/layout/AlternatingHexagons"/>
    <dgm:cxn modelId="{9C29A56E-5978-4C3B-87D7-20F7EC7F37AC}" type="presParOf" srcId="{11A9CA2F-69E6-4250-991A-2A70BA2CA1FD}" destId="{A8FAC91B-D0F3-49DD-94C9-2EB82664ACCA}" srcOrd="4" destOrd="0" presId="urn:microsoft.com/office/officeart/2008/layout/AlternatingHexagons"/>
    <dgm:cxn modelId="{E48C4472-F0C8-42D1-ABFF-0823F2995F64}" type="presParOf" srcId="{A8FAC91B-D0F3-49DD-94C9-2EB82664ACCA}" destId="{015CB738-75EF-4BA2-B333-CAB8D12822E6}" srcOrd="0" destOrd="0" presId="urn:microsoft.com/office/officeart/2008/layout/AlternatingHexagons"/>
    <dgm:cxn modelId="{C235B077-B2F8-4F04-88E9-0E20BD7C171C}" type="presParOf" srcId="{A8FAC91B-D0F3-49DD-94C9-2EB82664ACCA}" destId="{558B8014-2AC5-40CA-A54D-98AAFD28D17B}" srcOrd="1" destOrd="0" presId="urn:microsoft.com/office/officeart/2008/layout/AlternatingHexagons"/>
    <dgm:cxn modelId="{D1C32EC8-FC46-46AB-AB92-9F745DD8AC03}" type="presParOf" srcId="{A8FAC91B-D0F3-49DD-94C9-2EB82664ACCA}" destId="{C0DA8F40-645B-4381-B0BF-AC4ACF300D04}" srcOrd="2" destOrd="0" presId="urn:microsoft.com/office/officeart/2008/layout/AlternatingHexagons"/>
    <dgm:cxn modelId="{35DEE4C7-49D7-4F1C-AA7D-A30A7A188686}" type="presParOf" srcId="{A8FAC91B-D0F3-49DD-94C9-2EB82664ACCA}" destId="{37041561-2C22-44D1-9FE2-BD41A3771CEB}" srcOrd="3" destOrd="0" presId="urn:microsoft.com/office/officeart/2008/layout/AlternatingHexagons"/>
    <dgm:cxn modelId="{74D19DF9-FA39-4102-B2A8-75069CF92CE9}" type="presParOf" srcId="{A8FAC91B-D0F3-49DD-94C9-2EB82664ACCA}" destId="{DC5CF738-6019-4E75-A6A0-538DEE639D1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9B2B25C-1F63-4216-9584-839974525142}" type="doc">
      <dgm:prSet loTypeId="urn:microsoft.com/office/officeart/2005/8/layout/vList6" loCatId="list" qsTypeId="urn:microsoft.com/office/officeart/2005/8/quickstyle/simple3" qsCatId="simple" csTypeId="urn:microsoft.com/office/officeart/2005/8/colors/accent4_2" csCatId="accent4" phldr="1"/>
      <dgm:spPr/>
      <dgm:t>
        <a:bodyPr/>
        <a:lstStyle/>
        <a:p>
          <a:endParaRPr lang="en-US"/>
        </a:p>
      </dgm:t>
    </dgm:pt>
    <dgm:pt modelId="{F1205DBA-EA9F-4855-A4B4-97B17E9F5680}">
      <dgm:prSet phldrT="[Text]" custT="1"/>
      <dgm:spPr/>
      <dgm:t>
        <a:bodyPr/>
        <a:lstStyle/>
        <a:p>
          <a:r>
            <a:rPr lang="en-US" sz="2600" b="1" dirty="0">
              <a:solidFill>
                <a:srgbClr val="92278F"/>
              </a:solidFill>
            </a:rPr>
            <a:t>Added 2 Critical Elements</a:t>
          </a:r>
        </a:p>
      </dgm:t>
    </dgm:pt>
    <dgm:pt modelId="{ACDA031A-1682-4111-940E-21F629CC83A2}" type="parTrans" cxnId="{80D2F4E2-0386-4C4C-BED1-6F9E58DD8847}">
      <dgm:prSet/>
      <dgm:spPr/>
      <dgm:t>
        <a:bodyPr/>
        <a:lstStyle/>
        <a:p>
          <a:endParaRPr lang="en-US"/>
        </a:p>
      </dgm:t>
    </dgm:pt>
    <dgm:pt modelId="{830E59B7-F140-4BA3-86C9-93E6076DD60E}" type="sibTrans" cxnId="{80D2F4E2-0386-4C4C-BED1-6F9E58DD8847}">
      <dgm:prSet/>
      <dgm:spPr/>
      <dgm:t>
        <a:bodyPr/>
        <a:lstStyle/>
        <a:p>
          <a:endParaRPr lang="en-US"/>
        </a:p>
      </dgm:t>
    </dgm:pt>
    <dgm:pt modelId="{8D3FE118-1604-470B-87DF-BC5B75BA6EA5}">
      <dgm:prSet phldrT="[Text]"/>
      <dgm:spPr/>
      <dgm:t>
        <a:bodyPr/>
        <a:lstStyle/>
        <a:p>
          <a:r>
            <a:rPr lang="en-US" dirty="0">
              <a:solidFill>
                <a:srgbClr val="92278F"/>
              </a:solidFill>
            </a:rPr>
            <a:t>#10 CE Infection Preventionist</a:t>
          </a:r>
        </a:p>
      </dgm:t>
    </dgm:pt>
    <dgm:pt modelId="{7879AF41-7B57-4878-83CB-9384FEF499FF}" type="parTrans" cxnId="{17F1D9D3-AE39-454B-AA8F-76EB944A51A0}">
      <dgm:prSet/>
      <dgm:spPr/>
      <dgm:t>
        <a:bodyPr/>
        <a:lstStyle/>
        <a:p>
          <a:endParaRPr lang="en-US"/>
        </a:p>
      </dgm:t>
    </dgm:pt>
    <dgm:pt modelId="{BBB682A7-78CE-4E37-8E90-0F0FAB4B5CF3}" type="sibTrans" cxnId="{17F1D9D3-AE39-454B-AA8F-76EB944A51A0}">
      <dgm:prSet/>
      <dgm:spPr/>
      <dgm:t>
        <a:bodyPr/>
        <a:lstStyle/>
        <a:p>
          <a:endParaRPr lang="en-US"/>
        </a:p>
      </dgm:t>
    </dgm:pt>
    <dgm:pt modelId="{0F800FA7-459D-4D20-853B-679CB39FC30D}">
      <dgm:prSet phldrT="[Text]"/>
      <dgm:spPr/>
      <dgm:t>
        <a:bodyPr/>
        <a:lstStyle/>
        <a:p>
          <a:r>
            <a:rPr lang="en-US" dirty="0">
              <a:solidFill>
                <a:srgbClr val="92278F"/>
              </a:solidFill>
            </a:rPr>
            <a:t>#11 CE Staff &amp; Resident Testing</a:t>
          </a:r>
        </a:p>
      </dgm:t>
    </dgm:pt>
    <dgm:pt modelId="{1384280F-8BCF-474F-A5BF-74B76B4A3B70}" type="parTrans" cxnId="{8AC0FA93-30FB-46A8-9704-9227E195F730}">
      <dgm:prSet/>
      <dgm:spPr/>
      <dgm:t>
        <a:bodyPr/>
        <a:lstStyle/>
        <a:p>
          <a:endParaRPr lang="en-US"/>
        </a:p>
      </dgm:t>
    </dgm:pt>
    <dgm:pt modelId="{3E9FDA5E-E69E-49D4-8D90-3380E0D44C5B}" type="sibTrans" cxnId="{8AC0FA93-30FB-46A8-9704-9227E195F730}">
      <dgm:prSet/>
      <dgm:spPr/>
      <dgm:t>
        <a:bodyPr/>
        <a:lstStyle/>
        <a:p>
          <a:endParaRPr lang="en-US"/>
        </a:p>
      </dgm:t>
    </dgm:pt>
    <dgm:pt modelId="{2F586809-A56D-4734-8888-FAFA40FD40B3}">
      <dgm:prSet phldrT="[Text]" custT="1"/>
      <dgm:spPr/>
      <dgm:t>
        <a:bodyPr/>
        <a:lstStyle/>
        <a:p>
          <a:r>
            <a:rPr lang="en-US" sz="2600" b="1" dirty="0">
              <a:solidFill>
                <a:srgbClr val="92278F"/>
              </a:solidFill>
            </a:rPr>
            <a:t>Instructions and Updates on Reopening Guidance and CDC Recommendations</a:t>
          </a:r>
        </a:p>
      </dgm:t>
    </dgm:pt>
    <dgm:pt modelId="{64D2AA1F-6677-4934-894D-7CC9372ADE59}" type="parTrans" cxnId="{70FD636D-B10F-4615-BC6B-C88503D2E4A4}">
      <dgm:prSet/>
      <dgm:spPr/>
      <dgm:t>
        <a:bodyPr/>
        <a:lstStyle/>
        <a:p>
          <a:endParaRPr lang="en-US"/>
        </a:p>
      </dgm:t>
    </dgm:pt>
    <dgm:pt modelId="{7F35D208-4CC5-4380-B0CB-2E456EF14DF3}" type="sibTrans" cxnId="{70FD636D-B10F-4615-BC6B-C88503D2E4A4}">
      <dgm:prSet/>
      <dgm:spPr/>
      <dgm:t>
        <a:bodyPr/>
        <a:lstStyle/>
        <a:p>
          <a:endParaRPr lang="en-US"/>
        </a:p>
      </dgm:t>
    </dgm:pt>
    <dgm:pt modelId="{E65D2FF5-DCCF-4B9B-9185-AFDFA7848DDF}">
      <dgm:prSet phldrT="[Text]"/>
      <dgm:spPr/>
      <dgm:t>
        <a:bodyPr/>
        <a:lstStyle/>
        <a:p>
          <a:r>
            <a:rPr lang="en-US" dirty="0">
              <a:solidFill>
                <a:srgbClr val="92278F"/>
              </a:solidFill>
            </a:rPr>
            <a:t>Selecting a sample of residents</a:t>
          </a:r>
        </a:p>
      </dgm:t>
    </dgm:pt>
    <dgm:pt modelId="{ABF21CAA-D6AC-490B-A723-AC2481EC589C}" type="parTrans" cxnId="{C4CDF149-3E14-4907-9B15-32BA5106D9C1}">
      <dgm:prSet/>
      <dgm:spPr/>
      <dgm:t>
        <a:bodyPr/>
        <a:lstStyle/>
        <a:p>
          <a:endParaRPr lang="en-US"/>
        </a:p>
      </dgm:t>
    </dgm:pt>
    <dgm:pt modelId="{8A07DC6A-E789-4CF6-854C-7FC20711F493}" type="sibTrans" cxnId="{C4CDF149-3E14-4907-9B15-32BA5106D9C1}">
      <dgm:prSet/>
      <dgm:spPr/>
      <dgm:t>
        <a:bodyPr/>
        <a:lstStyle/>
        <a:p>
          <a:endParaRPr lang="en-US"/>
        </a:p>
      </dgm:t>
    </dgm:pt>
    <dgm:pt modelId="{4FD0E9FA-45EE-46CE-993D-87FD2D91C609}">
      <dgm:prSet phldrT="[Text]"/>
      <dgm:spPr/>
      <dgm:t>
        <a:bodyPr/>
        <a:lstStyle/>
        <a:p>
          <a:r>
            <a:rPr lang="en-US" dirty="0">
              <a:solidFill>
                <a:srgbClr val="92278F"/>
              </a:solidFill>
            </a:rPr>
            <a:t>Guidance on tag F886</a:t>
          </a:r>
        </a:p>
      </dgm:t>
    </dgm:pt>
    <dgm:pt modelId="{94D28DA9-D644-46D2-BDC4-8EEDBCA73B6F}" type="parTrans" cxnId="{CA8A3A6F-655D-4FA9-B852-A3DD619CCFBB}">
      <dgm:prSet/>
      <dgm:spPr/>
      <dgm:t>
        <a:bodyPr/>
        <a:lstStyle/>
        <a:p>
          <a:endParaRPr lang="en-US"/>
        </a:p>
      </dgm:t>
    </dgm:pt>
    <dgm:pt modelId="{40F06E4E-BA56-4230-86D4-9046BFD8F8C7}" type="sibTrans" cxnId="{CA8A3A6F-655D-4FA9-B852-A3DD619CCFBB}">
      <dgm:prSet/>
      <dgm:spPr/>
      <dgm:t>
        <a:bodyPr/>
        <a:lstStyle/>
        <a:p>
          <a:endParaRPr lang="en-US"/>
        </a:p>
      </dgm:t>
    </dgm:pt>
    <dgm:pt modelId="{5F62E148-A557-407E-B928-393C66DF2F6E}">
      <dgm:prSet phldrT="[Text]"/>
      <dgm:spPr/>
      <dgm:t>
        <a:bodyPr/>
        <a:lstStyle/>
        <a:p>
          <a:r>
            <a:rPr lang="en-US" dirty="0">
              <a:solidFill>
                <a:srgbClr val="92278F"/>
              </a:solidFill>
            </a:rPr>
            <a:t>Questions related to hand hygiene, eye protection, ICP when moving between rooms &amp; units, visitors, plans for cohorting, group activities, communal dining</a:t>
          </a:r>
        </a:p>
      </dgm:t>
    </dgm:pt>
    <dgm:pt modelId="{7ED682E9-2D6F-45A0-A082-012049E359BF}" type="parTrans" cxnId="{0ADC6B9F-E439-441D-A301-F63C89ECED0C}">
      <dgm:prSet/>
      <dgm:spPr/>
      <dgm:t>
        <a:bodyPr/>
        <a:lstStyle/>
        <a:p>
          <a:endParaRPr lang="en-US"/>
        </a:p>
      </dgm:t>
    </dgm:pt>
    <dgm:pt modelId="{0CACF43B-496F-4A49-A1D8-2AB7685A99F6}" type="sibTrans" cxnId="{0ADC6B9F-E439-441D-A301-F63C89ECED0C}">
      <dgm:prSet/>
      <dgm:spPr/>
      <dgm:t>
        <a:bodyPr/>
        <a:lstStyle/>
        <a:p>
          <a:endParaRPr lang="en-US"/>
        </a:p>
      </dgm:t>
    </dgm:pt>
    <dgm:pt modelId="{C5B65276-F4D1-4FC8-849F-EDE7503865D7}">
      <dgm:prSet phldrT="[Text]"/>
      <dgm:spPr/>
      <dgm:t>
        <a:bodyPr/>
        <a:lstStyle/>
        <a:p>
          <a:endParaRPr lang="en-US" dirty="0"/>
        </a:p>
      </dgm:t>
    </dgm:pt>
    <dgm:pt modelId="{D5A053FF-34B4-40FF-B44A-98E8EED70CAA}" type="parTrans" cxnId="{8D8867A9-2A6C-4E06-B373-3F568CEDA4A3}">
      <dgm:prSet/>
      <dgm:spPr/>
      <dgm:t>
        <a:bodyPr/>
        <a:lstStyle/>
        <a:p>
          <a:endParaRPr lang="en-US"/>
        </a:p>
      </dgm:t>
    </dgm:pt>
    <dgm:pt modelId="{73667059-571B-49FC-BF1F-141B9FDA607B}" type="sibTrans" cxnId="{8D8867A9-2A6C-4E06-B373-3F568CEDA4A3}">
      <dgm:prSet/>
      <dgm:spPr/>
      <dgm:t>
        <a:bodyPr/>
        <a:lstStyle/>
        <a:p>
          <a:endParaRPr lang="en-US"/>
        </a:p>
      </dgm:t>
    </dgm:pt>
    <dgm:pt modelId="{F5371D8D-576D-4A27-A18E-681BE2FABF50}" type="pres">
      <dgm:prSet presAssocID="{F9B2B25C-1F63-4216-9584-839974525142}" presName="Name0" presStyleCnt="0">
        <dgm:presLayoutVars>
          <dgm:dir/>
          <dgm:animLvl val="lvl"/>
          <dgm:resizeHandles/>
        </dgm:presLayoutVars>
      </dgm:prSet>
      <dgm:spPr/>
    </dgm:pt>
    <dgm:pt modelId="{838876D7-1FCA-4AB8-A268-CD4F4EC18F5D}" type="pres">
      <dgm:prSet presAssocID="{F1205DBA-EA9F-4855-A4B4-97B17E9F5680}" presName="linNode" presStyleCnt="0"/>
      <dgm:spPr/>
    </dgm:pt>
    <dgm:pt modelId="{0FE7E2F9-9A18-43B8-AF06-9CE788E762E5}" type="pres">
      <dgm:prSet presAssocID="{F1205DBA-EA9F-4855-A4B4-97B17E9F5680}" presName="parentShp" presStyleLbl="node1" presStyleIdx="0" presStyleCnt="2">
        <dgm:presLayoutVars>
          <dgm:bulletEnabled val="1"/>
        </dgm:presLayoutVars>
      </dgm:prSet>
      <dgm:spPr/>
    </dgm:pt>
    <dgm:pt modelId="{C2C4A942-3825-45CE-9ABE-18BA64536008}" type="pres">
      <dgm:prSet presAssocID="{F1205DBA-EA9F-4855-A4B4-97B17E9F5680}" presName="childShp" presStyleLbl="bgAccFollowNode1" presStyleIdx="0" presStyleCnt="2">
        <dgm:presLayoutVars>
          <dgm:bulletEnabled val="1"/>
        </dgm:presLayoutVars>
      </dgm:prSet>
      <dgm:spPr/>
    </dgm:pt>
    <dgm:pt modelId="{E4DAA6A3-8B02-4154-BECA-9434BCEE1D71}" type="pres">
      <dgm:prSet presAssocID="{830E59B7-F140-4BA3-86C9-93E6076DD60E}" presName="spacing" presStyleCnt="0"/>
      <dgm:spPr/>
    </dgm:pt>
    <dgm:pt modelId="{543EB5CE-A297-4DF3-8566-069C03A6647F}" type="pres">
      <dgm:prSet presAssocID="{2F586809-A56D-4734-8888-FAFA40FD40B3}" presName="linNode" presStyleCnt="0"/>
      <dgm:spPr/>
    </dgm:pt>
    <dgm:pt modelId="{19718E29-0325-455F-ADCA-DE03CEE73A07}" type="pres">
      <dgm:prSet presAssocID="{2F586809-A56D-4734-8888-FAFA40FD40B3}" presName="parentShp" presStyleLbl="node1" presStyleIdx="1" presStyleCnt="2">
        <dgm:presLayoutVars>
          <dgm:bulletEnabled val="1"/>
        </dgm:presLayoutVars>
      </dgm:prSet>
      <dgm:spPr/>
    </dgm:pt>
    <dgm:pt modelId="{40EA795E-D338-47BC-ACD1-9FAF988CD747}" type="pres">
      <dgm:prSet presAssocID="{2F586809-A56D-4734-8888-FAFA40FD40B3}" presName="childShp" presStyleLbl="bgAccFollowNode1" presStyleIdx="1" presStyleCnt="2">
        <dgm:presLayoutVars>
          <dgm:bulletEnabled val="1"/>
        </dgm:presLayoutVars>
      </dgm:prSet>
      <dgm:spPr/>
    </dgm:pt>
  </dgm:ptLst>
  <dgm:cxnLst>
    <dgm:cxn modelId="{2BF3F307-E32B-4E15-AFB9-44C35F149D74}" type="presOf" srcId="{5F62E148-A557-407E-B928-393C66DF2F6E}" destId="{40EA795E-D338-47BC-ACD1-9FAF988CD747}" srcOrd="0" destOrd="2" presId="urn:microsoft.com/office/officeart/2005/8/layout/vList6"/>
    <dgm:cxn modelId="{0BB1FC12-B101-4E3B-B274-C068E38D36D8}" type="presOf" srcId="{4FD0E9FA-45EE-46CE-993D-87FD2D91C609}" destId="{40EA795E-D338-47BC-ACD1-9FAF988CD747}" srcOrd="0" destOrd="1" presId="urn:microsoft.com/office/officeart/2005/8/layout/vList6"/>
    <dgm:cxn modelId="{38787F30-3222-4EC7-A01F-25B097D1C800}" type="presOf" srcId="{0F800FA7-459D-4D20-853B-679CB39FC30D}" destId="{C2C4A942-3825-45CE-9ABE-18BA64536008}" srcOrd="0" destOrd="2" presId="urn:microsoft.com/office/officeart/2005/8/layout/vList6"/>
    <dgm:cxn modelId="{B11E4638-B598-4829-86CF-52172ACF8AB4}" type="presOf" srcId="{E65D2FF5-DCCF-4B9B-9185-AFDFA7848DDF}" destId="{40EA795E-D338-47BC-ACD1-9FAF988CD747}" srcOrd="0" destOrd="0" presId="urn:microsoft.com/office/officeart/2005/8/layout/vList6"/>
    <dgm:cxn modelId="{C4CDF149-3E14-4907-9B15-32BA5106D9C1}" srcId="{2F586809-A56D-4734-8888-FAFA40FD40B3}" destId="{E65D2FF5-DCCF-4B9B-9185-AFDFA7848DDF}" srcOrd="0" destOrd="0" parTransId="{ABF21CAA-D6AC-490B-A723-AC2481EC589C}" sibTransId="{8A07DC6A-E789-4CF6-854C-7FC20711F493}"/>
    <dgm:cxn modelId="{70FD636D-B10F-4615-BC6B-C88503D2E4A4}" srcId="{F9B2B25C-1F63-4216-9584-839974525142}" destId="{2F586809-A56D-4734-8888-FAFA40FD40B3}" srcOrd="1" destOrd="0" parTransId="{64D2AA1F-6677-4934-894D-7CC9372ADE59}" sibTransId="{7F35D208-4CC5-4380-B0CB-2E456EF14DF3}"/>
    <dgm:cxn modelId="{CA8A3A6F-655D-4FA9-B852-A3DD619CCFBB}" srcId="{2F586809-A56D-4734-8888-FAFA40FD40B3}" destId="{4FD0E9FA-45EE-46CE-993D-87FD2D91C609}" srcOrd="1" destOrd="0" parTransId="{94D28DA9-D644-46D2-BDC4-8EEDBCA73B6F}" sibTransId="{40F06E4E-BA56-4230-86D4-9046BFD8F8C7}"/>
    <dgm:cxn modelId="{8AC0FA93-30FB-46A8-9704-9227E195F730}" srcId="{F1205DBA-EA9F-4855-A4B4-97B17E9F5680}" destId="{0F800FA7-459D-4D20-853B-679CB39FC30D}" srcOrd="2" destOrd="0" parTransId="{1384280F-8BCF-474F-A5BF-74B76B4A3B70}" sibTransId="{3E9FDA5E-E69E-49D4-8D90-3380E0D44C5B}"/>
    <dgm:cxn modelId="{0ADC6B9F-E439-441D-A301-F63C89ECED0C}" srcId="{2F586809-A56D-4734-8888-FAFA40FD40B3}" destId="{5F62E148-A557-407E-B928-393C66DF2F6E}" srcOrd="2" destOrd="0" parTransId="{7ED682E9-2D6F-45A0-A082-012049E359BF}" sibTransId="{0CACF43B-496F-4A49-A1D8-2AB7685A99F6}"/>
    <dgm:cxn modelId="{8D8867A9-2A6C-4E06-B373-3F568CEDA4A3}" srcId="{F1205DBA-EA9F-4855-A4B4-97B17E9F5680}" destId="{C5B65276-F4D1-4FC8-849F-EDE7503865D7}" srcOrd="0" destOrd="0" parTransId="{D5A053FF-34B4-40FF-B44A-98E8EED70CAA}" sibTransId="{73667059-571B-49FC-BF1F-141B9FDA607B}"/>
    <dgm:cxn modelId="{6EAFE6BA-EBBE-4FE0-B998-E11C95FEAD87}" type="presOf" srcId="{F1205DBA-EA9F-4855-A4B4-97B17E9F5680}" destId="{0FE7E2F9-9A18-43B8-AF06-9CE788E762E5}" srcOrd="0" destOrd="0" presId="urn:microsoft.com/office/officeart/2005/8/layout/vList6"/>
    <dgm:cxn modelId="{9E48DBC6-91F4-4FAF-9DC8-9311317AD5B0}" type="presOf" srcId="{F9B2B25C-1F63-4216-9584-839974525142}" destId="{F5371D8D-576D-4A27-A18E-681BE2FABF50}" srcOrd="0" destOrd="0" presId="urn:microsoft.com/office/officeart/2005/8/layout/vList6"/>
    <dgm:cxn modelId="{593428D1-CD7E-41C2-B339-A83792905170}" type="presOf" srcId="{8D3FE118-1604-470B-87DF-BC5B75BA6EA5}" destId="{C2C4A942-3825-45CE-9ABE-18BA64536008}" srcOrd="0" destOrd="1" presId="urn:microsoft.com/office/officeart/2005/8/layout/vList6"/>
    <dgm:cxn modelId="{17F1D9D3-AE39-454B-AA8F-76EB944A51A0}" srcId="{F1205DBA-EA9F-4855-A4B4-97B17E9F5680}" destId="{8D3FE118-1604-470B-87DF-BC5B75BA6EA5}" srcOrd="1" destOrd="0" parTransId="{7879AF41-7B57-4878-83CB-9384FEF499FF}" sibTransId="{BBB682A7-78CE-4E37-8E90-0F0FAB4B5CF3}"/>
    <dgm:cxn modelId="{4D0AB2D8-400A-40E4-A8E3-55C1DFAD970A}" type="presOf" srcId="{C5B65276-F4D1-4FC8-849F-EDE7503865D7}" destId="{C2C4A942-3825-45CE-9ABE-18BA64536008}" srcOrd="0" destOrd="0" presId="urn:microsoft.com/office/officeart/2005/8/layout/vList6"/>
    <dgm:cxn modelId="{EBC7EEE2-B4FE-4DA9-830E-624A4DE3C030}" type="presOf" srcId="{2F586809-A56D-4734-8888-FAFA40FD40B3}" destId="{19718E29-0325-455F-ADCA-DE03CEE73A07}" srcOrd="0" destOrd="0" presId="urn:microsoft.com/office/officeart/2005/8/layout/vList6"/>
    <dgm:cxn modelId="{80D2F4E2-0386-4C4C-BED1-6F9E58DD8847}" srcId="{F9B2B25C-1F63-4216-9584-839974525142}" destId="{F1205DBA-EA9F-4855-A4B4-97B17E9F5680}" srcOrd="0" destOrd="0" parTransId="{ACDA031A-1682-4111-940E-21F629CC83A2}" sibTransId="{830E59B7-F140-4BA3-86C9-93E6076DD60E}"/>
    <dgm:cxn modelId="{912CECA2-34A0-43F9-89FD-01880842D7B1}" type="presParOf" srcId="{F5371D8D-576D-4A27-A18E-681BE2FABF50}" destId="{838876D7-1FCA-4AB8-A268-CD4F4EC18F5D}" srcOrd="0" destOrd="0" presId="urn:microsoft.com/office/officeart/2005/8/layout/vList6"/>
    <dgm:cxn modelId="{5A2156CF-8208-416F-B358-2B06CC56F49B}" type="presParOf" srcId="{838876D7-1FCA-4AB8-A268-CD4F4EC18F5D}" destId="{0FE7E2F9-9A18-43B8-AF06-9CE788E762E5}" srcOrd="0" destOrd="0" presId="urn:microsoft.com/office/officeart/2005/8/layout/vList6"/>
    <dgm:cxn modelId="{C2EA4F4D-367D-499E-B0B7-F49A10F242BC}" type="presParOf" srcId="{838876D7-1FCA-4AB8-A268-CD4F4EC18F5D}" destId="{C2C4A942-3825-45CE-9ABE-18BA64536008}" srcOrd="1" destOrd="0" presId="urn:microsoft.com/office/officeart/2005/8/layout/vList6"/>
    <dgm:cxn modelId="{974AE4BE-B24B-4354-8071-DF7C341BB57A}" type="presParOf" srcId="{F5371D8D-576D-4A27-A18E-681BE2FABF50}" destId="{E4DAA6A3-8B02-4154-BECA-9434BCEE1D71}" srcOrd="1" destOrd="0" presId="urn:microsoft.com/office/officeart/2005/8/layout/vList6"/>
    <dgm:cxn modelId="{1DBE3615-297F-4385-927B-E244BB6D0363}" type="presParOf" srcId="{F5371D8D-576D-4A27-A18E-681BE2FABF50}" destId="{543EB5CE-A297-4DF3-8566-069C03A6647F}" srcOrd="2" destOrd="0" presId="urn:microsoft.com/office/officeart/2005/8/layout/vList6"/>
    <dgm:cxn modelId="{1B667434-E003-43E7-904C-BDE580AAF224}" type="presParOf" srcId="{543EB5CE-A297-4DF3-8566-069C03A6647F}" destId="{19718E29-0325-455F-ADCA-DE03CEE73A07}" srcOrd="0" destOrd="0" presId="urn:microsoft.com/office/officeart/2005/8/layout/vList6"/>
    <dgm:cxn modelId="{0F96AFDB-10E8-4484-BC8C-3F20A38028E2}" type="presParOf" srcId="{543EB5CE-A297-4DF3-8566-069C03A6647F}" destId="{40EA795E-D338-47BC-ACD1-9FAF988CD74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0359241-0208-4E96-A2B1-8D851199FD22}" type="doc">
      <dgm:prSet loTypeId="urn:microsoft.com/office/officeart/2005/8/layout/radial4" loCatId="relationship" qsTypeId="urn:microsoft.com/office/officeart/2005/8/quickstyle/simple3" qsCatId="simple" csTypeId="urn:microsoft.com/office/officeart/2005/8/colors/accent4_2" csCatId="accent4" phldr="1"/>
      <dgm:spPr/>
      <dgm:t>
        <a:bodyPr/>
        <a:lstStyle/>
        <a:p>
          <a:endParaRPr lang="en-US"/>
        </a:p>
      </dgm:t>
    </dgm:pt>
    <dgm:pt modelId="{1214A45E-D443-4441-87B7-A114A2DED8D0}">
      <dgm:prSet phldrT="[Text]"/>
      <dgm:spPr/>
      <dgm:t>
        <a:bodyPr/>
        <a:lstStyle/>
        <a:p>
          <a:r>
            <a:rPr lang="en-US" dirty="0">
              <a:solidFill>
                <a:srgbClr val="92278F"/>
              </a:solidFill>
            </a:rPr>
            <a:t>Certificate of Waiver</a:t>
          </a:r>
        </a:p>
      </dgm:t>
    </dgm:pt>
    <dgm:pt modelId="{6B935A68-44E2-460A-8593-CD160C5A186A}" type="parTrans" cxnId="{5D15FE09-4028-4E11-800C-6FAAE69A20AC}">
      <dgm:prSet/>
      <dgm:spPr/>
      <dgm:t>
        <a:bodyPr/>
        <a:lstStyle/>
        <a:p>
          <a:endParaRPr lang="en-US"/>
        </a:p>
      </dgm:t>
    </dgm:pt>
    <dgm:pt modelId="{10B841AA-6BB3-4C0F-872B-C5E6773175E6}" type="sibTrans" cxnId="{5D15FE09-4028-4E11-800C-6FAAE69A20AC}">
      <dgm:prSet/>
      <dgm:spPr/>
      <dgm:t>
        <a:bodyPr/>
        <a:lstStyle/>
        <a:p>
          <a:endParaRPr lang="en-US"/>
        </a:p>
      </dgm:t>
    </dgm:pt>
    <dgm:pt modelId="{D3A57DCA-721E-4406-ACBC-4670EB355D51}">
      <dgm:prSet phldrT="[Text]"/>
      <dgm:spPr/>
      <dgm:t>
        <a:bodyPr/>
        <a:lstStyle/>
        <a:p>
          <a:r>
            <a:rPr lang="en-US" dirty="0">
              <a:solidFill>
                <a:srgbClr val="92278F"/>
              </a:solidFill>
            </a:rPr>
            <a:t>Lab that performs only waived tests*</a:t>
          </a:r>
        </a:p>
      </dgm:t>
    </dgm:pt>
    <dgm:pt modelId="{681ABB16-1B95-409A-A799-CB6DC5C68AD7}" type="parTrans" cxnId="{9F079283-FAF3-4977-9407-607BA0D2BF7D}">
      <dgm:prSet/>
      <dgm:spPr/>
      <dgm:t>
        <a:bodyPr/>
        <a:lstStyle/>
        <a:p>
          <a:endParaRPr lang="en-US"/>
        </a:p>
      </dgm:t>
    </dgm:pt>
    <dgm:pt modelId="{DFEAC1C5-C7AD-4469-9692-D3B054D7EA4F}" type="sibTrans" cxnId="{9F079283-FAF3-4977-9407-607BA0D2BF7D}">
      <dgm:prSet/>
      <dgm:spPr/>
      <dgm:t>
        <a:bodyPr/>
        <a:lstStyle/>
        <a:p>
          <a:endParaRPr lang="en-US"/>
        </a:p>
      </dgm:t>
    </dgm:pt>
    <dgm:pt modelId="{FF9124B6-22AE-43EE-B7A8-3E3BDA818404}">
      <dgm:prSet phldrT="[Text]"/>
      <dgm:spPr/>
      <dgm:t>
        <a:bodyPr/>
        <a:lstStyle/>
        <a:p>
          <a:r>
            <a:rPr lang="en-US" dirty="0">
              <a:solidFill>
                <a:srgbClr val="92278F"/>
              </a:solidFill>
            </a:rPr>
            <a:t>Effective for 2 years</a:t>
          </a:r>
        </a:p>
      </dgm:t>
    </dgm:pt>
    <dgm:pt modelId="{7271B3A3-0525-4842-A68F-1A0C0CF3ED4D}" type="parTrans" cxnId="{0273595F-02D4-440B-A799-EF59078E31BD}">
      <dgm:prSet/>
      <dgm:spPr/>
      <dgm:t>
        <a:bodyPr/>
        <a:lstStyle/>
        <a:p>
          <a:endParaRPr lang="en-US"/>
        </a:p>
      </dgm:t>
    </dgm:pt>
    <dgm:pt modelId="{1A11DC5A-4DE3-49C1-BA5C-33C1B06BB625}" type="sibTrans" cxnId="{0273595F-02D4-440B-A799-EF59078E31BD}">
      <dgm:prSet/>
      <dgm:spPr/>
      <dgm:t>
        <a:bodyPr/>
        <a:lstStyle/>
        <a:p>
          <a:endParaRPr lang="en-US"/>
        </a:p>
      </dgm:t>
    </dgm:pt>
    <dgm:pt modelId="{49FF1533-66A4-46F2-87DC-AB1F678C54AE}">
      <dgm:prSet phldrT="[Text]"/>
      <dgm:spPr/>
      <dgm:t>
        <a:bodyPr/>
        <a:lstStyle/>
        <a:p>
          <a:r>
            <a:rPr lang="en-US" dirty="0">
              <a:solidFill>
                <a:srgbClr val="92278F"/>
              </a:solidFill>
            </a:rPr>
            <a:t>Application (Form CMS-116) available online</a:t>
          </a:r>
        </a:p>
      </dgm:t>
    </dgm:pt>
    <dgm:pt modelId="{AD08D511-FFA8-424D-829E-6CB437CB2B0E}" type="parTrans" cxnId="{79C687DA-F5CF-43E8-B5B5-028F245B1D06}">
      <dgm:prSet/>
      <dgm:spPr/>
      <dgm:t>
        <a:bodyPr/>
        <a:lstStyle/>
        <a:p>
          <a:endParaRPr lang="en-US"/>
        </a:p>
      </dgm:t>
    </dgm:pt>
    <dgm:pt modelId="{2871B581-AFF2-4F32-A02A-1A8B61075F76}" type="sibTrans" cxnId="{79C687DA-F5CF-43E8-B5B5-028F245B1D06}">
      <dgm:prSet/>
      <dgm:spPr/>
      <dgm:t>
        <a:bodyPr/>
        <a:lstStyle/>
        <a:p>
          <a:endParaRPr lang="en-US"/>
        </a:p>
      </dgm:t>
    </dgm:pt>
    <dgm:pt modelId="{EFFE8CA5-64D4-4A4D-A004-E73625AE480F}" type="pres">
      <dgm:prSet presAssocID="{60359241-0208-4E96-A2B1-8D851199FD22}" presName="cycle" presStyleCnt="0">
        <dgm:presLayoutVars>
          <dgm:chMax val="1"/>
          <dgm:dir/>
          <dgm:animLvl val="ctr"/>
          <dgm:resizeHandles val="exact"/>
        </dgm:presLayoutVars>
      </dgm:prSet>
      <dgm:spPr/>
    </dgm:pt>
    <dgm:pt modelId="{366DDB92-C101-4DC2-A267-4CE3CFFC7D5D}" type="pres">
      <dgm:prSet presAssocID="{1214A45E-D443-4441-87B7-A114A2DED8D0}" presName="centerShape" presStyleLbl="node0" presStyleIdx="0" presStyleCnt="1"/>
      <dgm:spPr/>
    </dgm:pt>
    <dgm:pt modelId="{4D405959-7C5F-46F8-9079-5D2D9CC7B68C}" type="pres">
      <dgm:prSet presAssocID="{681ABB16-1B95-409A-A799-CB6DC5C68AD7}" presName="parTrans" presStyleLbl="bgSibTrans2D1" presStyleIdx="0" presStyleCnt="3"/>
      <dgm:spPr/>
    </dgm:pt>
    <dgm:pt modelId="{BA6D9798-0F78-48B8-B4C1-46B356123086}" type="pres">
      <dgm:prSet presAssocID="{D3A57DCA-721E-4406-ACBC-4670EB355D51}" presName="node" presStyleLbl="node1" presStyleIdx="0" presStyleCnt="3">
        <dgm:presLayoutVars>
          <dgm:bulletEnabled val="1"/>
        </dgm:presLayoutVars>
      </dgm:prSet>
      <dgm:spPr/>
    </dgm:pt>
    <dgm:pt modelId="{F8BB215C-A5AE-498C-A264-82DBFCFFF58A}" type="pres">
      <dgm:prSet presAssocID="{7271B3A3-0525-4842-A68F-1A0C0CF3ED4D}" presName="parTrans" presStyleLbl="bgSibTrans2D1" presStyleIdx="1" presStyleCnt="3"/>
      <dgm:spPr/>
    </dgm:pt>
    <dgm:pt modelId="{33ED7581-5EB5-421C-A1E3-EDE4246FDA7F}" type="pres">
      <dgm:prSet presAssocID="{FF9124B6-22AE-43EE-B7A8-3E3BDA818404}" presName="node" presStyleLbl="node1" presStyleIdx="1" presStyleCnt="3">
        <dgm:presLayoutVars>
          <dgm:bulletEnabled val="1"/>
        </dgm:presLayoutVars>
      </dgm:prSet>
      <dgm:spPr/>
    </dgm:pt>
    <dgm:pt modelId="{8577986D-47EA-4D70-B3E4-757B5711D3B5}" type="pres">
      <dgm:prSet presAssocID="{AD08D511-FFA8-424D-829E-6CB437CB2B0E}" presName="parTrans" presStyleLbl="bgSibTrans2D1" presStyleIdx="2" presStyleCnt="3"/>
      <dgm:spPr/>
    </dgm:pt>
    <dgm:pt modelId="{F2962C0B-57E3-4C2A-B83E-EF313896E6CA}" type="pres">
      <dgm:prSet presAssocID="{49FF1533-66A4-46F2-87DC-AB1F678C54AE}" presName="node" presStyleLbl="node1" presStyleIdx="2" presStyleCnt="3">
        <dgm:presLayoutVars>
          <dgm:bulletEnabled val="1"/>
        </dgm:presLayoutVars>
      </dgm:prSet>
      <dgm:spPr/>
    </dgm:pt>
  </dgm:ptLst>
  <dgm:cxnLst>
    <dgm:cxn modelId="{5D15FE09-4028-4E11-800C-6FAAE69A20AC}" srcId="{60359241-0208-4E96-A2B1-8D851199FD22}" destId="{1214A45E-D443-4441-87B7-A114A2DED8D0}" srcOrd="0" destOrd="0" parTransId="{6B935A68-44E2-460A-8593-CD160C5A186A}" sibTransId="{10B841AA-6BB3-4C0F-872B-C5E6773175E6}"/>
    <dgm:cxn modelId="{1389B531-561D-4988-AF75-55DA0D7DD1C5}" type="presOf" srcId="{AD08D511-FFA8-424D-829E-6CB437CB2B0E}" destId="{8577986D-47EA-4D70-B3E4-757B5711D3B5}" srcOrd="0" destOrd="0" presId="urn:microsoft.com/office/officeart/2005/8/layout/radial4"/>
    <dgm:cxn modelId="{10A46D3A-A162-4CE1-B089-207797C22ED4}" type="presOf" srcId="{60359241-0208-4E96-A2B1-8D851199FD22}" destId="{EFFE8CA5-64D4-4A4D-A004-E73625AE480F}" srcOrd="0" destOrd="0" presId="urn:microsoft.com/office/officeart/2005/8/layout/radial4"/>
    <dgm:cxn modelId="{6261D93A-D752-41EF-AB42-1BC63721B088}" type="presOf" srcId="{7271B3A3-0525-4842-A68F-1A0C0CF3ED4D}" destId="{F8BB215C-A5AE-498C-A264-82DBFCFFF58A}" srcOrd="0" destOrd="0" presId="urn:microsoft.com/office/officeart/2005/8/layout/radial4"/>
    <dgm:cxn modelId="{0273595F-02D4-440B-A799-EF59078E31BD}" srcId="{1214A45E-D443-4441-87B7-A114A2DED8D0}" destId="{FF9124B6-22AE-43EE-B7A8-3E3BDA818404}" srcOrd="1" destOrd="0" parTransId="{7271B3A3-0525-4842-A68F-1A0C0CF3ED4D}" sibTransId="{1A11DC5A-4DE3-49C1-BA5C-33C1B06BB625}"/>
    <dgm:cxn modelId="{D68BD542-227C-4223-8690-09E95F9A254A}" type="presOf" srcId="{D3A57DCA-721E-4406-ACBC-4670EB355D51}" destId="{BA6D9798-0F78-48B8-B4C1-46B356123086}" srcOrd="0" destOrd="0" presId="urn:microsoft.com/office/officeart/2005/8/layout/radial4"/>
    <dgm:cxn modelId="{DB580852-F3BE-4D4C-A8A4-81B21CDD3A67}" type="presOf" srcId="{1214A45E-D443-4441-87B7-A114A2DED8D0}" destId="{366DDB92-C101-4DC2-A267-4CE3CFFC7D5D}" srcOrd="0" destOrd="0" presId="urn:microsoft.com/office/officeart/2005/8/layout/radial4"/>
    <dgm:cxn modelId="{9F079283-FAF3-4977-9407-607BA0D2BF7D}" srcId="{1214A45E-D443-4441-87B7-A114A2DED8D0}" destId="{D3A57DCA-721E-4406-ACBC-4670EB355D51}" srcOrd="0" destOrd="0" parTransId="{681ABB16-1B95-409A-A799-CB6DC5C68AD7}" sibTransId="{DFEAC1C5-C7AD-4469-9692-D3B054D7EA4F}"/>
    <dgm:cxn modelId="{A13E1F8D-D1CF-4EC6-9C7D-D59CD7DA4400}" type="presOf" srcId="{49FF1533-66A4-46F2-87DC-AB1F678C54AE}" destId="{F2962C0B-57E3-4C2A-B83E-EF313896E6CA}" srcOrd="0" destOrd="0" presId="urn:microsoft.com/office/officeart/2005/8/layout/radial4"/>
    <dgm:cxn modelId="{CFBFE3AE-DCC1-49A6-A0F2-93FEFB8AF198}" type="presOf" srcId="{681ABB16-1B95-409A-A799-CB6DC5C68AD7}" destId="{4D405959-7C5F-46F8-9079-5D2D9CC7B68C}" srcOrd="0" destOrd="0" presId="urn:microsoft.com/office/officeart/2005/8/layout/radial4"/>
    <dgm:cxn modelId="{CB6B9BB1-48E2-4885-BFAC-9CB4DC7FF6BA}" type="presOf" srcId="{FF9124B6-22AE-43EE-B7A8-3E3BDA818404}" destId="{33ED7581-5EB5-421C-A1E3-EDE4246FDA7F}" srcOrd="0" destOrd="0" presId="urn:microsoft.com/office/officeart/2005/8/layout/radial4"/>
    <dgm:cxn modelId="{79C687DA-F5CF-43E8-B5B5-028F245B1D06}" srcId="{1214A45E-D443-4441-87B7-A114A2DED8D0}" destId="{49FF1533-66A4-46F2-87DC-AB1F678C54AE}" srcOrd="2" destOrd="0" parTransId="{AD08D511-FFA8-424D-829E-6CB437CB2B0E}" sibTransId="{2871B581-AFF2-4F32-A02A-1A8B61075F76}"/>
    <dgm:cxn modelId="{E8FC1C94-7189-4C1F-9446-1AC3284698F0}" type="presParOf" srcId="{EFFE8CA5-64D4-4A4D-A004-E73625AE480F}" destId="{366DDB92-C101-4DC2-A267-4CE3CFFC7D5D}" srcOrd="0" destOrd="0" presId="urn:microsoft.com/office/officeart/2005/8/layout/radial4"/>
    <dgm:cxn modelId="{FF50C47D-5A68-4EE5-9A46-EDCD6ADB768B}" type="presParOf" srcId="{EFFE8CA5-64D4-4A4D-A004-E73625AE480F}" destId="{4D405959-7C5F-46F8-9079-5D2D9CC7B68C}" srcOrd="1" destOrd="0" presId="urn:microsoft.com/office/officeart/2005/8/layout/radial4"/>
    <dgm:cxn modelId="{053BA688-FB7C-4835-8A35-B0DAFD73D542}" type="presParOf" srcId="{EFFE8CA5-64D4-4A4D-A004-E73625AE480F}" destId="{BA6D9798-0F78-48B8-B4C1-46B356123086}" srcOrd="2" destOrd="0" presId="urn:microsoft.com/office/officeart/2005/8/layout/radial4"/>
    <dgm:cxn modelId="{ACF27352-C94F-43E4-A4E3-01C8B0942E9E}" type="presParOf" srcId="{EFFE8CA5-64D4-4A4D-A004-E73625AE480F}" destId="{F8BB215C-A5AE-498C-A264-82DBFCFFF58A}" srcOrd="3" destOrd="0" presId="urn:microsoft.com/office/officeart/2005/8/layout/radial4"/>
    <dgm:cxn modelId="{89C857D7-1B0A-4466-A0FA-EFDB5C12141F}" type="presParOf" srcId="{EFFE8CA5-64D4-4A4D-A004-E73625AE480F}" destId="{33ED7581-5EB5-421C-A1E3-EDE4246FDA7F}" srcOrd="4" destOrd="0" presId="urn:microsoft.com/office/officeart/2005/8/layout/radial4"/>
    <dgm:cxn modelId="{89108F63-CCB1-4A97-AACB-A298110F100B}" type="presParOf" srcId="{EFFE8CA5-64D4-4A4D-A004-E73625AE480F}" destId="{8577986D-47EA-4D70-B3E4-757B5711D3B5}" srcOrd="5" destOrd="0" presId="urn:microsoft.com/office/officeart/2005/8/layout/radial4"/>
    <dgm:cxn modelId="{82EF5CA3-5AF6-4F5E-9F04-E95EECB885EE}" type="presParOf" srcId="{EFFE8CA5-64D4-4A4D-A004-E73625AE480F}" destId="{F2962C0B-57E3-4C2A-B83E-EF313896E6C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BF1F661-5226-4343-8EF3-62FB3606F70D}"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8ABCD573-B592-41BC-992C-E78963A456F6}">
      <dgm:prSet phldrT="[Text]" custT="1"/>
      <dgm:spPr/>
      <dgm:t>
        <a:bodyPr/>
        <a:lstStyle/>
        <a:p>
          <a:r>
            <a:rPr lang="en-US" sz="2600" dirty="0">
              <a:solidFill>
                <a:srgbClr val="92278F"/>
              </a:solidFill>
            </a:rPr>
            <a:t>CLIA certified labs will be identified as not reporting via survey and complaints</a:t>
          </a:r>
        </a:p>
      </dgm:t>
    </dgm:pt>
    <dgm:pt modelId="{E4D4F2A4-442B-4358-84A2-FAFB8D9C1AAE}" type="parTrans" cxnId="{2164EC1C-6582-44C3-8526-482D4914F96D}">
      <dgm:prSet/>
      <dgm:spPr/>
      <dgm:t>
        <a:bodyPr/>
        <a:lstStyle/>
        <a:p>
          <a:endParaRPr lang="en-US"/>
        </a:p>
      </dgm:t>
    </dgm:pt>
    <dgm:pt modelId="{D1BB2032-FEE5-4023-8108-345E3E99A0DA}" type="sibTrans" cxnId="{2164EC1C-6582-44C3-8526-482D4914F96D}">
      <dgm:prSet/>
      <dgm:spPr/>
      <dgm:t>
        <a:bodyPr/>
        <a:lstStyle/>
        <a:p>
          <a:endParaRPr lang="en-US"/>
        </a:p>
      </dgm:t>
    </dgm:pt>
    <dgm:pt modelId="{278FC2EA-38A9-43C1-8CB9-1F4734980FD1}">
      <dgm:prSet phldrT="[Text]" custT="1"/>
      <dgm:spPr/>
      <dgm:t>
        <a:bodyPr/>
        <a:lstStyle/>
        <a:p>
          <a:r>
            <a:rPr lang="en-US" sz="2000" dirty="0">
              <a:solidFill>
                <a:srgbClr val="92278F"/>
              </a:solidFill>
            </a:rPr>
            <a:t>CMS is assessing automated methods to gather data for determining compliance</a:t>
          </a:r>
        </a:p>
      </dgm:t>
    </dgm:pt>
    <dgm:pt modelId="{C47D0421-38F6-4544-9750-DBDD16E8F850}" type="parTrans" cxnId="{58B03F98-7D44-47D8-B244-13230262740F}">
      <dgm:prSet/>
      <dgm:spPr/>
      <dgm:t>
        <a:bodyPr/>
        <a:lstStyle/>
        <a:p>
          <a:endParaRPr lang="en-US"/>
        </a:p>
      </dgm:t>
    </dgm:pt>
    <dgm:pt modelId="{79C6923A-115D-470B-94CC-6DEDBA0A4915}" type="sibTrans" cxnId="{58B03F98-7D44-47D8-B244-13230262740F}">
      <dgm:prSet/>
      <dgm:spPr/>
      <dgm:t>
        <a:bodyPr/>
        <a:lstStyle/>
        <a:p>
          <a:endParaRPr lang="en-US"/>
        </a:p>
      </dgm:t>
    </dgm:pt>
    <dgm:pt modelId="{7794DCC5-D729-4187-B213-7FAA18C131E0}">
      <dgm:prSet phldrT="[Text]" custT="1"/>
      <dgm:spPr/>
      <dgm:t>
        <a:bodyPr/>
        <a:lstStyle/>
        <a:p>
          <a:r>
            <a:rPr lang="en-US" sz="2600" dirty="0">
              <a:solidFill>
                <a:srgbClr val="92278F"/>
              </a:solidFill>
            </a:rPr>
            <a:t>CLIA will be surveying 5% of Certificate of Waiver labs over 3 years</a:t>
          </a:r>
        </a:p>
      </dgm:t>
    </dgm:pt>
    <dgm:pt modelId="{487D5654-59BF-4D44-92E3-9CA892193727}" type="parTrans" cxnId="{B10CCAB0-1D52-4E3E-BDD9-E2EC5F329B23}">
      <dgm:prSet/>
      <dgm:spPr/>
      <dgm:t>
        <a:bodyPr/>
        <a:lstStyle/>
        <a:p>
          <a:endParaRPr lang="en-US"/>
        </a:p>
      </dgm:t>
    </dgm:pt>
    <dgm:pt modelId="{C71815E5-7800-464F-8880-AB60C1AA052F}" type="sibTrans" cxnId="{B10CCAB0-1D52-4E3E-BDD9-E2EC5F329B23}">
      <dgm:prSet/>
      <dgm:spPr/>
      <dgm:t>
        <a:bodyPr/>
        <a:lstStyle/>
        <a:p>
          <a:endParaRPr lang="en-US"/>
        </a:p>
      </dgm:t>
    </dgm:pt>
    <dgm:pt modelId="{20FDEA88-F5BC-4CF2-AB6A-E3BEA20E2868}">
      <dgm:prSet phldrT="[Text]" custT="1"/>
      <dgm:spPr/>
      <dgm:t>
        <a:bodyPr/>
        <a:lstStyle/>
        <a:p>
          <a:r>
            <a:rPr lang="en-US" sz="2000" dirty="0">
              <a:solidFill>
                <a:srgbClr val="92278F"/>
              </a:solidFill>
            </a:rPr>
            <a:t>Failure to report will </a:t>
          </a:r>
          <a:r>
            <a:rPr lang="en-US" sz="2000" b="1" dirty="0">
              <a:solidFill>
                <a:srgbClr val="92278F"/>
              </a:solidFill>
            </a:rPr>
            <a:t>result in CMP of $1,000 for the first day </a:t>
          </a:r>
          <a:r>
            <a:rPr lang="en-US" sz="2000" dirty="0">
              <a:solidFill>
                <a:srgbClr val="92278F"/>
              </a:solidFill>
            </a:rPr>
            <a:t>of non-compliance and </a:t>
          </a:r>
          <a:r>
            <a:rPr lang="en-US" sz="2000" b="1" dirty="0">
              <a:solidFill>
                <a:srgbClr val="92278F"/>
              </a:solidFill>
            </a:rPr>
            <a:t>$500 for each additional day </a:t>
          </a:r>
          <a:r>
            <a:rPr lang="en-US" sz="2000" dirty="0">
              <a:solidFill>
                <a:srgbClr val="92278F"/>
              </a:solidFill>
            </a:rPr>
            <a:t>of non-compliance</a:t>
          </a:r>
        </a:p>
      </dgm:t>
    </dgm:pt>
    <dgm:pt modelId="{8FB1AEA3-BBD9-4C6D-8D01-D2B83D7E782E}" type="parTrans" cxnId="{163C9548-1BFB-4DC8-AEA7-2A0965CBCE41}">
      <dgm:prSet/>
      <dgm:spPr/>
      <dgm:t>
        <a:bodyPr/>
        <a:lstStyle/>
        <a:p>
          <a:endParaRPr lang="en-US"/>
        </a:p>
      </dgm:t>
    </dgm:pt>
    <dgm:pt modelId="{A666DA20-C5FF-4D81-B40C-75554D5EF1C9}" type="sibTrans" cxnId="{163C9548-1BFB-4DC8-AEA7-2A0965CBCE41}">
      <dgm:prSet/>
      <dgm:spPr/>
      <dgm:t>
        <a:bodyPr/>
        <a:lstStyle/>
        <a:p>
          <a:endParaRPr lang="en-US"/>
        </a:p>
      </dgm:t>
    </dgm:pt>
    <dgm:pt modelId="{E0225199-F7F0-4C17-BA6E-BC03233FB11B}" type="pres">
      <dgm:prSet presAssocID="{EBF1F661-5226-4343-8EF3-62FB3606F70D}" presName="linear" presStyleCnt="0">
        <dgm:presLayoutVars>
          <dgm:animLvl val="lvl"/>
          <dgm:resizeHandles val="exact"/>
        </dgm:presLayoutVars>
      </dgm:prSet>
      <dgm:spPr/>
    </dgm:pt>
    <dgm:pt modelId="{7BE5A39A-AA3A-4089-8341-F329D0925160}" type="pres">
      <dgm:prSet presAssocID="{8ABCD573-B592-41BC-992C-E78963A456F6}" presName="parentText" presStyleLbl="node1" presStyleIdx="0" presStyleCnt="2">
        <dgm:presLayoutVars>
          <dgm:chMax val="0"/>
          <dgm:bulletEnabled val="1"/>
        </dgm:presLayoutVars>
      </dgm:prSet>
      <dgm:spPr/>
    </dgm:pt>
    <dgm:pt modelId="{7DD73A6B-607A-43EE-9260-61F0D6027ECA}" type="pres">
      <dgm:prSet presAssocID="{8ABCD573-B592-41BC-992C-E78963A456F6}" presName="childText" presStyleLbl="revTx" presStyleIdx="0" presStyleCnt="2">
        <dgm:presLayoutVars>
          <dgm:bulletEnabled val="1"/>
        </dgm:presLayoutVars>
      </dgm:prSet>
      <dgm:spPr/>
    </dgm:pt>
    <dgm:pt modelId="{D56E6825-0B36-4616-88B6-6CA782D0FCDD}" type="pres">
      <dgm:prSet presAssocID="{7794DCC5-D729-4187-B213-7FAA18C131E0}" presName="parentText" presStyleLbl="node1" presStyleIdx="1" presStyleCnt="2">
        <dgm:presLayoutVars>
          <dgm:chMax val="0"/>
          <dgm:bulletEnabled val="1"/>
        </dgm:presLayoutVars>
      </dgm:prSet>
      <dgm:spPr/>
    </dgm:pt>
    <dgm:pt modelId="{06EE5D21-B10B-4AFD-BDA4-31A1D256AFEC}" type="pres">
      <dgm:prSet presAssocID="{7794DCC5-D729-4187-B213-7FAA18C131E0}" presName="childText" presStyleLbl="revTx" presStyleIdx="1" presStyleCnt="2">
        <dgm:presLayoutVars>
          <dgm:bulletEnabled val="1"/>
        </dgm:presLayoutVars>
      </dgm:prSet>
      <dgm:spPr/>
    </dgm:pt>
  </dgm:ptLst>
  <dgm:cxnLst>
    <dgm:cxn modelId="{F39B5206-F1B4-482A-AE90-87BD3A382180}" type="presOf" srcId="{278FC2EA-38A9-43C1-8CB9-1F4734980FD1}" destId="{7DD73A6B-607A-43EE-9260-61F0D6027ECA}" srcOrd="0" destOrd="0" presId="urn:microsoft.com/office/officeart/2005/8/layout/vList2"/>
    <dgm:cxn modelId="{2164EC1C-6582-44C3-8526-482D4914F96D}" srcId="{EBF1F661-5226-4343-8EF3-62FB3606F70D}" destId="{8ABCD573-B592-41BC-992C-E78963A456F6}" srcOrd="0" destOrd="0" parTransId="{E4D4F2A4-442B-4358-84A2-FAFB8D9C1AAE}" sibTransId="{D1BB2032-FEE5-4023-8108-345E3E99A0DA}"/>
    <dgm:cxn modelId="{89463D2C-93FA-4327-835C-B5237CD4FFAB}" type="presOf" srcId="{20FDEA88-F5BC-4CF2-AB6A-E3BEA20E2868}" destId="{06EE5D21-B10B-4AFD-BDA4-31A1D256AFEC}" srcOrd="0" destOrd="0" presId="urn:microsoft.com/office/officeart/2005/8/layout/vList2"/>
    <dgm:cxn modelId="{163C9548-1BFB-4DC8-AEA7-2A0965CBCE41}" srcId="{7794DCC5-D729-4187-B213-7FAA18C131E0}" destId="{20FDEA88-F5BC-4CF2-AB6A-E3BEA20E2868}" srcOrd="0" destOrd="0" parTransId="{8FB1AEA3-BBD9-4C6D-8D01-D2B83D7E782E}" sibTransId="{A666DA20-C5FF-4D81-B40C-75554D5EF1C9}"/>
    <dgm:cxn modelId="{7FC06373-4270-49AF-ADBA-650C2838E375}" type="presOf" srcId="{EBF1F661-5226-4343-8EF3-62FB3606F70D}" destId="{E0225199-F7F0-4C17-BA6E-BC03233FB11B}" srcOrd="0" destOrd="0" presId="urn:microsoft.com/office/officeart/2005/8/layout/vList2"/>
    <dgm:cxn modelId="{58B03F98-7D44-47D8-B244-13230262740F}" srcId="{8ABCD573-B592-41BC-992C-E78963A456F6}" destId="{278FC2EA-38A9-43C1-8CB9-1F4734980FD1}" srcOrd="0" destOrd="0" parTransId="{C47D0421-38F6-4544-9750-DBDD16E8F850}" sibTransId="{79C6923A-115D-470B-94CC-6DEDBA0A4915}"/>
    <dgm:cxn modelId="{AC4730A0-E719-4EEF-A9F9-D0644C13B5DB}" type="presOf" srcId="{8ABCD573-B592-41BC-992C-E78963A456F6}" destId="{7BE5A39A-AA3A-4089-8341-F329D0925160}" srcOrd="0" destOrd="0" presId="urn:microsoft.com/office/officeart/2005/8/layout/vList2"/>
    <dgm:cxn modelId="{7F0FD7AC-9F4E-494E-82C1-D6C93C727CFD}" type="presOf" srcId="{7794DCC5-D729-4187-B213-7FAA18C131E0}" destId="{D56E6825-0B36-4616-88B6-6CA782D0FCDD}" srcOrd="0" destOrd="0" presId="urn:microsoft.com/office/officeart/2005/8/layout/vList2"/>
    <dgm:cxn modelId="{B10CCAB0-1D52-4E3E-BDD9-E2EC5F329B23}" srcId="{EBF1F661-5226-4343-8EF3-62FB3606F70D}" destId="{7794DCC5-D729-4187-B213-7FAA18C131E0}" srcOrd="1" destOrd="0" parTransId="{487D5654-59BF-4D44-92E3-9CA892193727}" sibTransId="{C71815E5-7800-464F-8880-AB60C1AA052F}"/>
    <dgm:cxn modelId="{7133D372-243E-42C3-BBCF-D2D82EE71291}" type="presParOf" srcId="{E0225199-F7F0-4C17-BA6E-BC03233FB11B}" destId="{7BE5A39A-AA3A-4089-8341-F329D0925160}" srcOrd="0" destOrd="0" presId="urn:microsoft.com/office/officeart/2005/8/layout/vList2"/>
    <dgm:cxn modelId="{72F4AAEA-C928-49C3-A7E1-179D78F60F39}" type="presParOf" srcId="{E0225199-F7F0-4C17-BA6E-BC03233FB11B}" destId="{7DD73A6B-607A-43EE-9260-61F0D6027ECA}" srcOrd="1" destOrd="0" presId="urn:microsoft.com/office/officeart/2005/8/layout/vList2"/>
    <dgm:cxn modelId="{FF9F994F-A579-40EA-8443-DF5618E4E5B2}" type="presParOf" srcId="{E0225199-F7F0-4C17-BA6E-BC03233FB11B}" destId="{D56E6825-0B36-4616-88B6-6CA782D0FCDD}" srcOrd="2" destOrd="0" presId="urn:microsoft.com/office/officeart/2005/8/layout/vList2"/>
    <dgm:cxn modelId="{5A35C832-DE7B-4907-B6C2-37CD7F91C87C}" type="presParOf" srcId="{E0225199-F7F0-4C17-BA6E-BC03233FB11B}" destId="{06EE5D21-B10B-4AFD-BDA4-31A1D256AFE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A42570B-E813-40F7-9898-C21BC407EA7A}" type="doc">
      <dgm:prSet loTypeId="urn:microsoft.com/office/officeart/2008/layout/AscendingPictureAccentProcess" loCatId="picture" qsTypeId="urn:microsoft.com/office/officeart/2005/8/quickstyle/simple1" qsCatId="simple" csTypeId="urn:microsoft.com/office/officeart/2005/8/colors/accent4_1" csCatId="accent4" phldr="1"/>
      <dgm:spPr/>
      <dgm:t>
        <a:bodyPr/>
        <a:lstStyle/>
        <a:p>
          <a:endParaRPr lang="en-US"/>
        </a:p>
      </dgm:t>
    </dgm:pt>
    <dgm:pt modelId="{52D0ABB4-D5DE-4ED9-BD7E-4CE1CBF75A0B}">
      <dgm:prSet phldrT="[Text]" custT="1"/>
      <dgm:spPr/>
      <dgm:t>
        <a:bodyPr/>
        <a:lstStyle/>
        <a:p>
          <a:r>
            <a:rPr lang="en-US" sz="2200" dirty="0">
              <a:solidFill>
                <a:srgbClr val="7030A0"/>
              </a:solidFill>
            </a:rPr>
            <a:t>Increased anxiety</a:t>
          </a:r>
        </a:p>
      </dgm:t>
    </dgm:pt>
    <dgm:pt modelId="{69C32C57-A693-4D57-B5AD-50A8A67C7F2B}" type="parTrans" cxnId="{F78DA734-AEBE-4846-9160-15EFB86FCA6A}">
      <dgm:prSet/>
      <dgm:spPr/>
      <dgm:t>
        <a:bodyPr/>
        <a:lstStyle/>
        <a:p>
          <a:endParaRPr lang="en-US"/>
        </a:p>
      </dgm:t>
    </dgm:pt>
    <dgm:pt modelId="{0DA8BEF2-38DA-4893-A76C-582FA981BCD3}" type="sibTrans" cxnId="{F78DA734-AEBE-4846-9160-15EFB86FCA6A}">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dgm:spPr>
      <dgm:t>
        <a:bodyPr/>
        <a:lstStyle/>
        <a:p>
          <a:endParaRPr lang="en-US"/>
        </a:p>
      </dgm:t>
    </dgm:pt>
    <dgm:pt modelId="{8371327E-211B-44B9-8D14-C412F4660454}">
      <dgm:prSet phldrT="[Text]" custT="1"/>
      <dgm:spPr/>
      <dgm:t>
        <a:bodyPr/>
        <a:lstStyle/>
        <a:p>
          <a:r>
            <a:rPr lang="en-US" sz="2000" dirty="0">
              <a:solidFill>
                <a:srgbClr val="7030A0"/>
              </a:solidFill>
            </a:rPr>
            <a:t>PTSD, other conditions exacerbated</a:t>
          </a:r>
        </a:p>
      </dgm:t>
    </dgm:pt>
    <dgm:pt modelId="{567662C0-1B23-4BEE-BA4E-5FF2768D1587}" type="parTrans" cxnId="{334FE886-1964-4CE1-8FCE-E1A81E112BE2}">
      <dgm:prSet/>
      <dgm:spPr/>
      <dgm:t>
        <a:bodyPr/>
        <a:lstStyle/>
        <a:p>
          <a:endParaRPr lang="en-US"/>
        </a:p>
      </dgm:t>
    </dgm:pt>
    <dgm:pt modelId="{64A8D120-81F3-434A-ADFF-2BDE310BC7BF}" type="sibTrans" cxnId="{334FE886-1964-4CE1-8FCE-E1A81E112BE2}">
      <dgm:prSet/>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52000" r="-52000"/>
          </a:stretch>
        </a:blipFill>
      </dgm:spPr>
      <dgm:t>
        <a:bodyPr/>
        <a:lstStyle/>
        <a:p>
          <a:endParaRPr lang="en-US"/>
        </a:p>
      </dgm:t>
    </dgm:pt>
    <dgm:pt modelId="{382BECA9-AD3F-496A-96DE-B8E362B64F84}" type="pres">
      <dgm:prSet presAssocID="{EA42570B-E813-40F7-9898-C21BC407EA7A}" presName="Name0" presStyleCnt="0">
        <dgm:presLayoutVars>
          <dgm:chMax val="7"/>
          <dgm:chPref val="7"/>
          <dgm:dir/>
        </dgm:presLayoutVars>
      </dgm:prSet>
      <dgm:spPr/>
    </dgm:pt>
    <dgm:pt modelId="{97772373-031E-45D8-B757-035062EFEB26}" type="pres">
      <dgm:prSet presAssocID="{EA42570B-E813-40F7-9898-C21BC407EA7A}" presName="dot1" presStyleLbl="alignNode1" presStyleIdx="0" presStyleCnt="10"/>
      <dgm:spPr/>
    </dgm:pt>
    <dgm:pt modelId="{131B17C2-DD38-4DD6-BBE2-7A7BE2AAF4BD}" type="pres">
      <dgm:prSet presAssocID="{EA42570B-E813-40F7-9898-C21BC407EA7A}" presName="dot2" presStyleLbl="alignNode1" presStyleIdx="1" presStyleCnt="10"/>
      <dgm:spPr/>
    </dgm:pt>
    <dgm:pt modelId="{00A50D94-B072-49F7-BA2B-1B8BB8106FF8}" type="pres">
      <dgm:prSet presAssocID="{EA42570B-E813-40F7-9898-C21BC407EA7A}" presName="dot3" presStyleLbl="alignNode1" presStyleIdx="2" presStyleCnt="10"/>
      <dgm:spPr/>
    </dgm:pt>
    <dgm:pt modelId="{06BDF63B-7BD1-43B2-9235-92B1EDFD7CD3}" type="pres">
      <dgm:prSet presAssocID="{EA42570B-E813-40F7-9898-C21BC407EA7A}" presName="dotArrow1" presStyleLbl="alignNode1" presStyleIdx="3" presStyleCnt="10"/>
      <dgm:spPr/>
    </dgm:pt>
    <dgm:pt modelId="{F42517A9-A930-4E70-8D93-08E1E39590E2}" type="pres">
      <dgm:prSet presAssocID="{EA42570B-E813-40F7-9898-C21BC407EA7A}" presName="dotArrow2" presStyleLbl="alignNode1" presStyleIdx="4" presStyleCnt="10"/>
      <dgm:spPr/>
    </dgm:pt>
    <dgm:pt modelId="{F320C656-6DC7-4242-914D-49EE4AA96E08}" type="pres">
      <dgm:prSet presAssocID="{EA42570B-E813-40F7-9898-C21BC407EA7A}" presName="dotArrow3" presStyleLbl="alignNode1" presStyleIdx="5" presStyleCnt="10"/>
      <dgm:spPr/>
    </dgm:pt>
    <dgm:pt modelId="{ACE3BD4F-E448-40AB-AD45-19B88B9BF116}" type="pres">
      <dgm:prSet presAssocID="{EA42570B-E813-40F7-9898-C21BC407EA7A}" presName="dotArrow4" presStyleLbl="alignNode1" presStyleIdx="6" presStyleCnt="10"/>
      <dgm:spPr/>
    </dgm:pt>
    <dgm:pt modelId="{130836A2-7C5F-4CC4-A4C7-34C9D20A9B0D}" type="pres">
      <dgm:prSet presAssocID="{EA42570B-E813-40F7-9898-C21BC407EA7A}" presName="dotArrow5" presStyleLbl="alignNode1" presStyleIdx="7" presStyleCnt="10"/>
      <dgm:spPr/>
    </dgm:pt>
    <dgm:pt modelId="{2F970669-7BCF-419C-9991-8593510D94F7}" type="pres">
      <dgm:prSet presAssocID="{EA42570B-E813-40F7-9898-C21BC407EA7A}" presName="dotArrow6" presStyleLbl="alignNode1" presStyleIdx="8" presStyleCnt="10"/>
      <dgm:spPr/>
    </dgm:pt>
    <dgm:pt modelId="{AD9D5BD8-B088-47B3-A00D-73B0FD1C3176}" type="pres">
      <dgm:prSet presAssocID="{EA42570B-E813-40F7-9898-C21BC407EA7A}" presName="dotArrow7" presStyleLbl="alignNode1" presStyleIdx="9" presStyleCnt="10"/>
      <dgm:spPr/>
    </dgm:pt>
    <dgm:pt modelId="{8423C7AD-6186-4637-B3FF-1EF74125171B}" type="pres">
      <dgm:prSet presAssocID="{52D0ABB4-D5DE-4ED9-BD7E-4CE1CBF75A0B}" presName="parTx1" presStyleLbl="node1" presStyleIdx="0" presStyleCnt="2"/>
      <dgm:spPr/>
    </dgm:pt>
    <dgm:pt modelId="{2F2E07A8-F018-4956-8993-748893C96E0A}" type="pres">
      <dgm:prSet presAssocID="{0DA8BEF2-38DA-4893-A76C-582FA981BCD3}" presName="picture1" presStyleCnt="0"/>
      <dgm:spPr/>
    </dgm:pt>
    <dgm:pt modelId="{2AC0F633-F64E-488C-907A-B710DA123C55}" type="pres">
      <dgm:prSet presAssocID="{0DA8BEF2-38DA-4893-A76C-582FA981BCD3}" presName="imageRepeatNode" presStyleLbl="fgImgPlace1" presStyleIdx="0" presStyleCnt="2"/>
      <dgm:spPr/>
    </dgm:pt>
    <dgm:pt modelId="{7C000CDB-655B-4289-A31A-2501F51D68F9}" type="pres">
      <dgm:prSet presAssocID="{8371327E-211B-44B9-8D14-C412F4660454}" presName="parTx2" presStyleLbl="node1" presStyleIdx="1" presStyleCnt="2"/>
      <dgm:spPr/>
    </dgm:pt>
    <dgm:pt modelId="{DB90E4A8-62A9-4BCB-B0CD-EBCE3F9DD015}" type="pres">
      <dgm:prSet presAssocID="{64A8D120-81F3-434A-ADFF-2BDE310BC7BF}" presName="picture2" presStyleCnt="0"/>
      <dgm:spPr/>
    </dgm:pt>
    <dgm:pt modelId="{6FFB9931-894D-4765-A51D-9D0FA24CEBBC}" type="pres">
      <dgm:prSet presAssocID="{64A8D120-81F3-434A-ADFF-2BDE310BC7BF}" presName="imageRepeatNode" presStyleLbl="fgImgPlace1" presStyleIdx="1" presStyleCnt="2"/>
      <dgm:spPr/>
    </dgm:pt>
  </dgm:ptLst>
  <dgm:cxnLst>
    <dgm:cxn modelId="{508A2307-A58E-4188-B347-A8AF00C50CD6}" type="presOf" srcId="{8371327E-211B-44B9-8D14-C412F4660454}" destId="{7C000CDB-655B-4289-A31A-2501F51D68F9}" srcOrd="0" destOrd="0" presId="urn:microsoft.com/office/officeart/2008/layout/AscendingPictureAccentProcess"/>
    <dgm:cxn modelId="{5BD58D2F-CEA6-43E9-89FF-D522121E0FE0}" type="presOf" srcId="{64A8D120-81F3-434A-ADFF-2BDE310BC7BF}" destId="{6FFB9931-894D-4765-A51D-9D0FA24CEBBC}" srcOrd="0" destOrd="0" presId="urn:microsoft.com/office/officeart/2008/layout/AscendingPictureAccentProcess"/>
    <dgm:cxn modelId="{EEC94334-721F-402A-BD44-17A4F34490E1}" type="presOf" srcId="{0DA8BEF2-38DA-4893-A76C-582FA981BCD3}" destId="{2AC0F633-F64E-488C-907A-B710DA123C55}" srcOrd="0" destOrd="0" presId="urn:microsoft.com/office/officeart/2008/layout/AscendingPictureAccentProcess"/>
    <dgm:cxn modelId="{F78DA734-AEBE-4846-9160-15EFB86FCA6A}" srcId="{EA42570B-E813-40F7-9898-C21BC407EA7A}" destId="{52D0ABB4-D5DE-4ED9-BD7E-4CE1CBF75A0B}" srcOrd="0" destOrd="0" parTransId="{69C32C57-A693-4D57-B5AD-50A8A67C7F2B}" sibTransId="{0DA8BEF2-38DA-4893-A76C-582FA981BCD3}"/>
    <dgm:cxn modelId="{334FE886-1964-4CE1-8FCE-E1A81E112BE2}" srcId="{EA42570B-E813-40F7-9898-C21BC407EA7A}" destId="{8371327E-211B-44B9-8D14-C412F4660454}" srcOrd="1" destOrd="0" parTransId="{567662C0-1B23-4BEE-BA4E-5FF2768D1587}" sibTransId="{64A8D120-81F3-434A-ADFF-2BDE310BC7BF}"/>
    <dgm:cxn modelId="{76B6A9DC-7BB4-4148-9F36-1AC2A882AE46}" type="presOf" srcId="{EA42570B-E813-40F7-9898-C21BC407EA7A}" destId="{382BECA9-AD3F-496A-96DE-B8E362B64F84}" srcOrd="0" destOrd="0" presId="urn:microsoft.com/office/officeart/2008/layout/AscendingPictureAccentProcess"/>
    <dgm:cxn modelId="{15D13CEB-87C7-4E28-982A-51B5D4269E35}" type="presOf" srcId="{52D0ABB4-D5DE-4ED9-BD7E-4CE1CBF75A0B}" destId="{8423C7AD-6186-4637-B3FF-1EF74125171B}" srcOrd="0" destOrd="0" presId="urn:microsoft.com/office/officeart/2008/layout/AscendingPictureAccentProcess"/>
    <dgm:cxn modelId="{D7499B3A-A5CA-4194-BA2D-B667E02780D6}" type="presParOf" srcId="{382BECA9-AD3F-496A-96DE-B8E362B64F84}" destId="{97772373-031E-45D8-B757-035062EFEB26}" srcOrd="0" destOrd="0" presId="urn:microsoft.com/office/officeart/2008/layout/AscendingPictureAccentProcess"/>
    <dgm:cxn modelId="{AF7290A1-C875-4202-92EA-3E29248740E6}" type="presParOf" srcId="{382BECA9-AD3F-496A-96DE-B8E362B64F84}" destId="{131B17C2-DD38-4DD6-BBE2-7A7BE2AAF4BD}" srcOrd="1" destOrd="0" presId="urn:microsoft.com/office/officeart/2008/layout/AscendingPictureAccentProcess"/>
    <dgm:cxn modelId="{54D022D9-C7CD-4B7D-8E07-57A32A81A42D}" type="presParOf" srcId="{382BECA9-AD3F-496A-96DE-B8E362B64F84}" destId="{00A50D94-B072-49F7-BA2B-1B8BB8106FF8}" srcOrd="2" destOrd="0" presId="urn:microsoft.com/office/officeart/2008/layout/AscendingPictureAccentProcess"/>
    <dgm:cxn modelId="{99A3E64C-C7BF-4294-8A9D-C1EF72AA575E}" type="presParOf" srcId="{382BECA9-AD3F-496A-96DE-B8E362B64F84}" destId="{06BDF63B-7BD1-43B2-9235-92B1EDFD7CD3}" srcOrd="3" destOrd="0" presId="urn:microsoft.com/office/officeart/2008/layout/AscendingPictureAccentProcess"/>
    <dgm:cxn modelId="{C91307AA-43DA-4C14-B087-BA56C1C73378}" type="presParOf" srcId="{382BECA9-AD3F-496A-96DE-B8E362B64F84}" destId="{F42517A9-A930-4E70-8D93-08E1E39590E2}" srcOrd="4" destOrd="0" presId="urn:microsoft.com/office/officeart/2008/layout/AscendingPictureAccentProcess"/>
    <dgm:cxn modelId="{4BA8F78F-C26A-483B-BADB-B7F345EDB3D5}" type="presParOf" srcId="{382BECA9-AD3F-496A-96DE-B8E362B64F84}" destId="{F320C656-6DC7-4242-914D-49EE4AA96E08}" srcOrd="5" destOrd="0" presId="urn:microsoft.com/office/officeart/2008/layout/AscendingPictureAccentProcess"/>
    <dgm:cxn modelId="{399AA1D2-7711-42BB-B92F-9DAFD0B295E3}" type="presParOf" srcId="{382BECA9-AD3F-496A-96DE-B8E362B64F84}" destId="{ACE3BD4F-E448-40AB-AD45-19B88B9BF116}" srcOrd="6" destOrd="0" presId="urn:microsoft.com/office/officeart/2008/layout/AscendingPictureAccentProcess"/>
    <dgm:cxn modelId="{66F0C99D-5FFB-4B3A-9A79-44F87F3B5547}" type="presParOf" srcId="{382BECA9-AD3F-496A-96DE-B8E362B64F84}" destId="{130836A2-7C5F-4CC4-A4C7-34C9D20A9B0D}" srcOrd="7" destOrd="0" presId="urn:microsoft.com/office/officeart/2008/layout/AscendingPictureAccentProcess"/>
    <dgm:cxn modelId="{F25F22C8-6DE2-4D46-A343-8EADC1E50BB1}" type="presParOf" srcId="{382BECA9-AD3F-496A-96DE-B8E362B64F84}" destId="{2F970669-7BCF-419C-9991-8593510D94F7}" srcOrd="8" destOrd="0" presId="urn:microsoft.com/office/officeart/2008/layout/AscendingPictureAccentProcess"/>
    <dgm:cxn modelId="{F13274CC-3314-4C64-9621-D0218D632BF0}" type="presParOf" srcId="{382BECA9-AD3F-496A-96DE-B8E362B64F84}" destId="{AD9D5BD8-B088-47B3-A00D-73B0FD1C3176}" srcOrd="9" destOrd="0" presId="urn:microsoft.com/office/officeart/2008/layout/AscendingPictureAccentProcess"/>
    <dgm:cxn modelId="{F917FF1D-1532-4BB9-B313-49596F36F90C}" type="presParOf" srcId="{382BECA9-AD3F-496A-96DE-B8E362B64F84}" destId="{8423C7AD-6186-4637-B3FF-1EF74125171B}" srcOrd="10" destOrd="0" presId="urn:microsoft.com/office/officeart/2008/layout/AscendingPictureAccentProcess"/>
    <dgm:cxn modelId="{A5A872C4-2C67-42CA-A6EE-35289A060107}" type="presParOf" srcId="{382BECA9-AD3F-496A-96DE-B8E362B64F84}" destId="{2F2E07A8-F018-4956-8993-748893C96E0A}" srcOrd="11" destOrd="0" presId="urn:microsoft.com/office/officeart/2008/layout/AscendingPictureAccentProcess"/>
    <dgm:cxn modelId="{D4EC1FF4-941E-4230-9D79-2B7F16755442}" type="presParOf" srcId="{2F2E07A8-F018-4956-8993-748893C96E0A}" destId="{2AC0F633-F64E-488C-907A-B710DA123C55}" srcOrd="0" destOrd="0" presId="urn:microsoft.com/office/officeart/2008/layout/AscendingPictureAccentProcess"/>
    <dgm:cxn modelId="{C832247D-2ED6-45C0-910C-C5D19268F5C0}" type="presParOf" srcId="{382BECA9-AD3F-496A-96DE-B8E362B64F84}" destId="{7C000CDB-655B-4289-A31A-2501F51D68F9}" srcOrd="12" destOrd="0" presId="urn:microsoft.com/office/officeart/2008/layout/AscendingPictureAccentProcess"/>
    <dgm:cxn modelId="{73EC9730-55F1-4B65-AB78-F95114CC9C8F}" type="presParOf" srcId="{382BECA9-AD3F-496A-96DE-B8E362B64F84}" destId="{DB90E4A8-62A9-4BCB-B0CD-EBCE3F9DD015}" srcOrd="13" destOrd="0" presId="urn:microsoft.com/office/officeart/2008/layout/AscendingPictureAccentProcess"/>
    <dgm:cxn modelId="{412BE6EB-31A8-44BA-BB79-C0A49650974B}" type="presParOf" srcId="{DB90E4A8-62A9-4BCB-B0CD-EBCE3F9DD015}" destId="{6FFB9931-894D-4765-A51D-9D0FA24CEBBC}"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24F3125-1C95-41D8-AF3C-3D1E2236FBB0}" type="doc">
      <dgm:prSet loTypeId="urn:microsoft.com/office/officeart/2005/8/layout/hList6" loCatId="list" qsTypeId="urn:microsoft.com/office/officeart/2005/8/quickstyle/simple3" qsCatId="simple" csTypeId="urn:microsoft.com/office/officeart/2005/8/colors/accent4_2" csCatId="accent4" phldr="1"/>
      <dgm:spPr/>
      <dgm:t>
        <a:bodyPr/>
        <a:lstStyle/>
        <a:p>
          <a:endParaRPr lang="en-US"/>
        </a:p>
      </dgm:t>
    </dgm:pt>
    <dgm:pt modelId="{5D7156CA-3547-4F5D-AEED-30471BCC4B3C}">
      <dgm:prSet phldrT="[Text]"/>
      <dgm:spPr/>
      <dgm:t>
        <a:bodyPr/>
        <a:lstStyle/>
        <a:p>
          <a:r>
            <a:rPr lang="en-US" sz="2600" b="1" dirty="0">
              <a:solidFill>
                <a:srgbClr val="92278F"/>
              </a:solidFill>
            </a:rPr>
            <a:t>Antigen Machine Calibration</a:t>
          </a:r>
        </a:p>
      </dgm:t>
    </dgm:pt>
    <dgm:pt modelId="{5B8B6506-CFEA-4151-96EE-327CF8ABE4B9}" type="parTrans" cxnId="{42FB7BD4-5F77-4CC1-833E-08FF9E1A7A47}">
      <dgm:prSet/>
      <dgm:spPr/>
      <dgm:t>
        <a:bodyPr/>
        <a:lstStyle/>
        <a:p>
          <a:endParaRPr lang="en-US"/>
        </a:p>
      </dgm:t>
    </dgm:pt>
    <dgm:pt modelId="{1D4782AB-8BEE-467E-B74B-CB383984EFCA}" type="sibTrans" cxnId="{42FB7BD4-5F77-4CC1-833E-08FF9E1A7A47}">
      <dgm:prSet/>
      <dgm:spPr/>
      <dgm:t>
        <a:bodyPr/>
        <a:lstStyle/>
        <a:p>
          <a:endParaRPr lang="en-US"/>
        </a:p>
      </dgm:t>
    </dgm:pt>
    <dgm:pt modelId="{BA59EAAB-A207-418E-8C8D-CCAA8DFBD4AA}">
      <dgm:prSet phldrT="[Text]" custT="1"/>
      <dgm:spPr/>
      <dgm:t>
        <a:bodyPr/>
        <a:lstStyle/>
        <a:p>
          <a:r>
            <a:rPr lang="en-US" sz="1800" dirty="0">
              <a:solidFill>
                <a:srgbClr val="92278F"/>
              </a:solidFill>
            </a:rPr>
            <a:t>Look at # of tests</a:t>
          </a:r>
        </a:p>
      </dgm:t>
    </dgm:pt>
    <dgm:pt modelId="{BE7B3E58-4416-4C97-88F7-9B0613BA454B}" type="parTrans" cxnId="{F3A192F2-2579-4A30-966D-194DF5278FEE}">
      <dgm:prSet/>
      <dgm:spPr/>
      <dgm:t>
        <a:bodyPr/>
        <a:lstStyle/>
        <a:p>
          <a:endParaRPr lang="en-US"/>
        </a:p>
      </dgm:t>
    </dgm:pt>
    <dgm:pt modelId="{22EA84FD-71D1-4101-96CD-F4B849DC352E}" type="sibTrans" cxnId="{F3A192F2-2579-4A30-966D-194DF5278FEE}">
      <dgm:prSet/>
      <dgm:spPr/>
      <dgm:t>
        <a:bodyPr/>
        <a:lstStyle/>
        <a:p>
          <a:endParaRPr lang="en-US"/>
        </a:p>
      </dgm:t>
    </dgm:pt>
    <dgm:pt modelId="{CF2A982B-9FD2-40E9-94C8-59D35CE5056A}">
      <dgm:prSet phldrT="[Text]" custT="1"/>
      <dgm:spPr/>
      <dgm:t>
        <a:bodyPr/>
        <a:lstStyle/>
        <a:p>
          <a:r>
            <a:rPr lang="en-US" sz="1800" dirty="0">
              <a:solidFill>
                <a:srgbClr val="92278F"/>
              </a:solidFill>
            </a:rPr>
            <a:t>Facilities performing 1x/week instead of 1x/month due to frequent use</a:t>
          </a:r>
        </a:p>
      </dgm:t>
    </dgm:pt>
    <dgm:pt modelId="{FFEE6D56-ADCC-4118-8D45-A8EBD57CEE8C}" type="parTrans" cxnId="{A7AC444B-C53A-406A-ADF5-617701A0EFC8}">
      <dgm:prSet/>
      <dgm:spPr/>
      <dgm:t>
        <a:bodyPr/>
        <a:lstStyle/>
        <a:p>
          <a:endParaRPr lang="en-US"/>
        </a:p>
      </dgm:t>
    </dgm:pt>
    <dgm:pt modelId="{7D6BF6EB-6556-4C80-AC85-638B5B3A3EE0}" type="sibTrans" cxnId="{A7AC444B-C53A-406A-ADF5-617701A0EFC8}">
      <dgm:prSet/>
      <dgm:spPr/>
      <dgm:t>
        <a:bodyPr/>
        <a:lstStyle/>
        <a:p>
          <a:endParaRPr lang="en-US"/>
        </a:p>
      </dgm:t>
    </dgm:pt>
    <dgm:pt modelId="{2F05A11F-7A0F-4066-BEEF-A1BD4B7EDD29}">
      <dgm:prSet phldrT="[Text]"/>
      <dgm:spPr/>
      <dgm:t>
        <a:bodyPr/>
        <a:lstStyle/>
        <a:p>
          <a:r>
            <a:rPr lang="en-US" sz="3100" dirty="0">
              <a:solidFill>
                <a:srgbClr val="92278F"/>
              </a:solidFill>
            </a:rPr>
            <a:t>Testing Team</a:t>
          </a:r>
        </a:p>
      </dgm:t>
    </dgm:pt>
    <dgm:pt modelId="{9B2E9EB6-CC5D-4C27-B176-641E08422FCC}" type="parTrans" cxnId="{3B1FD740-D14C-413C-995B-25937378408F}">
      <dgm:prSet/>
      <dgm:spPr/>
      <dgm:t>
        <a:bodyPr/>
        <a:lstStyle/>
        <a:p>
          <a:endParaRPr lang="en-US"/>
        </a:p>
      </dgm:t>
    </dgm:pt>
    <dgm:pt modelId="{EA11F6CC-38B3-4925-87F5-FB4E0C32595F}" type="sibTrans" cxnId="{3B1FD740-D14C-413C-995B-25937378408F}">
      <dgm:prSet/>
      <dgm:spPr/>
      <dgm:t>
        <a:bodyPr/>
        <a:lstStyle/>
        <a:p>
          <a:endParaRPr lang="en-US"/>
        </a:p>
      </dgm:t>
    </dgm:pt>
    <dgm:pt modelId="{0914C210-EDC3-4774-BD1F-7F7F8174AB3F}">
      <dgm:prSet phldrT="[Text]" custT="1"/>
      <dgm:spPr/>
      <dgm:t>
        <a:bodyPr/>
        <a:lstStyle/>
        <a:p>
          <a:r>
            <a:rPr lang="en-US" sz="1800" dirty="0">
              <a:solidFill>
                <a:srgbClr val="92278F"/>
              </a:solidFill>
            </a:rPr>
            <a:t>Clinical &amp; Clerical for efficiency</a:t>
          </a:r>
        </a:p>
      </dgm:t>
    </dgm:pt>
    <dgm:pt modelId="{622DFD59-F049-48C8-A49D-C8CFFE8C209C}" type="parTrans" cxnId="{69FA7EB1-5120-4377-80A1-A5A950BA628E}">
      <dgm:prSet/>
      <dgm:spPr/>
      <dgm:t>
        <a:bodyPr/>
        <a:lstStyle/>
        <a:p>
          <a:endParaRPr lang="en-US"/>
        </a:p>
      </dgm:t>
    </dgm:pt>
    <dgm:pt modelId="{A4B03F05-432D-40CE-A5CA-2475F7FB9845}" type="sibTrans" cxnId="{69FA7EB1-5120-4377-80A1-A5A950BA628E}">
      <dgm:prSet/>
      <dgm:spPr/>
      <dgm:t>
        <a:bodyPr/>
        <a:lstStyle/>
        <a:p>
          <a:endParaRPr lang="en-US"/>
        </a:p>
      </dgm:t>
    </dgm:pt>
    <dgm:pt modelId="{67D5D8A4-87D0-4C28-9CF0-4C418EB4D5C7}">
      <dgm:prSet phldrT="[Text]" custT="1"/>
      <dgm:spPr/>
      <dgm:t>
        <a:bodyPr/>
        <a:lstStyle/>
        <a:p>
          <a:r>
            <a:rPr lang="en-US" sz="1800" dirty="0">
              <a:solidFill>
                <a:srgbClr val="92278F"/>
              </a:solidFill>
            </a:rPr>
            <a:t>Nurse to swab, clinical to record</a:t>
          </a:r>
        </a:p>
      </dgm:t>
    </dgm:pt>
    <dgm:pt modelId="{EF8614A8-7473-425A-A6F1-59111D9CA886}" type="parTrans" cxnId="{CC3B574A-4CC6-49AD-A82D-701E6B8A441E}">
      <dgm:prSet/>
      <dgm:spPr/>
      <dgm:t>
        <a:bodyPr/>
        <a:lstStyle/>
        <a:p>
          <a:endParaRPr lang="en-US"/>
        </a:p>
      </dgm:t>
    </dgm:pt>
    <dgm:pt modelId="{9F67B389-F260-4F8E-84FE-1B0B36B0520A}" type="sibTrans" cxnId="{CC3B574A-4CC6-49AD-A82D-701E6B8A441E}">
      <dgm:prSet/>
      <dgm:spPr/>
      <dgm:t>
        <a:bodyPr/>
        <a:lstStyle/>
        <a:p>
          <a:endParaRPr lang="en-US"/>
        </a:p>
      </dgm:t>
    </dgm:pt>
    <dgm:pt modelId="{EB51265A-0E31-421A-A160-AADD68F9A6C8}">
      <dgm:prSet phldrT="[Text]"/>
      <dgm:spPr/>
      <dgm:t>
        <a:bodyPr/>
        <a:lstStyle/>
        <a:p>
          <a:r>
            <a:rPr lang="en-US" sz="3100" dirty="0">
              <a:solidFill>
                <a:srgbClr val="92278F"/>
              </a:solidFill>
            </a:rPr>
            <a:t>Be Organized</a:t>
          </a:r>
        </a:p>
      </dgm:t>
    </dgm:pt>
    <dgm:pt modelId="{996C8A87-80EC-4EF2-8336-4B95F4064FF0}" type="parTrans" cxnId="{DF680152-F147-4A4E-9A02-412BD445CCE5}">
      <dgm:prSet/>
      <dgm:spPr/>
      <dgm:t>
        <a:bodyPr/>
        <a:lstStyle/>
        <a:p>
          <a:endParaRPr lang="en-US"/>
        </a:p>
      </dgm:t>
    </dgm:pt>
    <dgm:pt modelId="{A37E424B-3924-4510-A061-4EA6FA02CCE3}" type="sibTrans" cxnId="{DF680152-F147-4A4E-9A02-412BD445CCE5}">
      <dgm:prSet/>
      <dgm:spPr/>
      <dgm:t>
        <a:bodyPr/>
        <a:lstStyle/>
        <a:p>
          <a:endParaRPr lang="en-US"/>
        </a:p>
      </dgm:t>
    </dgm:pt>
    <dgm:pt modelId="{8BF722E8-53BE-4033-A21D-47AE09E77D88}">
      <dgm:prSet phldrT="[Text]" custT="1"/>
      <dgm:spPr/>
      <dgm:t>
        <a:bodyPr/>
        <a:lstStyle/>
        <a:p>
          <a:r>
            <a:rPr lang="en-US" sz="1800" dirty="0">
              <a:solidFill>
                <a:srgbClr val="92278F"/>
              </a:solidFill>
            </a:rPr>
            <a:t>Tracking state and federal requirements</a:t>
          </a:r>
        </a:p>
      </dgm:t>
    </dgm:pt>
    <dgm:pt modelId="{6FAFD2F7-93CB-4908-9257-257B9E8C0CC5}" type="parTrans" cxnId="{690BB55E-13C1-4380-BB71-2144BEA27E6E}">
      <dgm:prSet/>
      <dgm:spPr/>
      <dgm:t>
        <a:bodyPr/>
        <a:lstStyle/>
        <a:p>
          <a:endParaRPr lang="en-US"/>
        </a:p>
      </dgm:t>
    </dgm:pt>
    <dgm:pt modelId="{4F49DBAB-2EB5-4075-9857-40E817D205A8}" type="sibTrans" cxnId="{690BB55E-13C1-4380-BB71-2144BEA27E6E}">
      <dgm:prSet/>
      <dgm:spPr/>
      <dgm:t>
        <a:bodyPr/>
        <a:lstStyle/>
        <a:p>
          <a:endParaRPr lang="en-US"/>
        </a:p>
      </dgm:t>
    </dgm:pt>
    <dgm:pt modelId="{45267E9A-C50A-4236-86D2-95B4714C921F}">
      <dgm:prSet phldrT="[Text]" custT="1"/>
      <dgm:spPr/>
      <dgm:t>
        <a:bodyPr/>
        <a:lstStyle/>
        <a:p>
          <a:r>
            <a:rPr lang="en-US" sz="1800" dirty="0">
              <a:solidFill>
                <a:srgbClr val="92278F"/>
              </a:solidFill>
            </a:rPr>
            <a:t>Communicate &amp; educate staff, residents, families</a:t>
          </a:r>
        </a:p>
      </dgm:t>
    </dgm:pt>
    <dgm:pt modelId="{5E85126D-E11A-4474-A68B-5A3EF7C54B6B}" type="parTrans" cxnId="{F45D6DAB-27F0-4ADC-B94F-6475B2D6D7EF}">
      <dgm:prSet/>
      <dgm:spPr/>
      <dgm:t>
        <a:bodyPr/>
        <a:lstStyle/>
        <a:p>
          <a:endParaRPr lang="en-US"/>
        </a:p>
      </dgm:t>
    </dgm:pt>
    <dgm:pt modelId="{DB4CAD0A-5566-43A4-9559-653FE73B60A0}" type="sibTrans" cxnId="{F45D6DAB-27F0-4ADC-B94F-6475B2D6D7EF}">
      <dgm:prSet/>
      <dgm:spPr/>
      <dgm:t>
        <a:bodyPr/>
        <a:lstStyle/>
        <a:p>
          <a:endParaRPr lang="en-US"/>
        </a:p>
      </dgm:t>
    </dgm:pt>
    <dgm:pt modelId="{CB00A645-4C8F-471A-B2EF-FA6D96D03DFE}">
      <dgm:prSet phldrT="[Text]" custT="1"/>
      <dgm:spPr/>
      <dgm:t>
        <a:bodyPr/>
        <a:lstStyle/>
        <a:p>
          <a:endParaRPr lang="en-US" sz="1800" dirty="0">
            <a:solidFill>
              <a:srgbClr val="92278F"/>
            </a:solidFill>
          </a:endParaRPr>
        </a:p>
      </dgm:t>
    </dgm:pt>
    <dgm:pt modelId="{BD22104F-A931-4B4A-8C60-8428A83EE399}" type="parTrans" cxnId="{F7A15E65-D335-49DE-BC33-283E8C1E604F}">
      <dgm:prSet/>
      <dgm:spPr/>
      <dgm:t>
        <a:bodyPr/>
        <a:lstStyle/>
        <a:p>
          <a:endParaRPr lang="en-US"/>
        </a:p>
      </dgm:t>
    </dgm:pt>
    <dgm:pt modelId="{91268A89-185B-49F5-8B34-65AE1B32E0D3}" type="sibTrans" cxnId="{F7A15E65-D335-49DE-BC33-283E8C1E604F}">
      <dgm:prSet/>
      <dgm:spPr/>
      <dgm:t>
        <a:bodyPr/>
        <a:lstStyle/>
        <a:p>
          <a:endParaRPr lang="en-US"/>
        </a:p>
      </dgm:t>
    </dgm:pt>
    <dgm:pt modelId="{B34DA767-7089-4D59-AD8C-F2227E9D2EE4}">
      <dgm:prSet phldrT="[Text]" custT="1"/>
      <dgm:spPr/>
      <dgm:t>
        <a:bodyPr/>
        <a:lstStyle/>
        <a:p>
          <a:endParaRPr lang="en-US" sz="1800" dirty="0">
            <a:solidFill>
              <a:srgbClr val="92278F"/>
            </a:solidFill>
          </a:endParaRPr>
        </a:p>
      </dgm:t>
    </dgm:pt>
    <dgm:pt modelId="{E5474F4D-A9B3-4E3A-B2B4-07E0D277AB4D}" type="parTrans" cxnId="{09FC5CC3-9B09-4701-A4A1-CDA218E80E07}">
      <dgm:prSet/>
      <dgm:spPr/>
      <dgm:t>
        <a:bodyPr/>
        <a:lstStyle/>
        <a:p>
          <a:endParaRPr lang="en-US"/>
        </a:p>
      </dgm:t>
    </dgm:pt>
    <dgm:pt modelId="{0CDBB90E-777C-4CAB-ADF4-B6BD9AF60D85}" type="sibTrans" cxnId="{09FC5CC3-9B09-4701-A4A1-CDA218E80E07}">
      <dgm:prSet/>
      <dgm:spPr/>
      <dgm:t>
        <a:bodyPr/>
        <a:lstStyle/>
        <a:p>
          <a:endParaRPr lang="en-US"/>
        </a:p>
      </dgm:t>
    </dgm:pt>
    <dgm:pt modelId="{EB1E65F3-C04B-41A8-87E8-FF083353176C}" type="pres">
      <dgm:prSet presAssocID="{024F3125-1C95-41D8-AF3C-3D1E2236FBB0}" presName="Name0" presStyleCnt="0">
        <dgm:presLayoutVars>
          <dgm:dir/>
          <dgm:resizeHandles val="exact"/>
        </dgm:presLayoutVars>
      </dgm:prSet>
      <dgm:spPr/>
    </dgm:pt>
    <dgm:pt modelId="{590B5292-F2C4-4B65-A95B-80DBA7B3E051}" type="pres">
      <dgm:prSet presAssocID="{5D7156CA-3547-4F5D-AEED-30471BCC4B3C}" presName="node" presStyleLbl="node1" presStyleIdx="0" presStyleCnt="3">
        <dgm:presLayoutVars>
          <dgm:bulletEnabled val="1"/>
        </dgm:presLayoutVars>
      </dgm:prSet>
      <dgm:spPr/>
    </dgm:pt>
    <dgm:pt modelId="{B7E34DEC-E92F-4721-88C5-BE60D51DD3A8}" type="pres">
      <dgm:prSet presAssocID="{1D4782AB-8BEE-467E-B74B-CB383984EFCA}" presName="sibTrans" presStyleCnt="0"/>
      <dgm:spPr/>
    </dgm:pt>
    <dgm:pt modelId="{8899B104-3673-4252-8862-DBC2FEA59522}" type="pres">
      <dgm:prSet presAssocID="{2F05A11F-7A0F-4066-BEEF-A1BD4B7EDD29}" presName="node" presStyleLbl="node1" presStyleIdx="1" presStyleCnt="3">
        <dgm:presLayoutVars>
          <dgm:bulletEnabled val="1"/>
        </dgm:presLayoutVars>
      </dgm:prSet>
      <dgm:spPr/>
    </dgm:pt>
    <dgm:pt modelId="{28F56258-EC25-4202-B392-B0424D70D45B}" type="pres">
      <dgm:prSet presAssocID="{EA11F6CC-38B3-4925-87F5-FB4E0C32595F}" presName="sibTrans" presStyleCnt="0"/>
      <dgm:spPr/>
    </dgm:pt>
    <dgm:pt modelId="{FCCF515D-A5F3-4A2D-87E3-14B321687E86}" type="pres">
      <dgm:prSet presAssocID="{EB51265A-0E31-421A-A160-AADD68F9A6C8}" presName="node" presStyleLbl="node1" presStyleIdx="2" presStyleCnt="3">
        <dgm:presLayoutVars>
          <dgm:bulletEnabled val="1"/>
        </dgm:presLayoutVars>
      </dgm:prSet>
      <dgm:spPr/>
    </dgm:pt>
  </dgm:ptLst>
  <dgm:cxnLst>
    <dgm:cxn modelId="{BBE4EC06-A263-4399-AC1C-241DDB4BA662}" type="presOf" srcId="{EB51265A-0E31-421A-A160-AADD68F9A6C8}" destId="{FCCF515D-A5F3-4A2D-87E3-14B321687E86}" srcOrd="0" destOrd="0" presId="urn:microsoft.com/office/officeart/2005/8/layout/hList6"/>
    <dgm:cxn modelId="{45934511-D70A-4552-88EC-10F79FE20362}" type="presOf" srcId="{45267E9A-C50A-4236-86D2-95B4714C921F}" destId="{FCCF515D-A5F3-4A2D-87E3-14B321687E86}" srcOrd="0" destOrd="3" presId="urn:microsoft.com/office/officeart/2005/8/layout/hList6"/>
    <dgm:cxn modelId="{AA43D011-BF94-4EA0-B4EA-69311CCCBC6A}" type="presOf" srcId="{BA59EAAB-A207-418E-8C8D-CCAA8DFBD4AA}" destId="{590B5292-F2C4-4B65-A95B-80DBA7B3E051}" srcOrd="0" destOrd="1" presId="urn:microsoft.com/office/officeart/2005/8/layout/hList6"/>
    <dgm:cxn modelId="{38AC8518-241C-4014-BF62-EC45E0ABDD0D}" type="presOf" srcId="{8BF722E8-53BE-4033-A21D-47AE09E77D88}" destId="{FCCF515D-A5F3-4A2D-87E3-14B321687E86}" srcOrd="0" destOrd="2" presId="urn:microsoft.com/office/officeart/2005/8/layout/hList6"/>
    <dgm:cxn modelId="{F5529C2D-DD80-4BC5-B2D8-A57D79CB72BE}" type="presOf" srcId="{CB00A645-4C8F-471A-B2EF-FA6D96D03DFE}" destId="{8899B104-3673-4252-8862-DBC2FEA59522}" srcOrd="0" destOrd="1" presId="urn:microsoft.com/office/officeart/2005/8/layout/hList6"/>
    <dgm:cxn modelId="{3B1FD740-D14C-413C-995B-25937378408F}" srcId="{024F3125-1C95-41D8-AF3C-3D1E2236FBB0}" destId="{2F05A11F-7A0F-4066-BEEF-A1BD4B7EDD29}" srcOrd="1" destOrd="0" parTransId="{9B2E9EB6-CC5D-4C27-B176-641E08422FCC}" sibTransId="{EA11F6CC-38B3-4925-87F5-FB4E0C32595F}"/>
    <dgm:cxn modelId="{690BB55E-13C1-4380-BB71-2144BEA27E6E}" srcId="{EB51265A-0E31-421A-A160-AADD68F9A6C8}" destId="{8BF722E8-53BE-4033-A21D-47AE09E77D88}" srcOrd="1" destOrd="0" parTransId="{6FAFD2F7-93CB-4908-9257-257B9E8C0CC5}" sibTransId="{4F49DBAB-2EB5-4075-9857-40E817D205A8}"/>
    <dgm:cxn modelId="{F7A15E65-D335-49DE-BC33-283E8C1E604F}" srcId="{2F05A11F-7A0F-4066-BEEF-A1BD4B7EDD29}" destId="{CB00A645-4C8F-471A-B2EF-FA6D96D03DFE}" srcOrd="0" destOrd="0" parTransId="{BD22104F-A931-4B4A-8C60-8428A83EE399}" sibTransId="{91268A89-185B-49F5-8B34-65AE1B32E0D3}"/>
    <dgm:cxn modelId="{CC3B574A-4CC6-49AD-A82D-701E6B8A441E}" srcId="{2F05A11F-7A0F-4066-BEEF-A1BD4B7EDD29}" destId="{67D5D8A4-87D0-4C28-9CF0-4C418EB4D5C7}" srcOrd="2" destOrd="0" parTransId="{EF8614A8-7473-425A-A6F1-59111D9CA886}" sibTransId="{9F67B389-F260-4F8E-84FE-1B0B36B0520A}"/>
    <dgm:cxn modelId="{A7AC444B-C53A-406A-ADF5-617701A0EFC8}" srcId="{5D7156CA-3547-4F5D-AEED-30471BCC4B3C}" destId="{CF2A982B-9FD2-40E9-94C8-59D35CE5056A}" srcOrd="1" destOrd="0" parTransId="{FFEE6D56-ADCC-4118-8D45-A8EBD57CEE8C}" sibTransId="{7D6BF6EB-6556-4C80-AC85-638B5B3A3EE0}"/>
    <dgm:cxn modelId="{E79C076F-B60A-45E4-AD42-4FEDABC24D38}" type="presOf" srcId="{67D5D8A4-87D0-4C28-9CF0-4C418EB4D5C7}" destId="{8899B104-3673-4252-8862-DBC2FEA59522}" srcOrd="0" destOrd="3" presId="urn:microsoft.com/office/officeart/2005/8/layout/hList6"/>
    <dgm:cxn modelId="{DF680152-F147-4A4E-9A02-412BD445CCE5}" srcId="{024F3125-1C95-41D8-AF3C-3D1E2236FBB0}" destId="{EB51265A-0E31-421A-A160-AADD68F9A6C8}" srcOrd="2" destOrd="0" parTransId="{996C8A87-80EC-4EF2-8336-4B95F4064FF0}" sibTransId="{A37E424B-3924-4510-A061-4EA6FA02CCE3}"/>
    <dgm:cxn modelId="{F18D02A2-9117-4D67-97A7-3F31EC43A763}" type="presOf" srcId="{CF2A982B-9FD2-40E9-94C8-59D35CE5056A}" destId="{590B5292-F2C4-4B65-A95B-80DBA7B3E051}" srcOrd="0" destOrd="2" presId="urn:microsoft.com/office/officeart/2005/8/layout/hList6"/>
    <dgm:cxn modelId="{F45D6DAB-27F0-4ADC-B94F-6475B2D6D7EF}" srcId="{EB51265A-0E31-421A-A160-AADD68F9A6C8}" destId="{45267E9A-C50A-4236-86D2-95B4714C921F}" srcOrd="2" destOrd="0" parTransId="{5E85126D-E11A-4474-A68B-5A3EF7C54B6B}" sibTransId="{DB4CAD0A-5566-43A4-9559-653FE73B60A0}"/>
    <dgm:cxn modelId="{69FA7EB1-5120-4377-80A1-A5A950BA628E}" srcId="{2F05A11F-7A0F-4066-BEEF-A1BD4B7EDD29}" destId="{0914C210-EDC3-4774-BD1F-7F7F8174AB3F}" srcOrd="1" destOrd="0" parTransId="{622DFD59-F049-48C8-A49D-C8CFFE8C209C}" sibTransId="{A4B03F05-432D-40CE-A5CA-2475F7FB9845}"/>
    <dgm:cxn modelId="{4E9035B8-2235-413D-807E-CE8FFE98691C}" type="presOf" srcId="{2F05A11F-7A0F-4066-BEEF-A1BD4B7EDD29}" destId="{8899B104-3673-4252-8862-DBC2FEA59522}" srcOrd="0" destOrd="0" presId="urn:microsoft.com/office/officeart/2005/8/layout/hList6"/>
    <dgm:cxn modelId="{6E9CB5BD-F54C-4779-AB54-A00F03769ADA}" type="presOf" srcId="{0914C210-EDC3-4774-BD1F-7F7F8174AB3F}" destId="{8899B104-3673-4252-8862-DBC2FEA59522}" srcOrd="0" destOrd="2" presId="urn:microsoft.com/office/officeart/2005/8/layout/hList6"/>
    <dgm:cxn modelId="{09FC5CC3-9B09-4701-A4A1-CDA218E80E07}" srcId="{EB51265A-0E31-421A-A160-AADD68F9A6C8}" destId="{B34DA767-7089-4D59-AD8C-F2227E9D2EE4}" srcOrd="0" destOrd="0" parTransId="{E5474F4D-A9B3-4E3A-B2B4-07E0D277AB4D}" sibTransId="{0CDBB90E-777C-4CAB-ADF4-B6BD9AF60D85}"/>
    <dgm:cxn modelId="{145920C6-499C-4D3F-BC42-6B6EC5C76913}" type="presOf" srcId="{B34DA767-7089-4D59-AD8C-F2227E9D2EE4}" destId="{FCCF515D-A5F3-4A2D-87E3-14B321687E86}" srcOrd="0" destOrd="1" presId="urn:microsoft.com/office/officeart/2005/8/layout/hList6"/>
    <dgm:cxn modelId="{93FAD3C6-AC4C-41EF-8989-5C29500426DE}" type="presOf" srcId="{5D7156CA-3547-4F5D-AEED-30471BCC4B3C}" destId="{590B5292-F2C4-4B65-A95B-80DBA7B3E051}" srcOrd="0" destOrd="0" presId="urn:microsoft.com/office/officeart/2005/8/layout/hList6"/>
    <dgm:cxn modelId="{42FB7BD4-5F77-4CC1-833E-08FF9E1A7A47}" srcId="{024F3125-1C95-41D8-AF3C-3D1E2236FBB0}" destId="{5D7156CA-3547-4F5D-AEED-30471BCC4B3C}" srcOrd="0" destOrd="0" parTransId="{5B8B6506-CFEA-4151-96EE-327CF8ABE4B9}" sibTransId="{1D4782AB-8BEE-467E-B74B-CB383984EFCA}"/>
    <dgm:cxn modelId="{8D4810ED-9E4E-432F-AACB-7F9FFAC045DF}" type="presOf" srcId="{024F3125-1C95-41D8-AF3C-3D1E2236FBB0}" destId="{EB1E65F3-C04B-41A8-87E8-FF083353176C}" srcOrd="0" destOrd="0" presId="urn:microsoft.com/office/officeart/2005/8/layout/hList6"/>
    <dgm:cxn modelId="{F3A192F2-2579-4A30-966D-194DF5278FEE}" srcId="{5D7156CA-3547-4F5D-AEED-30471BCC4B3C}" destId="{BA59EAAB-A207-418E-8C8D-CCAA8DFBD4AA}" srcOrd="0" destOrd="0" parTransId="{BE7B3E58-4416-4C97-88F7-9B0613BA454B}" sibTransId="{22EA84FD-71D1-4101-96CD-F4B849DC352E}"/>
    <dgm:cxn modelId="{88F8AABB-0965-4FB3-89D1-5A188A7FCF1E}" type="presParOf" srcId="{EB1E65F3-C04B-41A8-87E8-FF083353176C}" destId="{590B5292-F2C4-4B65-A95B-80DBA7B3E051}" srcOrd="0" destOrd="0" presId="urn:microsoft.com/office/officeart/2005/8/layout/hList6"/>
    <dgm:cxn modelId="{E72C15AF-1827-46B3-A70D-8033012387A7}" type="presParOf" srcId="{EB1E65F3-C04B-41A8-87E8-FF083353176C}" destId="{B7E34DEC-E92F-4721-88C5-BE60D51DD3A8}" srcOrd="1" destOrd="0" presId="urn:microsoft.com/office/officeart/2005/8/layout/hList6"/>
    <dgm:cxn modelId="{2B47A6CB-6A69-497C-A1FB-D9F32CF438BC}" type="presParOf" srcId="{EB1E65F3-C04B-41A8-87E8-FF083353176C}" destId="{8899B104-3673-4252-8862-DBC2FEA59522}" srcOrd="2" destOrd="0" presId="urn:microsoft.com/office/officeart/2005/8/layout/hList6"/>
    <dgm:cxn modelId="{5CCABBF4-F448-44BA-B623-88977BA9F6F7}" type="presParOf" srcId="{EB1E65F3-C04B-41A8-87E8-FF083353176C}" destId="{28F56258-EC25-4202-B392-B0424D70D45B}" srcOrd="3" destOrd="0" presId="urn:microsoft.com/office/officeart/2005/8/layout/hList6"/>
    <dgm:cxn modelId="{FAA4EBE7-C22C-4A48-8482-8F742B5E5D31}" type="presParOf" srcId="{EB1E65F3-C04B-41A8-87E8-FF083353176C}" destId="{FCCF515D-A5F3-4A2D-87E3-14B321687E86}"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64AB81E-F586-49DB-AA14-98EB4367777E}" type="doc">
      <dgm:prSet loTypeId="urn:microsoft.com/office/officeart/2005/8/layout/venn3" loCatId="relationship" qsTypeId="urn:microsoft.com/office/officeart/2005/8/quickstyle/simple5" qsCatId="simple" csTypeId="urn:microsoft.com/office/officeart/2005/8/colors/accent4_1" csCatId="accent4" phldr="1"/>
      <dgm:spPr/>
      <dgm:t>
        <a:bodyPr/>
        <a:lstStyle/>
        <a:p>
          <a:endParaRPr lang="en-US"/>
        </a:p>
      </dgm:t>
    </dgm:pt>
    <dgm:pt modelId="{BE3F0467-3BBB-4B40-A25A-D3D5EE6B705A}">
      <dgm:prSet phldrT="[Text]" custT="1"/>
      <dgm:spPr/>
      <dgm:t>
        <a:bodyPr/>
        <a:lstStyle/>
        <a:p>
          <a:r>
            <a:rPr lang="en-US" sz="2800" b="1" dirty="0">
              <a:solidFill>
                <a:srgbClr val="7030A0"/>
              </a:solidFill>
            </a:rPr>
            <a:t>Ability to provide results within 48 hours</a:t>
          </a:r>
        </a:p>
      </dgm:t>
    </dgm:pt>
    <dgm:pt modelId="{1838727B-02C4-4518-98D0-EC008EE0C2C5}" type="parTrans" cxnId="{B11BBABD-E920-4BC7-9149-171E97C30825}">
      <dgm:prSet/>
      <dgm:spPr/>
      <dgm:t>
        <a:bodyPr/>
        <a:lstStyle/>
        <a:p>
          <a:endParaRPr lang="en-US"/>
        </a:p>
      </dgm:t>
    </dgm:pt>
    <dgm:pt modelId="{A7E3AB06-36A4-4EB1-9667-F23142109B9F}" type="sibTrans" cxnId="{B11BBABD-E920-4BC7-9149-171E97C30825}">
      <dgm:prSet/>
      <dgm:spPr/>
      <dgm:t>
        <a:bodyPr/>
        <a:lstStyle/>
        <a:p>
          <a:endParaRPr lang="en-US"/>
        </a:p>
      </dgm:t>
    </dgm:pt>
    <dgm:pt modelId="{F4298715-43BF-4E1C-B219-E72C7ADA69CF}">
      <dgm:prSet phldrT="[Text]" custT="1"/>
      <dgm:spPr/>
      <dgm:t>
        <a:bodyPr/>
        <a:lstStyle/>
        <a:p>
          <a:r>
            <a:rPr lang="en-US" sz="2800" b="1" dirty="0">
              <a:solidFill>
                <a:srgbClr val="7030A0"/>
              </a:solidFill>
            </a:rPr>
            <a:t>Availability of Supplies </a:t>
          </a:r>
        </a:p>
      </dgm:t>
    </dgm:pt>
    <dgm:pt modelId="{FD30FB45-F2C0-4A50-AC4F-44D07E29C6EB}" type="parTrans" cxnId="{38B3DBBB-45C9-4A4D-A9A1-60EE2E134784}">
      <dgm:prSet/>
      <dgm:spPr/>
      <dgm:t>
        <a:bodyPr/>
        <a:lstStyle/>
        <a:p>
          <a:endParaRPr lang="en-US"/>
        </a:p>
      </dgm:t>
    </dgm:pt>
    <dgm:pt modelId="{B5135027-47F4-41D8-9CC7-D2A6FF0EB705}" type="sibTrans" cxnId="{38B3DBBB-45C9-4A4D-A9A1-60EE2E134784}">
      <dgm:prSet/>
      <dgm:spPr/>
      <dgm:t>
        <a:bodyPr/>
        <a:lstStyle/>
        <a:p>
          <a:endParaRPr lang="en-US"/>
        </a:p>
      </dgm:t>
    </dgm:pt>
    <dgm:pt modelId="{E04AEFEE-C03C-4D97-9BFB-04DF62D3A8D0}">
      <dgm:prSet phldrT="[Text]" custT="1"/>
      <dgm:spPr/>
      <dgm:t>
        <a:bodyPr/>
        <a:lstStyle/>
        <a:p>
          <a:r>
            <a:rPr lang="en-US" sz="2800" b="1" dirty="0">
              <a:solidFill>
                <a:srgbClr val="7030A0"/>
              </a:solidFill>
            </a:rPr>
            <a:t>Ability to bill Medicare or Medicaid directly</a:t>
          </a:r>
        </a:p>
      </dgm:t>
    </dgm:pt>
    <dgm:pt modelId="{36125AA8-D21F-475E-A979-CEF51534D193}" type="parTrans" cxnId="{2167A824-725F-457D-A9B2-425F47EA1CB7}">
      <dgm:prSet/>
      <dgm:spPr/>
      <dgm:t>
        <a:bodyPr/>
        <a:lstStyle/>
        <a:p>
          <a:endParaRPr lang="en-US"/>
        </a:p>
      </dgm:t>
    </dgm:pt>
    <dgm:pt modelId="{60EACD79-C59C-4F06-87EB-1273BE346269}" type="sibTrans" cxnId="{2167A824-725F-457D-A9B2-425F47EA1CB7}">
      <dgm:prSet/>
      <dgm:spPr/>
      <dgm:t>
        <a:bodyPr/>
        <a:lstStyle/>
        <a:p>
          <a:endParaRPr lang="en-US"/>
        </a:p>
      </dgm:t>
    </dgm:pt>
    <dgm:pt modelId="{0CA6B870-9380-42F5-AFB0-6D7E75A2AFC1}" type="pres">
      <dgm:prSet presAssocID="{664AB81E-F586-49DB-AA14-98EB4367777E}" presName="Name0" presStyleCnt="0">
        <dgm:presLayoutVars>
          <dgm:dir/>
          <dgm:resizeHandles val="exact"/>
        </dgm:presLayoutVars>
      </dgm:prSet>
      <dgm:spPr/>
    </dgm:pt>
    <dgm:pt modelId="{2DFB286E-DAED-422C-9B15-71BA31F739E4}" type="pres">
      <dgm:prSet presAssocID="{BE3F0467-3BBB-4B40-A25A-D3D5EE6B705A}" presName="Name5" presStyleLbl="vennNode1" presStyleIdx="0" presStyleCnt="3">
        <dgm:presLayoutVars>
          <dgm:bulletEnabled val="1"/>
        </dgm:presLayoutVars>
      </dgm:prSet>
      <dgm:spPr/>
    </dgm:pt>
    <dgm:pt modelId="{D8FA6016-4275-4581-BE54-956C0B3D8A28}" type="pres">
      <dgm:prSet presAssocID="{A7E3AB06-36A4-4EB1-9667-F23142109B9F}" presName="space" presStyleCnt="0"/>
      <dgm:spPr/>
    </dgm:pt>
    <dgm:pt modelId="{AA50B7D1-5C07-49A9-ACA1-D2BD2F393C18}" type="pres">
      <dgm:prSet presAssocID="{F4298715-43BF-4E1C-B219-E72C7ADA69CF}" presName="Name5" presStyleLbl="vennNode1" presStyleIdx="1" presStyleCnt="3">
        <dgm:presLayoutVars>
          <dgm:bulletEnabled val="1"/>
        </dgm:presLayoutVars>
      </dgm:prSet>
      <dgm:spPr/>
    </dgm:pt>
    <dgm:pt modelId="{96284CAF-160A-406D-99F7-040AAA87333F}" type="pres">
      <dgm:prSet presAssocID="{B5135027-47F4-41D8-9CC7-D2A6FF0EB705}" presName="space" presStyleCnt="0"/>
      <dgm:spPr/>
    </dgm:pt>
    <dgm:pt modelId="{703A5DDD-C042-47FB-9DDE-EB7975952340}" type="pres">
      <dgm:prSet presAssocID="{E04AEFEE-C03C-4D97-9BFB-04DF62D3A8D0}" presName="Name5" presStyleLbl="vennNode1" presStyleIdx="2" presStyleCnt="3">
        <dgm:presLayoutVars>
          <dgm:bulletEnabled val="1"/>
        </dgm:presLayoutVars>
      </dgm:prSet>
      <dgm:spPr/>
    </dgm:pt>
  </dgm:ptLst>
  <dgm:cxnLst>
    <dgm:cxn modelId="{2167A824-725F-457D-A9B2-425F47EA1CB7}" srcId="{664AB81E-F586-49DB-AA14-98EB4367777E}" destId="{E04AEFEE-C03C-4D97-9BFB-04DF62D3A8D0}" srcOrd="2" destOrd="0" parTransId="{36125AA8-D21F-475E-A979-CEF51534D193}" sibTransId="{60EACD79-C59C-4F06-87EB-1273BE346269}"/>
    <dgm:cxn modelId="{9FAECA51-E7D5-41B8-BE95-2BA181C2A8CF}" type="presOf" srcId="{E04AEFEE-C03C-4D97-9BFB-04DF62D3A8D0}" destId="{703A5DDD-C042-47FB-9DDE-EB7975952340}" srcOrd="0" destOrd="0" presId="urn:microsoft.com/office/officeart/2005/8/layout/venn3"/>
    <dgm:cxn modelId="{C3A3175A-8479-4690-A274-BA237F03C5CE}" type="presOf" srcId="{F4298715-43BF-4E1C-B219-E72C7ADA69CF}" destId="{AA50B7D1-5C07-49A9-ACA1-D2BD2F393C18}" srcOrd="0" destOrd="0" presId="urn:microsoft.com/office/officeart/2005/8/layout/venn3"/>
    <dgm:cxn modelId="{2FFA8195-591E-4A05-90B2-28F5A3DC76AB}" type="presOf" srcId="{664AB81E-F586-49DB-AA14-98EB4367777E}" destId="{0CA6B870-9380-42F5-AFB0-6D7E75A2AFC1}" srcOrd="0" destOrd="0" presId="urn:microsoft.com/office/officeart/2005/8/layout/venn3"/>
    <dgm:cxn modelId="{38B3DBBB-45C9-4A4D-A9A1-60EE2E134784}" srcId="{664AB81E-F586-49DB-AA14-98EB4367777E}" destId="{F4298715-43BF-4E1C-B219-E72C7ADA69CF}" srcOrd="1" destOrd="0" parTransId="{FD30FB45-F2C0-4A50-AC4F-44D07E29C6EB}" sibTransId="{B5135027-47F4-41D8-9CC7-D2A6FF0EB705}"/>
    <dgm:cxn modelId="{B11BBABD-E920-4BC7-9149-171E97C30825}" srcId="{664AB81E-F586-49DB-AA14-98EB4367777E}" destId="{BE3F0467-3BBB-4B40-A25A-D3D5EE6B705A}" srcOrd="0" destOrd="0" parTransId="{1838727B-02C4-4518-98D0-EC008EE0C2C5}" sibTransId="{A7E3AB06-36A4-4EB1-9667-F23142109B9F}"/>
    <dgm:cxn modelId="{A8E03ED3-1CA1-4142-B24C-E901377FC756}" type="presOf" srcId="{BE3F0467-3BBB-4B40-A25A-D3D5EE6B705A}" destId="{2DFB286E-DAED-422C-9B15-71BA31F739E4}" srcOrd="0" destOrd="0" presId="urn:microsoft.com/office/officeart/2005/8/layout/venn3"/>
    <dgm:cxn modelId="{12214DF5-59C7-499E-B189-A8DB2257B94A}" type="presParOf" srcId="{0CA6B870-9380-42F5-AFB0-6D7E75A2AFC1}" destId="{2DFB286E-DAED-422C-9B15-71BA31F739E4}" srcOrd="0" destOrd="0" presId="urn:microsoft.com/office/officeart/2005/8/layout/venn3"/>
    <dgm:cxn modelId="{25BF17DA-C68A-4094-9039-228E0250331B}" type="presParOf" srcId="{0CA6B870-9380-42F5-AFB0-6D7E75A2AFC1}" destId="{D8FA6016-4275-4581-BE54-956C0B3D8A28}" srcOrd="1" destOrd="0" presId="urn:microsoft.com/office/officeart/2005/8/layout/venn3"/>
    <dgm:cxn modelId="{1105A7B7-C8F8-43A3-A5CC-C136C344462D}" type="presParOf" srcId="{0CA6B870-9380-42F5-AFB0-6D7E75A2AFC1}" destId="{AA50B7D1-5C07-49A9-ACA1-D2BD2F393C18}" srcOrd="2" destOrd="0" presId="urn:microsoft.com/office/officeart/2005/8/layout/venn3"/>
    <dgm:cxn modelId="{C3BEBA0F-3AD7-40AD-84C3-070E34205704}" type="presParOf" srcId="{0CA6B870-9380-42F5-AFB0-6D7E75A2AFC1}" destId="{96284CAF-160A-406D-99F7-040AAA87333F}" srcOrd="3" destOrd="0" presId="urn:microsoft.com/office/officeart/2005/8/layout/venn3"/>
    <dgm:cxn modelId="{ED4BBDBC-1ADC-47CF-99F6-4F2DE63F3A81}" type="presParOf" srcId="{0CA6B870-9380-42F5-AFB0-6D7E75A2AFC1}" destId="{703A5DDD-C042-47FB-9DDE-EB7975952340}"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A73576-3B8B-4289-89B7-BF02B34A1253}"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57595C94-6488-4A66-A170-A53852B5DAED}">
      <dgm:prSet phldrT="[Text]" custT="1"/>
      <dgm:spPr/>
      <dgm:t>
        <a:bodyPr/>
        <a:lstStyle/>
        <a:p>
          <a:pPr algn="ctr"/>
          <a:endParaRPr lang="en-US" sz="2800" dirty="0">
            <a:solidFill>
              <a:srgbClr val="7030A0"/>
            </a:solidFill>
          </a:endParaRPr>
        </a:p>
        <a:p>
          <a:pPr algn="ctr"/>
          <a:r>
            <a:rPr lang="en-US" sz="2800" dirty="0">
              <a:solidFill>
                <a:srgbClr val="7030A0"/>
              </a:solidFill>
            </a:rPr>
            <a:t>Test </a:t>
          </a:r>
          <a:r>
            <a:rPr lang="en-US" sz="2800" b="1" dirty="0">
              <a:solidFill>
                <a:srgbClr val="7030A0"/>
              </a:solidFill>
            </a:rPr>
            <a:t>all staff </a:t>
          </a:r>
          <a:r>
            <a:rPr lang="en-US" sz="2800" dirty="0">
              <a:solidFill>
                <a:srgbClr val="7030A0"/>
              </a:solidFill>
            </a:rPr>
            <a:t>based on the extent of the virus in the community using CMS’ county positivity rate</a:t>
          </a:r>
          <a:r>
            <a:rPr lang="en-US" sz="2800" dirty="0"/>
            <a:t>.</a:t>
          </a:r>
        </a:p>
      </dgm:t>
    </dgm:pt>
    <dgm:pt modelId="{51583670-1933-46CA-B02A-213B7F861934}" type="parTrans" cxnId="{59F4896B-A077-4454-B78C-2E57FC845C21}">
      <dgm:prSet/>
      <dgm:spPr/>
      <dgm:t>
        <a:bodyPr/>
        <a:lstStyle/>
        <a:p>
          <a:endParaRPr lang="en-US"/>
        </a:p>
      </dgm:t>
    </dgm:pt>
    <dgm:pt modelId="{4DC228E2-9020-437E-A8D5-178F335D0140}" type="sibTrans" cxnId="{59F4896B-A077-4454-B78C-2E57FC845C21}">
      <dgm:prSet/>
      <dgm:spPr/>
      <dgm:t>
        <a:bodyPr/>
        <a:lstStyle/>
        <a:p>
          <a:endParaRPr lang="en-US"/>
        </a:p>
      </dgm:t>
    </dgm:pt>
    <dgm:pt modelId="{B756B1B3-B641-4630-A7A9-B8706A0054FF}">
      <dgm:prSet phldrT="[Text]"/>
      <dgm:spPr/>
      <dgm:t>
        <a:bodyPr/>
        <a:lstStyle/>
        <a:p>
          <a:r>
            <a:rPr lang="en-US" dirty="0">
              <a:solidFill>
                <a:srgbClr val="7030A0"/>
              </a:solidFill>
            </a:rPr>
            <a:t>PCR/Molecular or Antigen Tests</a:t>
          </a:r>
        </a:p>
      </dgm:t>
    </dgm:pt>
    <dgm:pt modelId="{8B462528-88E9-4C75-9486-49EE9040C786}" type="sibTrans" cxnId="{4C07CAE0-406A-48B0-A9B6-FA9F87D871FC}">
      <dgm:prSet/>
      <dgm:spPr/>
      <dgm:t>
        <a:bodyPr/>
        <a:lstStyle/>
        <a:p>
          <a:endParaRPr lang="en-US"/>
        </a:p>
      </dgm:t>
    </dgm:pt>
    <dgm:pt modelId="{7D35ACE5-31BF-4CEE-BA7D-EB405C88B70D}" type="parTrans" cxnId="{4C07CAE0-406A-48B0-A9B6-FA9F87D871FC}">
      <dgm:prSet/>
      <dgm:spPr/>
      <dgm:t>
        <a:bodyPr/>
        <a:lstStyle/>
        <a:p>
          <a:endParaRPr lang="en-US"/>
        </a:p>
      </dgm:t>
    </dgm:pt>
    <dgm:pt modelId="{D2B841BC-F4B2-4440-94A3-448BCAEF79E5}" type="pres">
      <dgm:prSet presAssocID="{07A73576-3B8B-4289-89B7-BF02B34A1253}" presName="Name0" presStyleCnt="0">
        <dgm:presLayoutVars>
          <dgm:chMax/>
          <dgm:chPref/>
          <dgm:dir/>
          <dgm:animLvl val="lvl"/>
        </dgm:presLayoutVars>
      </dgm:prSet>
      <dgm:spPr/>
    </dgm:pt>
    <dgm:pt modelId="{AF35CC59-8CBC-414B-8F00-A2EF0F043B02}" type="pres">
      <dgm:prSet presAssocID="{B756B1B3-B641-4630-A7A9-B8706A0054FF}" presName="composite" presStyleCnt="0"/>
      <dgm:spPr/>
    </dgm:pt>
    <dgm:pt modelId="{AD3D90FC-05FA-409E-A323-32B3A07F90E3}" type="pres">
      <dgm:prSet presAssocID="{B756B1B3-B641-4630-A7A9-B8706A0054FF}" presName="ParentAccentShape" presStyleLbl="trBgShp" presStyleIdx="0" presStyleCnt="2"/>
      <dgm:spPr/>
    </dgm:pt>
    <dgm:pt modelId="{CC3EF1D9-FDB0-4D9E-B0D3-6A1DC52A2052}" type="pres">
      <dgm:prSet presAssocID="{B756B1B3-B641-4630-A7A9-B8706A0054FF}" presName="ParentText" presStyleLbl="revTx" presStyleIdx="0" presStyleCnt="2">
        <dgm:presLayoutVars>
          <dgm:chMax val="1"/>
          <dgm:chPref val="1"/>
          <dgm:bulletEnabled val="1"/>
        </dgm:presLayoutVars>
      </dgm:prSet>
      <dgm:spPr/>
    </dgm:pt>
    <dgm:pt modelId="{00A297C8-4967-46B8-8485-A33456963996}" type="pres">
      <dgm:prSet presAssocID="{B756B1B3-B641-4630-A7A9-B8706A0054FF}" presName="ChildText" presStyleLbl="revTx" presStyleIdx="1" presStyleCnt="2">
        <dgm:presLayoutVars>
          <dgm:chMax val="0"/>
          <dgm:chPref val="0"/>
        </dgm:presLayoutVars>
      </dgm:prSet>
      <dgm:spPr/>
    </dgm:pt>
    <dgm:pt modelId="{D4B8F02E-D35B-4887-B0F6-7FC996A719D7}" type="pres">
      <dgm:prSet presAssocID="{B756B1B3-B641-4630-A7A9-B8706A0054FF}" presName="ChildAccentShape" presStyleLbl="trBgShp" presStyleIdx="1" presStyleCnt="2"/>
      <dgm:spPr/>
    </dgm:pt>
    <dgm:pt modelId="{F7606A83-382F-4C41-9E20-5D17CEBF1EFB}" type="pres">
      <dgm:prSet presAssocID="{B756B1B3-B641-4630-A7A9-B8706A0054FF}" presName="Image" presStyleLbl="alignImgPlace1" presStyleIdx="0" presStyleCnt="1" custScaleX="86569" custScaleY="88334" custLinFactNeighborX="2356" custLinFactNeighborY="3572"/>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21000" b="-21000"/>
          </a:stretch>
        </a:blipFill>
      </dgm:spPr>
    </dgm:pt>
  </dgm:ptLst>
  <dgm:cxnLst>
    <dgm:cxn modelId="{D7113A69-A4A8-400A-BD10-D05BAB6FC7B1}" type="presOf" srcId="{57595C94-6488-4A66-A170-A53852B5DAED}" destId="{00A297C8-4967-46B8-8485-A33456963996}" srcOrd="0" destOrd="0" presId="urn:microsoft.com/office/officeart/2009/3/layout/SnapshotPictureList"/>
    <dgm:cxn modelId="{59F4896B-A077-4454-B78C-2E57FC845C21}" srcId="{B756B1B3-B641-4630-A7A9-B8706A0054FF}" destId="{57595C94-6488-4A66-A170-A53852B5DAED}" srcOrd="0" destOrd="0" parTransId="{51583670-1933-46CA-B02A-213B7F861934}" sibTransId="{4DC228E2-9020-437E-A8D5-178F335D0140}"/>
    <dgm:cxn modelId="{DE319A7F-5174-4150-9388-51050C0B1E40}" type="presOf" srcId="{07A73576-3B8B-4289-89B7-BF02B34A1253}" destId="{D2B841BC-F4B2-4440-94A3-448BCAEF79E5}" srcOrd="0" destOrd="0" presId="urn:microsoft.com/office/officeart/2009/3/layout/SnapshotPictureList"/>
    <dgm:cxn modelId="{4C07CAE0-406A-48B0-A9B6-FA9F87D871FC}" srcId="{07A73576-3B8B-4289-89B7-BF02B34A1253}" destId="{B756B1B3-B641-4630-A7A9-B8706A0054FF}" srcOrd="0" destOrd="0" parTransId="{7D35ACE5-31BF-4CEE-BA7D-EB405C88B70D}" sibTransId="{8B462528-88E9-4C75-9486-49EE9040C786}"/>
    <dgm:cxn modelId="{38FD6CFC-0545-4C8E-877B-1193D6C71382}" type="presOf" srcId="{B756B1B3-B641-4630-A7A9-B8706A0054FF}" destId="{CC3EF1D9-FDB0-4D9E-B0D3-6A1DC52A2052}" srcOrd="0" destOrd="0" presId="urn:microsoft.com/office/officeart/2009/3/layout/SnapshotPictureList"/>
    <dgm:cxn modelId="{8D4A6F38-4F26-447A-A67F-5588CF455FC0}" type="presParOf" srcId="{D2B841BC-F4B2-4440-94A3-448BCAEF79E5}" destId="{AF35CC59-8CBC-414B-8F00-A2EF0F043B02}" srcOrd="0" destOrd="0" presId="urn:microsoft.com/office/officeart/2009/3/layout/SnapshotPictureList"/>
    <dgm:cxn modelId="{4A4E3D7B-9C4E-4C01-9CAD-DE3EA8C022BE}" type="presParOf" srcId="{AF35CC59-8CBC-414B-8F00-A2EF0F043B02}" destId="{AD3D90FC-05FA-409E-A323-32B3A07F90E3}" srcOrd="0" destOrd="0" presId="urn:microsoft.com/office/officeart/2009/3/layout/SnapshotPictureList"/>
    <dgm:cxn modelId="{88062754-56A5-47AB-9D91-153A9E16FC15}" type="presParOf" srcId="{AF35CC59-8CBC-414B-8F00-A2EF0F043B02}" destId="{CC3EF1D9-FDB0-4D9E-B0D3-6A1DC52A2052}" srcOrd="1" destOrd="0" presId="urn:microsoft.com/office/officeart/2009/3/layout/SnapshotPictureList"/>
    <dgm:cxn modelId="{A8EC6BB0-8F56-44B3-B22D-E9FC9A424F50}" type="presParOf" srcId="{AF35CC59-8CBC-414B-8F00-A2EF0F043B02}" destId="{00A297C8-4967-46B8-8485-A33456963996}" srcOrd="2" destOrd="0" presId="urn:microsoft.com/office/officeart/2009/3/layout/SnapshotPictureList"/>
    <dgm:cxn modelId="{C7FAB280-48CA-4862-BF55-B8A1DF0F6B6C}" type="presParOf" srcId="{AF35CC59-8CBC-414B-8F00-A2EF0F043B02}" destId="{D4B8F02E-D35B-4887-B0F6-7FC996A719D7}" srcOrd="3" destOrd="0" presId="urn:microsoft.com/office/officeart/2009/3/layout/SnapshotPictureList"/>
    <dgm:cxn modelId="{B1C276A0-4EE0-456D-97E5-BE7BA9524181}" type="presParOf" srcId="{AF35CC59-8CBC-414B-8F00-A2EF0F043B02}" destId="{F7606A83-382F-4C41-9E20-5D17CEBF1EFB}"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6007202-7C43-4360-900C-9994FECD22C2}" type="doc">
      <dgm:prSet loTypeId="urn:microsoft.com/office/officeart/2005/8/layout/hList7" loCatId="list" qsTypeId="urn:microsoft.com/office/officeart/2005/8/quickstyle/simple1" qsCatId="simple" csTypeId="urn:microsoft.com/office/officeart/2005/8/colors/accent4_1" csCatId="accent4" phldr="1"/>
      <dgm:spPr/>
    </dgm:pt>
    <dgm:pt modelId="{1262D6D8-923A-49DB-8660-EB92E582E8DA}">
      <dgm:prSet phldrT="[Text]"/>
      <dgm:spPr/>
      <dgm:t>
        <a:bodyPr/>
        <a:lstStyle/>
        <a:p>
          <a:r>
            <a:rPr lang="en-US" dirty="0">
              <a:solidFill>
                <a:srgbClr val="7030A0"/>
              </a:solidFill>
            </a:rPr>
            <a:t>Clinical Assessment</a:t>
          </a:r>
        </a:p>
      </dgm:t>
    </dgm:pt>
    <dgm:pt modelId="{688EDD2E-A659-416D-AA29-A751E06BF6C3}" type="parTrans" cxnId="{E2D57070-5A3D-490E-8BF2-CA4D895B2244}">
      <dgm:prSet/>
      <dgm:spPr/>
      <dgm:t>
        <a:bodyPr/>
        <a:lstStyle/>
        <a:p>
          <a:endParaRPr lang="en-US"/>
        </a:p>
      </dgm:t>
    </dgm:pt>
    <dgm:pt modelId="{352B920E-3734-49CD-A203-A9FEF99D3EB5}" type="sibTrans" cxnId="{E2D57070-5A3D-490E-8BF2-CA4D895B2244}">
      <dgm:prSet/>
      <dgm:spPr/>
      <dgm:t>
        <a:bodyPr/>
        <a:lstStyle/>
        <a:p>
          <a:endParaRPr lang="en-US"/>
        </a:p>
      </dgm:t>
    </dgm:pt>
    <dgm:pt modelId="{226B4858-001B-49D4-A52F-9CE5C4ADD626}">
      <dgm:prSet phldrT="[Text]"/>
      <dgm:spPr/>
      <dgm:t>
        <a:bodyPr/>
        <a:lstStyle/>
        <a:p>
          <a:r>
            <a:rPr lang="en-US" dirty="0">
              <a:solidFill>
                <a:srgbClr val="7030A0"/>
              </a:solidFill>
            </a:rPr>
            <a:t>Transmission Prevention</a:t>
          </a:r>
        </a:p>
      </dgm:t>
    </dgm:pt>
    <dgm:pt modelId="{F299E552-182B-44AD-8617-3E595A7E494D}" type="parTrans" cxnId="{561E8929-FD96-4BE9-ACC6-68E755DE2D60}">
      <dgm:prSet/>
      <dgm:spPr/>
      <dgm:t>
        <a:bodyPr/>
        <a:lstStyle/>
        <a:p>
          <a:endParaRPr lang="en-US"/>
        </a:p>
      </dgm:t>
    </dgm:pt>
    <dgm:pt modelId="{0A2BAA19-11E3-4156-9C35-F30BA0F988F2}" type="sibTrans" cxnId="{561E8929-FD96-4BE9-ACC6-68E755DE2D60}">
      <dgm:prSet/>
      <dgm:spPr/>
      <dgm:t>
        <a:bodyPr/>
        <a:lstStyle/>
        <a:p>
          <a:endParaRPr lang="en-US"/>
        </a:p>
      </dgm:t>
    </dgm:pt>
    <dgm:pt modelId="{7F4ADF45-F5F0-49C1-8764-AA232D439638}">
      <dgm:prSet phldrT="[Text]"/>
      <dgm:spPr/>
      <dgm:t>
        <a:bodyPr/>
        <a:lstStyle/>
        <a:p>
          <a:r>
            <a:rPr lang="en-US" dirty="0">
              <a:solidFill>
                <a:srgbClr val="7030A0"/>
              </a:solidFill>
            </a:rPr>
            <a:t>Environmental Cleaning</a:t>
          </a:r>
        </a:p>
      </dgm:t>
    </dgm:pt>
    <dgm:pt modelId="{3BB367FF-956A-448E-8F1F-B1D3FE0F66AA}" type="parTrans" cxnId="{4E063530-48D0-4E25-AAD2-235A0C98693F}">
      <dgm:prSet/>
      <dgm:spPr/>
      <dgm:t>
        <a:bodyPr/>
        <a:lstStyle/>
        <a:p>
          <a:endParaRPr lang="en-US"/>
        </a:p>
      </dgm:t>
    </dgm:pt>
    <dgm:pt modelId="{60678B95-740E-4B31-984B-F8EB00C8BA54}" type="sibTrans" cxnId="{4E063530-48D0-4E25-AAD2-235A0C98693F}">
      <dgm:prSet/>
      <dgm:spPr/>
      <dgm:t>
        <a:bodyPr/>
        <a:lstStyle/>
        <a:p>
          <a:endParaRPr lang="en-US"/>
        </a:p>
      </dgm:t>
    </dgm:pt>
    <dgm:pt modelId="{B7AA06C9-1973-457B-8D32-D2FDB46D04FE}" type="pres">
      <dgm:prSet presAssocID="{66007202-7C43-4360-900C-9994FECD22C2}" presName="Name0" presStyleCnt="0">
        <dgm:presLayoutVars>
          <dgm:dir/>
          <dgm:resizeHandles val="exact"/>
        </dgm:presLayoutVars>
      </dgm:prSet>
      <dgm:spPr/>
    </dgm:pt>
    <dgm:pt modelId="{CF296BE8-A801-43CE-AF96-F9369D7C03D7}" type="pres">
      <dgm:prSet presAssocID="{66007202-7C43-4360-900C-9994FECD22C2}" presName="fgShape" presStyleLbl="fgShp" presStyleIdx="0" presStyleCnt="1"/>
      <dgm:spPr/>
    </dgm:pt>
    <dgm:pt modelId="{F5ADB780-F683-496F-9244-C9282DF4799F}" type="pres">
      <dgm:prSet presAssocID="{66007202-7C43-4360-900C-9994FECD22C2}" presName="linComp" presStyleCnt="0"/>
      <dgm:spPr/>
    </dgm:pt>
    <dgm:pt modelId="{56B161FD-8F4F-4332-88D8-49CEC71C6573}" type="pres">
      <dgm:prSet presAssocID="{1262D6D8-923A-49DB-8660-EB92E582E8DA}" presName="compNode" presStyleCnt="0"/>
      <dgm:spPr/>
    </dgm:pt>
    <dgm:pt modelId="{E8BCD94C-D6E3-4FDF-8A12-1509A19370D7}" type="pres">
      <dgm:prSet presAssocID="{1262D6D8-923A-49DB-8660-EB92E582E8DA}" presName="bkgdShape" presStyleLbl="node1" presStyleIdx="0" presStyleCnt="3"/>
      <dgm:spPr/>
    </dgm:pt>
    <dgm:pt modelId="{BDD0F313-77D6-4706-995B-F2C7552F80EC}" type="pres">
      <dgm:prSet presAssocID="{1262D6D8-923A-49DB-8660-EB92E582E8DA}" presName="nodeTx" presStyleLbl="node1" presStyleIdx="0" presStyleCnt="3">
        <dgm:presLayoutVars>
          <dgm:bulletEnabled val="1"/>
        </dgm:presLayoutVars>
      </dgm:prSet>
      <dgm:spPr/>
    </dgm:pt>
    <dgm:pt modelId="{D1F73B46-5AA3-4448-8364-77C4F0C88127}" type="pres">
      <dgm:prSet presAssocID="{1262D6D8-923A-49DB-8660-EB92E582E8DA}" presName="invisiNode" presStyleLbl="node1" presStyleIdx="0" presStyleCnt="3"/>
      <dgm:spPr/>
    </dgm:pt>
    <dgm:pt modelId="{155027B3-601A-4C58-BE9F-DDBBAB839B07}" type="pres">
      <dgm:prSet presAssocID="{1262D6D8-923A-49DB-8660-EB92E582E8D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052F8BDA-935B-4D23-9A48-79F10CE75EE3}" type="pres">
      <dgm:prSet presAssocID="{352B920E-3734-49CD-A203-A9FEF99D3EB5}" presName="sibTrans" presStyleLbl="sibTrans2D1" presStyleIdx="0" presStyleCnt="0"/>
      <dgm:spPr/>
    </dgm:pt>
    <dgm:pt modelId="{3AD4A1AA-3638-48C5-BFE5-6ADD9C2972B1}" type="pres">
      <dgm:prSet presAssocID="{226B4858-001B-49D4-A52F-9CE5C4ADD626}" presName="compNode" presStyleCnt="0"/>
      <dgm:spPr/>
    </dgm:pt>
    <dgm:pt modelId="{8B1EA542-981E-4E45-AEAB-F2310256AAE0}" type="pres">
      <dgm:prSet presAssocID="{226B4858-001B-49D4-A52F-9CE5C4ADD626}" presName="bkgdShape" presStyleLbl="node1" presStyleIdx="1" presStyleCnt="3"/>
      <dgm:spPr/>
    </dgm:pt>
    <dgm:pt modelId="{33B221A0-043F-4C1C-9403-EB0179C365CD}" type="pres">
      <dgm:prSet presAssocID="{226B4858-001B-49D4-A52F-9CE5C4ADD626}" presName="nodeTx" presStyleLbl="node1" presStyleIdx="1" presStyleCnt="3">
        <dgm:presLayoutVars>
          <dgm:bulletEnabled val="1"/>
        </dgm:presLayoutVars>
      </dgm:prSet>
      <dgm:spPr/>
    </dgm:pt>
    <dgm:pt modelId="{C388A815-C18F-469A-92AA-228034825DE6}" type="pres">
      <dgm:prSet presAssocID="{226B4858-001B-49D4-A52F-9CE5C4ADD626}" presName="invisiNode" presStyleLbl="node1" presStyleIdx="1" presStyleCnt="3"/>
      <dgm:spPr/>
    </dgm:pt>
    <dgm:pt modelId="{2B270EC6-FA40-4C02-8C06-30EAED157CA6}" type="pres">
      <dgm:prSet presAssocID="{226B4858-001B-49D4-A52F-9CE5C4ADD626}"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dgm:spPr>
    </dgm:pt>
    <dgm:pt modelId="{9E5F9802-9A80-4A5D-9AFA-7D17660DF25D}" type="pres">
      <dgm:prSet presAssocID="{0A2BAA19-11E3-4156-9C35-F30BA0F988F2}" presName="sibTrans" presStyleLbl="sibTrans2D1" presStyleIdx="0" presStyleCnt="0"/>
      <dgm:spPr/>
    </dgm:pt>
    <dgm:pt modelId="{C3AABC74-822C-4B64-A437-A0B553D9E347}" type="pres">
      <dgm:prSet presAssocID="{7F4ADF45-F5F0-49C1-8764-AA232D439638}" presName="compNode" presStyleCnt="0"/>
      <dgm:spPr/>
    </dgm:pt>
    <dgm:pt modelId="{AC0B7D4C-B6D3-4A61-8F73-9D2E89497D0C}" type="pres">
      <dgm:prSet presAssocID="{7F4ADF45-F5F0-49C1-8764-AA232D439638}" presName="bkgdShape" presStyleLbl="node1" presStyleIdx="2" presStyleCnt="3"/>
      <dgm:spPr/>
    </dgm:pt>
    <dgm:pt modelId="{9E542BAD-0A5B-4934-8B7C-26665AF7861C}" type="pres">
      <dgm:prSet presAssocID="{7F4ADF45-F5F0-49C1-8764-AA232D439638}" presName="nodeTx" presStyleLbl="node1" presStyleIdx="2" presStyleCnt="3">
        <dgm:presLayoutVars>
          <dgm:bulletEnabled val="1"/>
        </dgm:presLayoutVars>
      </dgm:prSet>
      <dgm:spPr/>
    </dgm:pt>
    <dgm:pt modelId="{1D66B4B8-DC4D-4B38-A6DA-03EF83F9EDB1}" type="pres">
      <dgm:prSet presAssocID="{7F4ADF45-F5F0-49C1-8764-AA232D439638}" presName="invisiNode" presStyleLbl="node1" presStyleIdx="2" presStyleCnt="3"/>
      <dgm:spPr/>
    </dgm:pt>
    <dgm:pt modelId="{4B7CE7D5-586F-4AC5-889F-B2A1FA39A5C3}" type="pres">
      <dgm:prSet presAssocID="{7F4ADF45-F5F0-49C1-8764-AA232D439638}"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dgm:spPr>
    </dgm:pt>
  </dgm:ptLst>
  <dgm:cxnLst>
    <dgm:cxn modelId="{8B42B60B-2AA2-40E5-9E5E-1070B80D4930}" type="presOf" srcId="{1262D6D8-923A-49DB-8660-EB92E582E8DA}" destId="{BDD0F313-77D6-4706-995B-F2C7552F80EC}" srcOrd="1" destOrd="0" presId="urn:microsoft.com/office/officeart/2005/8/layout/hList7"/>
    <dgm:cxn modelId="{F4A10516-930A-4D60-BA7B-391721EBD1FB}" type="presOf" srcId="{0A2BAA19-11E3-4156-9C35-F30BA0F988F2}" destId="{9E5F9802-9A80-4A5D-9AFA-7D17660DF25D}" srcOrd="0" destOrd="0" presId="urn:microsoft.com/office/officeart/2005/8/layout/hList7"/>
    <dgm:cxn modelId="{535BC91D-C4BA-4B4C-A16F-9C974A1C9534}" type="presOf" srcId="{226B4858-001B-49D4-A52F-9CE5C4ADD626}" destId="{33B221A0-043F-4C1C-9403-EB0179C365CD}" srcOrd="1" destOrd="0" presId="urn:microsoft.com/office/officeart/2005/8/layout/hList7"/>
    <dgm:cxn modelId="{561E8929-FD96-4BE9-ACC6-68E755DE2D60}" srcId="{66007202-7C43-4360-900C-9994FECD22C2}" destId="{226B4858-001B-49D4-A52F-9CE5C4ADD626}" srcOrd="1" destOrd="0" parTransId="{F299E552-182B-44AD-8617-3E595A7E494D}" sibTransId="{0A2BAA19-11E3-4156-9C35-F30BA0F988F2}"/>
    <dgm:cxn modelId="{E97FFC2A-69DE-436D-9474-4DA572E33A14}" type="presOf" srcId="{7F4ADF45-F5F0-49C1-8764-AA232D439638}" destId="{9E542BAD-0A5B-4934-8B7C-26665AF7861C}" srcOrd="1" destOrd="0" presId="urn:microsoft.com/office/officeart/2005/8/layout/hList7"/>
    <dgm:cxn modelId="{4E063530-48D0-4E25-AAD2-235A0C98693F}" srcId="{66007202-7C43-4360-900C-9994FECD22C2}" destId="{7F4ADF45-F5F0-49C1-8764-AA232D439638}" srcOrd="2" destOrd="0" parTransId="{3BB367FF-956A-448E-8F1F-B1D3FE0F66AA}" sibTransId="{60678B95-740E-4B31-984B-F8EB00C8BA54}"/>
    <dgm:cxn modelId="{D7A44D42-02BC-401E-9FFA-BBACBCFAE418}" type="presOf" srcId="{1262D6D8-923A-49DB-8660-EB92E582E8DA}" destId="{E8BCD94C-D6E3-4FDF-8A12-1509A19370D7}" srcOrd="0" destOrd="0" presId="urn:microsoft.com/office/officeart/2005/8/layout/hList7"/>
    <dgm:cxn modelId="{E2D57070-5A3D-490E-8BF2-CA4D895B2244}" srcId="{66007202-7C43-4360-900C-9994FECD22C2}" destId="{1262D6D8-923A-49DB-8660-EB92E582E8DA}" srcOrd="0" destOrd="0" parTransId="{688EDD2E-A659-416D-AA29-A751E06BF6C3}" sibTransId="{352B920E-3734-49CD-A203-A9FEF99D3EB5}"/>
    <dgm:cxn modelId="{E6B31855-0E75-48B5-9882-391978FDD67C}" type="presOf" srcId="{352B920E-3734-49CD-A203-A9FEF99D3EB5}" destId="{052F8BDA-935B-4D23-9A48-79F10CE75EE3}" srcOrd="0" destOrd="0" presId="urn:microsoft.com/office/officeart/2005/8/layout/hList7"/>
    <dgm:cxn modelId="{E6B8227F-DA93-4CBF-9F54-CE888B027234}" type="presOf" srcId="{7F4ADF45-F5F0-49C1-8764-AA232D439638}" destId="{AC0B7D4C-B6D3-4A61-8F73-9D2E89497D0C}" srcOrd="0" destOrd="0" presId="urn:microsoft.com/office/officeart/2005/8/layout/hList7"/>
    <dgm:cxn modelId="{14B361C6-6B57-49CB-9312-766E90E2D161}" type="presOf" srcId="{66007202-7C43-4360-900C-9994FECD22C2}" destId="{B7AA06C9-1973-457B-8D32-D2FDB46D04FE}" srcOrd="0" destOrd="0" presId="urn:microsoft.com/office/officeart/2005/8/layout/hList7"/>
    <dgm:cxn modelId="{33DC19F8-FC97-4AA4-9360-861238A193B8}" type="presOf" srcId="{226B4858-001B-49D4-A52F-9CE5C4ADD626}" destId="{8B1EA542-981E-4E45-AEAB-F2310256AAE0}" srcOrd="0" destOrd="0" presId="urn:microsoft.com/office/officeart/2005/8/layout/hList7"/>
    <dgm:cxn modelId="{1B00F8BC-1ABE-4FD5-9E71-D9F96EF34FEC}" type="presParOf" srcId="{B7AA06C9-1973-457B-8D32-D2FDB46D04FE}" destId="{CF296BE8-A801-43CE-AF96-F9369D7C03D7}" srcOrd="0" destOrd="0" presId="urn:microsoft.com/office/officeart/2005/8/layout/hList7"/>
    <dgm:cxn modelId="{F24CDE61-866A-4FF9-8CA9-741C24F3DF5F}" type="presParOf" srcId="{B7AA06C9-1973-457B-8D32-D2FDB46D04FE}" destId="{F5ADB780-F683-496F-9244-C9282DF4799F}" srcOrd="1" destOrd="0" presId="urn:microsoft.com/office/officeart/2005/8/layout/hList7"/>
    <dgm:cxn modelId="{2007ED13-A196-487C-BCF5-19B834C34064}" type="presParOf" srcId="{F5ADB780-F683-496F-9244-C9282DF4799F}" destId="{56B161FD-8F4F-4332-88D8-49CEC71C6573}" srcOrd="0" destOrd="0" presId="urn:microsoft.com/office/officeart/2005/8/layout/hList7"/>
    <dgm:cxn modelId="{B2922290-4C22-400B-9133-FA254ED69AA7}" type="presParOf" srcId="{56B161FD-8F4F-4332-88D8-49CEC71C6573}" destId="{E8BCD94C-D6E3-4FDF-8A12-1509A19370D7}" srcOrd="0" destOrd="0" presId="urn:microsoft.com/office/officeart/2005/8/layout/hList7"/>
    <dgm:cxn modelId="{67006427-44E4-4ACC-A3D2-887C34F2298D}" type="presParOf" srcId="{56B161FD-8F4F-4332-88D8-49CEC71C6573}" destId="{BDD0F313-77D6-4706-995B-F2C7552F80EC}" srcOrd="1" destOrd="0" presId="urn:microsoft.com/office/officeart/2005/8/layout/hList7"/>
    <dgm:cxn modelId="{D679185A-AABD-4E68-8BF6-0F59FC79A08B}" type="presParOf" srcId="{56B161FD-8F4F-4332-88D8-49CEC71C6573}" destId="{D1F73B46-5AA3-4448-8364-77C4F0C88127}" srcOrd="2" destOrd="0" presId="urn:microsoft.com/office/officeart/2005/8/layout/hList7"/>
    <dgm:cxn modelId="{4C2A3448-73DE-4927-BA5B-CFEAC35DFC1F}" type="presParOf" srcId="{56B161FD-8F4F-4332-88D8-49CEC71C6573}" destId="{155027B3-601A-4C58-BE9F-DDBBAB839B07}" srcOrd="3" destOrd="0" presId="urn:microsoft.com/office/officeart/2005/8/layout/hList7"/>
    <dgm:cxn modelId="{77C06EE4-D32A-4B9E-B453-1A5706919C04}" type="presParOf" srcId="{F5ADB780-F683-496F-9244-C9282DF4799F}" destId="{052F8BDA-935B-4D23-9A48-79F10CE75EE3}" srcOrd="1" destOrd="0" presId="urn:microsoft.com/office/officeart/2005/8/layout/hList7"/>
    <dgm:cxn modelId="{B2DA4FCA-5B36-4104-A4CB-9121BCF94803}" type="presParOf" srcId="{F5ADB780-F683-496F-9244-C9282DF4799F}" destId="{3AD4A1AA-3638-48C5-BFE5-6ADD9C2972B1}" srcOrd="2" destOrd="0" presId="urn:microsoft.com/office/officeart/2005/8/layout/hList7"/>
    <dgm:cxn modelId="{F03BE309-4771-4AA5-A686-21B696062BAF}" type="presParOf" srcId="{3AD4A1AA-3638-48C5-BFE5-6ADD9C2972B1}" destId="{8B1EA542-981E-4E45-AEAB-F2310256AAE0}" srcOrd="0" destOrd="0" presId="urn:microsoft.com/office/officeart/2005/8/layout/hList7"/>
    <dgm:cxn modelId="{C629FC2E-52B7-493E-8E09-DEDF28C8B8FD}" type="presParOf" srcId="{3AD4A1AA-3638-48C5-BFE5-6ADD9C2972B1}" destId="{33B221A0-043F-4C1C-9403-EB0179C365CD}" srcOrd="1" destOrd="0" presId="urn:microsoft.com/office/officeart/2005/8/layout/hList7"/>
    <dgm:cxn modelId="{8E4F6061-EF65-4FFB-B001-04CBD1F5FF2E}" type="presParOf" srcId="{3AD4A1AA-3638-48C5-BFE5-6ADD9C2972B1}" destId="{C388A815-C18F-469A-92AA-228034825DE6}" srcOrd="2" destOrd="0" presId="urn:microsoft.com/office/officeart/2005/8/layout/hList7"/>
    <dgm:cxn modelId="{CA479C44-0DE4-44EB-9F4B-E39F5623FD4C}" type="presParOf" srcId="{3AD4A1AA-3638-48C5-BFE5-6ADD9C2972B1}" destId="{2B270EC6-FA40-4C02-8C06-30EAED157CA6}" srcOrd="3" destOrd="0" presId="urn:microsoft.com/office/officeart/2005/8/layout/hList7"/>
    <dgm:cxn modelId="{FB329E34-187E-4DF9-8004-D164F5C34946}" type="presParOf" srcId="{F5ADB780-F683-496F-9244-C9282DF4799F}" destId="{9E5F9802-9A80-4A5D-9AFA-7D17660DF25D}" srcOrd="3" destOrd="0" presId="urn:microsoft.com/office/officeart/2005/8/layout/hList7"/>
    <dgm:cxn modelId="{57B8C01C-D833-4E3E-A0AD-F388D0A3017B}" type="presParOf" srcId="{F5ADB780-F683-496F-9244-C9282DF4799F}" destId="{C3AABC74-822C-4B64-A437-A0B553D9E347}" srcOrd="4" destOrd="0" presId="urn:microsoft.com/office/officeart/2005/8/layout/hList7"/>
    <dgm:cxn modelId="{042D847F-8507-4A43-A416-C8BD8DDCDC7D}" type="presParOf" srcId="{C3AABC74-822C-4B64-A437-A0B553D9E347}" destId="{AC0B7D4C-B6D3-4A61-8F73-9D2E89497D0C}" srcOrd="0" destOrd="0" presId="urn:microsoft.com/office/officeart/2005/8/layout/hList7"/>
    <dgm:cxn modelId="{0270A3BD-8DC4-4F30-A98B-0756B515D4BF}" type="presParOf" srcId="{C3AABC74-822C-4B64-A437-A0B553D9E347}" destId="{9E542BAD-0A5B-4934-8B7C-26665AF7861C}" srcOrd="1" destOrd="0" presId="urn:microsoft.com/office/officeart/2005/8/layout/hList7"/>
    <dgm:cxn modelId="{EE8B14DB-04AD-44F1-87CC-D30599FB26FB}" type="presParOf" srcId="{C3AABC74-822C-4B64-A437-A0B553D9E347}" destId="{1D66B4B8-DC4D-4B38-A6DA-03EF83F9EDB1}" srcOrd="2" destOrd="0" presId="urn:microsoft.com/office/officeart/2005/8/layout/hList7"/>
    <dgm:cxn modelId="{FB222F55-6CBF-4A61-9FC2-9BE0058C4A5E}" type="presParOf" srcId="{C3AABC74-822C-4B64-A437-A0B553D9E347}" destId="{4B7CE7D5-586F-4AC5-889F-B2A1FA39A5C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E2B86D-F504-4E2D-AFE6-9136226FFD22}" type="doc">
      <dgm:prSet loTypeId="urn:microsoft.com/office/officeart/2005/8/layout/funnel1" loCatId="process" qsTypeId="urn:microsoft.com/office/officeart/2005/8/quickstyle/simple1" qsCatId="simple" csTypeId="urn:microsoft.com/office/officeart/2005/8/colors/accent4_4" csCatId="accent4" phldr="1"/>
      <dgm:spPr/>
      <dgm:t>
        <a:bodyPr/>
        <a:lstStyle/>
        <a:p>
          <a:endParaRPr lang="en-US"/>
        </a:p>
      </dgm:t>
    </dgm:pt>
    <dgm:pt modelId="{69E6E5AD-AEB9-4C57-BD79-A736E835A44F}">
      <dgm:prSet phldrT="[Text]" custT="1"/>
      <dgm:spPr/>
      <dgm:t>
        <a:bodyPr/>
        <a:lstStyle/>
        <a:p>
          <a:r>
            <a:rPr lang="en-US" sz="2000" b="1" dirty="0">
              <a:solidFill>
                <a:schemeClr val="bg1"/>
              </a:solidFill>
            </a:rPr>
            <a:t>Employee Students</a:t>
          </a:r>
        </a:p>
      </dgm:t>
    </dgm:pt>
    <dgm:pt modelId="{F9393992-1E5C-499A-82BC-038ABCC6FF20}" type="parTrans" cxnId="{2E8D504F-0628-4601-AF22-D42F0102B9FA}">
      <dgm:prSet/>
      <dgm:spPr/>
      <dgm:t>
        <a:bodyPr/>
        <a:lstStyle/>
        <a:p>
          <a:endParaRPr lang="en-US"/>
        </a:p>
      </dgm:t>
    </dgm:pt>
    <dgm:pt modelId="{A2B8349B-79B1-4884-9570-A9EB9DEC1D18}" type="sibTrans" cxnId="{2E8D504F-0628-4601-AF22-D42F0102B9FA}">
      <dgm:prSet/>
      <dgm:spPr/>
      <dgm:t>
        <a:bodyPr/>
        <a:lstStyle/>
        <a:p>
          <a:endParaRPr lang="en-US"/>
        </a:p>
      </dgm:t>
    </dgm:pt>
    <dgm:pt modelId="{0CD0D66E-6288-41F3-9724-847D7BB8994F}">
      <dgm:prSet phldrT="[Text]" custT="1"/>
      <dgm:spPr/>
      <dgm:t>
        <a:bodyPr/>
        <a:lstStyle/>
        <a:p>
          <a:r>
            <a:rPr lang="en-US" sz="2000" b="1" dirty="0">
              <a:solidFill>
                <a:schemeClr val="bg1"/>
              </a:solidFill>
            </a:rPr>
            <a:t>Consultant Contractor</a:t>
          </a:r>
        </a:p>
      </dgm:t>
    </dgm:pt>
    <dgm:pt modelId="{67A24C07-0107-41E2-8C33-AF211E266A6C}" type="parTrans" cxnId="{2E0D3071-4D8C-4798-85C3-E608D09285A3}">
      <dgm:prSet/>
      <dgm:spPr/>
      <dgm:t>
        <a:bodyPr/>
        <a:lstStyle/>
        <a:p>
          <a:endParaRPr lang="en-US"/>
        </a:p>
      </dgm:t>
    </dgm:pt>
    <dgm:pt modelId="{EC63AD5C-4E07-4100-AA47-53EB562464BC}" type="sibTrans" cxnId="{2E0D3071-4D8C-4798-85C3-E608D09285A3}">
      <dgm:prSet/>
      <dgm:spPr/>
      <dgm:t>
        <a:bodyPr/>
        <a:lstStyle/>
        <a:p>
          <a:endParaRPr lang="en-US"/>
        </a:p>
      </dgm:t>
    </dgm:pt>
    <dgm:pt modelId="{35716094-2F67-457F-8C3D-AD4877CF7C4B}">
      <dgm:prSet phldrT="[Text]"/>
      <dgm:spPr/>
    </dgm:pt>
    <dgm:pt modelId="{75E91928-A94C-42AA-938A-3D589567754E}" type="parTrans" cxnId="{B675AC8C-C08D-4E8C-9441-9B9A7D9B6281}">
      <dgm:prSet/>
      <dgm:spPr/>
      <dgm:t>
        <a:bodyPr/>
        <a:lstStyle/>
        <a:p>
          <a:endParaRPr lang="en-US"/>
        </a:p>
      </dgm:t>
    </dgm:pt>
    <dgm:pt modelId="{18467AE8-455D-4628-9FB3-536E351C9593}" type="sibTrans" cxnId="{B675AC8C-C08D-4E8C-9441-9B9A7D9B6281}">
      <dgm:prSet/>
      <dgm:spPr/>
      <dgm:t>
        <a:bodyPr/>
        <a:lstStyle/>
        <a:p>
          <a:endParaRPr lang="en-US"/>
        </a:p>
      </dgm:t>
    </dgm:pt>
    <dgm:pt modelId="{CAA17D46-7B55-4064-B9C3-97773E09640B}">
      <dgm:prSet phldrT="[Text]" custT="1"/>
      <dgm:spPr/>
      <dgm:t>
        <a:bodyPr/>
        <a:lstStyle/>
        <a:p>
          <a:r>
            <a:rPr lang="en-US" sz="2000" b="1" dirty="0">
              <a:solidFill>
                <a:schemeClr val="bg1"/>
              </a:solidFill>
            </a:rPr>
            <a:t>Volunteer, Caregiver</a:t>
          </a:r>
        </a:p>
      </dgm:t>
    </dgm:pt>
    <dgm:pt modelId="{F5866F8F-3868-45D5-9ADA-EE93216645B7}" type="parTrans" cxnId="{E4469752-76F5-4B2D-873D-EE05D9AB3EDD}">
      <dgm:prSet/>
      <dgm:spPr/>
      <dgm:t>
        <a:bodyPr/>
        <a:lstStyle/>
        <a:p>
          <a:endParaRPr lang="en-US"/>
        </a:p>
      </dgm:t>
    </dgm:pt>
    <dgm:pt modelId="{247D214F-E4EB-4409-994A-96A4D1041CC0}" type="sibTrans" cxnId="{E4469752-76F5-4B2D-873D-EE05D9AB3EDD}">
      <dgm:prSet/>
      <dgm:spPr/>
      <dgm:t>
        <a:bodyPr/>
        <a:lstStyle/>
        <a:p>
          <a:endParaRPr lang="en-US"/>
        </a:p>
      </dgm:t>
    </dgm:pt>
    <dgm:pt modelId="{96508238-1104-43BA-A816-0720EF05EDD5}">
      <dgm:prSet phldrT="[Text]"/>
      <dgm:spPr/>
      <dgm:t>
        <a:bodyPr/>
        <a:lstStyle/>
        <a:p>
          <a:r>
            <a:rPr lang="en-US" b="1" dirty="0">
              <a:solidFill>
                <a:srgbClr val="7030A0"/>
              </a:solidFill>
            </a:rPr>
            <a:t>All Facility Staff</a:t>
          </a:r>
        </a:p>
      </dgm:t>
    </dgm:pt>
    <dgm:pt modelId="{C357F141-59FB-4D45-8D98-CD3DED8B257F}" type="parTrans" cxnId="{34EA94E2-555F-4A67-BBEE-27E18C747007}">
      <dgm:prSet/>
      <dgm:spPr/>
      <dgm:t>
        <a:bodyPr/>
        <a:lstStyle/>
        <a:p>
          <a:endParaRPr lang="en-US"/>
        </a:p>
      </dgm:t>
    </dgm:pt>
    <dgm:pt modelId="{E6975B03-603B-4D0F-A6DF-148E58C59990}" type="sibTrans" cxnId="{34EA94E2-555F-4A67-BBEE-27E18C747007}">
      <dgm:prSet/>
      <dgm:spPr/>
      <dgm:t>
        <a:bodyPr/>
        <a:lstStyle/>
        <a:p>
          <a:endParaRPr lang="en-US"/>
        </a:p>
      </dgm:t>
    </dgm:pt>
    <dgm:pt modelId="{E1406550-4542-474A-826C-9ACD8A0536C5}" type="pres">
      <dgm:prSet presAssocID="{D0E2B86D-F504-4E2D-AFE6-9136226FFD22}" presName="Name0" presStyleCnt="0">
        <dgm:presLayoutVars>
          <dgm:chMax val="4"/>
          <dgm:resizeHandles val="exact"/>
        </dgm:presLayoutVars>
      </dgm:prSet>
      <dgm:spPr/>
    </dgm:pt>
    <dgm:pt modelId="{EC17C3EF-2711-4D7A-A22D-43689363AE43}" type="pres">
      <dgm:prSet presAssocID="{D0E2B86D-F504-4E2D-AFE6-9136226FFD22}" presName="ellipse" presStyleLbl="trBgShp" presStyleIdx="0" presStyleCnt="1"/>
      <dgm:spPr/>
    </dgm:pt>
    <dgm:pt modelId="{29E7B8B0-BC96-4C56-BD8A-38A863FAB96D}" type="pres">
      <dgm:prSet presAssocID="{D0E2B86D-F504-4E2D-AFE6-9136226FFD22}" presName="arrow1" presStyleLbl="fgShp" presStyleIdx="0" presStyleCnt="1"/>
      <dgm:spPr/>
    </dgm:pt>
    <dgm:pt modelId="{86C440BB-A5F3-4920-970B-E7D96C1B13D9}" type="pres">
      <dgm:prSet presAssocID="{D0E2B86D-F504-4E2D-AFE6-9136226FFD22}" presName="rectangle" presStyleLbl="revTx" presStyleIdx="0" presStyleCnt="1">
        <dgm:presLayoutVars>
          <dgm:bulletEnabled val="1"/>
        </dgm:presLayoutVars>
      </dgm:prSet>
      <dgm:spPr/>
    </dgm:pt>
    <dgm:pt modelId="{31C5D68C-3189-420D-BD47-B5990387F522}" type="pres">
      <dgm:prSet presAssocID="{0CD0D66E-6288-41F3-9724-847D7BB8994F}" presName="item1" presStyleLbl="node1" presStyleIdx="0" presStyleCnt="3" custScaleX="128620" custScaleY="137692">
        <dgm:presLayoutVars>
          <dgm:bulletEnabled val="1"/>
        </dgm:presLayoutVars>
      </dgm:prSet>
      <dgm:spPr/>
    </dgm:pt>
    <dgm:pt modelId="{A9E7FFA4-FB72-4D25-8694-9ED81F899303}" type="pres">
      <dgm:prSet presAssocID="{CAA17D46-7B55-4064-B9C3-97773E09640B}" presName="item2" presStyleLbl="node1" presStyleIdx="1" presStyleCnt="3" custScaleX="128620" custScaleY="137692">
        <dgm:presLayoutVars>
          <dgm:bulletEnabled val="1"/>
        </dgm:presLayoutVars>
      </dgm:prSet>
      <dgm:spPr/>
    </dgm:pt>
    <dgm:pt modelId="{C4C864FE-6C81-4263-ACFA-298E54FB76C7}" type="pres">
      <dgm:prSet presAssocID="{96508238-1104-43BA-A816-0720EF05EDD5}" presName="item3" presStyleLbl="node1" presStyleIdx="2" presStyleCnt="3" custScaleX="128620" custScaleY="137692">
        <dgm:presLayoutVars>
          <dgm:bulletEnabled val="1"/>
        </dgm:presLayoutVars>
      </dgm:prSet>
      <dgm:spPr/>
    </dgm:pt>
    <dgm:pt modelId="{30434C7B-F715-43F4-8E11-EC5F486BEA8D}" type="pres">
      <dgm:prSet presAssocID="{D0E2B86D-F504-4E2D-AFE6-9136226FFD22}" presName="funnel" presStyleLbl="trAlignAcc1" presStyleIdx="0" presStyleCnt="1" custScaleX="178710" custScaleY="142857"/>
      <dgm:spPr/>
    </dgm:pt>
  </dgm:ptLst>
  <dgm:cxnLst>
    <dgm:cxn modelId="{EB42A82A-EE73-43D0-9342-557F432F9B45}" type="presOf" srcId="{0CD0D66E-6288-41F3-9724-847D7BB8994F}" destId="{A9E7FFA4-FB72-4D25-8694-9ED81F899303}" srcOrd="0" destOrd="0" presId="urn:microsoft.com/office/officeart/2005/8/layout/funnel1"/>
    <dgm:cxn modelId="{F792282F-C537-4BA4-9EA8-B129A71D497D}" type="presOf" srcId="{D0E2B86D-F504-4E2D-AFE6-9136226FFD22}" destId="{E1406550-4542-474A-826C-9ACD8A0536C5}" srcOrd="0" destOrd="0" presId="urn:microsoft.com/office/officeart/2005/8/layout/funnel1"/>
    <dgm:cxn modelId="{F85D573E-97EB-4F36-AFCB-6F879DB6CFD0}" type="presOf" srcId="{96508238-1104-43BA-A816-0720EF05EDD5}" destId="{86C440BB-A5F3-4920-970B-E7D96C1B13D9}" srcOrd="0" destOrd="0" presId="urn:microsoft.com/office/officeart/2005/8/layout/funnel1"/>
    <dgm:cxn modelId="{5978134D-5B5B-49C7-A09A-DEF2D281E884}" type="presOf" srcId="{69E6E5AD-AEB9-4C57-BD79-A736E835A44F}" destId="{C4C864FE-6C81-4263-ACFA-298E54FB76C7}" srcOrd="0" destOrd="0" presId="urn:microsoft.com/office/officeart/2005/8/layout/funnel1"/>
    <dgm:cxn modelId="{2E8D504F-0628-4601-AF22-D42F0102B9FA}" srcId="{D0E2B86D-F504-4E2D-AFE6-9136226FFD22}" destId="{69E6E5AD-AEB9-4C57-BD79-A736E835A44F}" srcOrd="0" destOrd="0" parTransId="{F9393992-1E5C-499A-82BC-038ABCC6FF20}" sibTransId="{A2B8349B-79B1-4884-9570-A9EB9DEC1D18}"/>
    <dgm:cxn modelId="{2E0D3071-4D8C-4798-85C3-E608D09285A3}" srcId="{D0E2B86D-F504-4E2D-AFE6-9136226FFD22}" destId="{0CD0D66E-6288-41F3-9724-847D7BB8994F}" srcOrd="1" destOrd="0" parTransId="{67A24C07-0107-41E2-8C33-AF211E266A6C}" sibTransId="{EC63AD5C-4E07-4100-AA47-53EB562464BC}"/>
    <dgm:cxn modelId="{E4469752-76F5-4B2D-873D-EE05D9AB3EDD}" srcId="{D0E2B86D-F504-4E2D-AFE6-9136226FFD22}" destId="{CAA17D46-7B55-4064-B9C3-97773E09640B}" srcOrd="2" destOrd="0" parTransId="{F5866F8F-3868-45D5-9ADA-EE93216645B7}" sibTransId="{247D214F-E4EB-4409-994A-96A4D1041CC0}"/>
    <dgm:cxn modelId="{B675AC8C-C08D-4E8C-9441-9B9A7D9B6281}" srcId="{D0E2B86D-F504-4E2D-AFE6-9136226FFD22}" destId="{35716094-2F67-457F-8C3D-AD4877CF7C4B}" srcOrd="4" destOrd="0" parTransId="{75E91928-A94C-42AA-938A-3D589567754E}" sibTransId="{18467AE8-455D-4628-9FB3-536E351C9593}"/>
    <dgm:cxn modelId="{34EA94E2-555F-4A67-BBEE-27E18C747007}" srcId="{D0E2B86D-F504-4E2D-AFE6-9136226FFD22}" destId="{96508238-1104-43BA-A816-0720EF05EDD5}" srcOrd="3" destOrd="0" parTransId="{C357F141-59FB-4D45-8D98-CD3DED8B257F}" sibTransId="{E6975B03-603B-4D0F-A6DF-148E58C59990}"/>
    <dgm:cxn modelId="{5B95F5F7-F33A-4D34-8A0C-A8CD2BD82A04}" type="presOf" srcId="{CAA17D46-7B55-4064-B9C3-97773E09640B}" destId="{31C5D68C-3189-420D-BD47-B5990387F522}" srcOrd="0" destOrd="0" presId="urn:microsoft.com/office/officeart/2005/8/layout/funnel1"/>
    <dgm:cxn modelId="{8CDEE04F-A2B5-40EB-80AD-824D4D5B4C1A}" type="presParOf" srcId="{E1406550-4542-474A-826C-9ACD8A0536C5}" destId="{EC17C3EF-2711-4D7A-A22D-43689363AE43}" srcOrd="0" destOrd="0" presId="urn:microsoft.com/office/officeart/2005/8/layout/funnel1"/>
    <dgm:cxn modelId="{F1525849-FB5E-4DE0-A400-4B66BF98028F}" type="presParOf" srcId="{E1406550-4542-474A-826C-9ACD8A0536C5}" destId="{29E7B8B0-BC96-4C56-BD8A-38A863FAB96D}" srcOrd="1" destOrd="0" presId="urn:microsoft.com/office/officeart/2005/8/layout/funnel1"/>
    <dgm:cxn modelId="{D10EF13A-E38E-4A5A-A434-4A6FA2C2D67F}" type="presParOf" srcId="{E1406550-4542-474A-826C-9ACD8A0536C5}" destId="{86C440BB-A5F3-4920-970B-E7D96C1B13D9}" srcOrd="2" destOrd="0" presId="urn:microsoft.com/office/officeart/2005/8/layout/funnel1"/>
    <dgm:cxn modelId="{A14537A5-16F5-4C0D-9187-B5C5A2084392}" type="presParOf" srcId="{E1406550-4542-474A-826C-9ACD8A0536C5}" destId="{31C5D68C-3189-420D-BD47-B5990387F522}" srcOrd="3" destOrd="0" presId="urn:microsoft.com/office/officeart/2005/8/layout/funnel1"/>
    <dgm:cxn modelId="{AE69FA88-24AA-47B7-9C55-9E1425C1D285}" type="presParOf" srcId="{E1406550-4542-474A-826C-9ACD8A0536C5}" destId="{A9E7FFA4-FB72-4D25-8694-9ED81F899303}" srcOrd="4" destOrd="0" presId="urn:microsoft.com/office/officeart/2005/8/layout/funnel1"/>
    <dgm:cxn modelId="{D9CC96CC-DA39-469A-A866-C27C1C7A40BA}" type="presParOf" srcId="{E1406550-4542-474A-826C-9ACD8A0536C5}" destId="{C4C864FE-6C81-4263-ACFA-298E54FB76C7}" srcOrd="5" destOrd="0" presId="urn:microsoft.com/office/officeart/2005/8/layout/funnel1"/>
    <dgm:cxn modelId="{07C6BA24-328C-4FAA-8615-FF3734AA195F}" type="presParOf" srcId="{E1406550-4542-474A-826C-9ACD8A0536C5}" destId="{30434C7B-F715-43F4-8E11-EC5F486BEA8D}"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08BF99-0520-4F70-9052-CA7ECF6C4494}"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US"/>
        </a:p>
      </dgm:t>
    </dgm:pt>
    <dgm:pt modelId="{E83B753D-84B5-42BF-9874-8552C2A31DDB}">
      <dgm:prSet phldrT="[Text]"/>
      <dgm:spPr/>
      <dgm:t>
        <a:bodyPr/>
        <a:lstStyle/>
        <a:p>
          <a:r>
            <a:rPr lang="en-US" dirty="0"/>
            <a:t>County-Level Positivity  Rates</a:t>
          </a:r>
        </a:p>
      </dgm:t>
    </dgm:pt>
    <dgm:pt modelId="{79DD4956-7559-4BF3-B631-58844CE808F0}" type="parTrans" cxnId="{6A1BB7A6-15E5-4CA2-8430-6D666AFC3D75}">
      <dgm:prSet/>
      <dgm:spPr/>
      <dgm:t>
        <a:bodyPr/>
        <a:lstStyle/>
        <a:p>
          <a:endParaRPr lang="en-US"/>
        </a:p>
      </dgm:t>
    </dgm:pt>
    <dgm:pt modelId="{9DC6523B-44E0-4691-BEE1-B6BB3EB6E973}" type="sibTrans" cxnId="{6A1BB7A6-15E5-4CA2-8430-6D666AFC3D75}">
      <dgm:prSet/>
      <dgm:spPr/>
      <dgm:t>
        <a:bodyPr/>
        <a:lstStyle/>
        <a:p>
          <a:endParaRPr lang="en-US"/>
        </a:p>
      </dgm:t>
    </dgm:pt>
    <dgm:pt modelId="{40D3BA8D-BFA6-404F-A578-8B42E0C66BCC}">
      <dgm:prSet phldrT="[Text]"/>
      <dgm:spPr/>
      <dgm:t>
        <a:bodyPr/>
        <a:lstStyle/>
        <a:p>
          <a:r>
            <a:rPr lang="en-US" dirty="0">
              <a:solidFill>
                <a:srgbClr val="7030A0"/>
              </a:solidFill>
            </a:rPr>
            <a:t>Published by CMS every week</a:t>
          </a:r>
        </a:p>
      </dgm:t>
    </dgm:pt>
    <dgm:pt modelId="{E7AB26E6-E6A3-41D1-BA12-1C5F0107DB00}" type="parTrans" cxnId="{F217484C-37E0-4B66-BAA9-31815E9384BE}">
      <dgm:prSet/>
      <dgm:spPr/>
      <dgm:t>
        <a:bodyPr/>
        <a:lstStyle/>
        <a:p>
          <a:endParaRPr lang="en-US"/>
        </a:p>
      </dgm:t>
    </dgm:pt>
    <dgm:pt modelId="{E9A6D579-12BD-4F9F-8A46-ABCCE0795F1F}" type="sibTrans" cxnId="{F217484C-37E0-4B66-BAA9-31815E9384BE}">
      <dgm:prSet/>
      <dgm:spPr/>
      <dgm:t>
        <a:bodyPr/>
        <a:lstStyle/>
        <a:p>
          <a:endParaRPr lang="en-US"/>
        </a:p>
      </dgm:t>
    </dgm:pt>
    <dgm:pt modelId="{303E272C-0DFC-4517-B81D-66C78A877062}">
      <dgm:prSet phldrT="[Text]"/>
      <dgm:spPr/>
      <dgm:t>
        <a:bodyPr/>
        <a:lstStyle/>
        <a:p>
          <a:r>
            <a:rPr lang="en-US" dirty="0"/>
            <a:t>Adjust Testing Frequency Based on Changes in the Positivity Rate</a:t>
          </a:r>
        </a:p>
      </dgm:t>
    </dgm:pt>
    <dgm:pt modelId="{E11BB29E-25C2-4E6E-9075-B39D693A974B}" type="parTrans" cxnId="{16B8AF8E-3175-42F4-BFBE-C0F5E605D3B3}">
      <dgm:prSet/>
      <dgm:spPr/>
      <dgm:t>
        <a:bodyPr/>
        <a:lstStyle/>
        <a:p>
          <a:endParaRPr lang="en-US"/>
        </a:p>
      </dgm:t>
    </dgm:pt>
    <dgm:pt modelId="{5C9DE0B6-861B-40A6-8E8A-8A9BB55DCF94}" type="sibTrans" cxnId="{16B8AF8E-3175-42F4-BFBE-C0F5E605D3B3}">
      <dgm:prSet/>
      <dgm:spPr/>
      <dgm:t>
        <a:bodyPr/>
        <a:lstStyle/>
        <a:p>
          <a:endParaRPr lang="en-US"/>
        </a:p>
      </dgm:t>
    </dgm:pt>
    <dgm:pt modelId="{E31999CD-AB1E-4033-A42B-28CB788E0740}">
      <dgm:prSet phldrT="[Text]"/>
      <dgm:spPr/>
      <dgm:t>
        <a:bodyPr/>
        <a:lstStyle/>
        <a:p>
          <a:r>
            <a:rPr lang="en-US" dirty="0">
              <a:solidFill>
                <a:srgbClr val="7030A0"/>
              </a:solidFill>
            </a:rPr>
            <a:t>Check rates on the same day of the week every week</a:t>
          </a:r>
        </a:p>
      </dgm:t>
    </dgm:pt>
    <dgm:pt modelId="{2EE38A17-69AA-4E0C-86B2-A79276D83EDC}" type="parTrans" cxnId="{5BA117C5-D6C8-488F-AEC6-2497CA16B04D}">
      <dgm:prSet/>
      <dgm:spPr/>
      <dgm:t>
        <a:bodyPr/>
        <a:lstStyle/>
        <a:p>
          <a:endParaRPr lang="en-US"/>
        </a:p>
      </dgm:t>
    </dgm:pt>
    <dgm:pt modelId="{C5246936-D664-420E-8F72-3B46E59D20F0}" type="sibTrans" cxnId="{5BA117C5-D6C8-488F-AEC6-2497CA16B04D}">
      <dgm:prSet/>
      <dgm:spPr/>
      <dgm:t>
        <a:bodyPr/>
        <a:lstStyle/>
        <a:p>
          <a:endParaRPr lang="en-US"/>
        </a:p>
      </dgm:t>
    </dgm:pt>
    <dgm:pt modelId="{961938BB-248B-45C6-9BC5-921E24357F08}">
      <dgm:prSet phldrT="[Text]"/>
      <dgm:spPr/>
      <dgm:t>
        <a:bodyPr/>
        <a:lstStyle/>
        <a:p>
          <a:r>
            <a:rPr lang="en-US" dirty="0">
              <a:solidFill>
                <a:srgbClr val="7030A0"/>
              </a:solidFill>
            </a:rPr>
            <a:t>Rate increases </a:t>
          </a:r>
          <a:r>
            <a:rPr lang="en-US" dirty="0">
              <a:solidFill>
                <a:srgbClr val="7030A0"/>
              </a:solidFill>
              <a:sym typeface="Wingdings" panose="05000000000000000000" pitchFamily="2" charset="2"/>
            </a:rPr>
            <a:t> immediately adjust testing frequency</a:t>
          </a:r>
          <a:endParaRPr lang="en-US" dirty="0">
            <a:solidFill>
              <a:srgbClr val="7030A0"/>
            </a:solidFill>
          </a:endParaRPr>
        </a:p>
      </dgm:t>
    </dgm:pt>
    <dgm:pt modelId="{6F900787-DB0B-434E-A251-88ED21D2224C}" type="parTrans" cxnId="{0BE180B9-D5DA-4178-8196-D90D3C859863}">
      <dgm:prSet/>
      <dgm:spPr/>
      <dgm:t>
        <a:bodyPr/>
        <a:lstStyle/>
        <a:p>
          <a:endParaRPr lang="en-US"/>
        </a:p>
      </dgm:t>
    </dgm:pt>
    <dgm:pt modelId="{03913C05-6FCD-42CC-A90B-40389677F84C}" type="sibTrans" cxnId="{0BE180B9-D5DA-4178-8196-D90D3C859863}">
      <dgm:prSet/>
      <dgm:spPr/>
      <dgm:t>
        <a:bodyPr/>
        <a:lstStyle/>
        <a:p>
          <a:endParaRPr lang="en-US"/>
        </a:p>
      </dgm:t>
    </dgm:pt>
    <dgm:pt modelId="{0F4A84C4-7FEE-4EE5-A169-97F549DE6965}">
      <dgm:prSet/>
      <dgm:spPr/>
      <dgm:t>
        <a:bodyPr/>
        <a:lstStyle/>
        <a:p>
          <a:r>
            <a:rPr lang="en-US" dirty="0">
              <a:hlinkClick xmlns:r="http://schemas.openxmlformats.org/officeDocument/2006/relationships" r:id="rId1"/>
            </a:rPr>
            <a:t>https://data.cms.gov/stories/s/COVID-19-Nursing-Home-Data/bkwz-xpvg</a:t>
          </a:r>
          <a:endParaRPr lang="en-US" dirty="0"/>
        </a:p>
      </dgm:t>
    </dgm:pt>
    <dgm:pt modelId="{78315DAB-C0C4-4FC3-A472-80DA15AF1052}" type="parTrans" cxnId="{CA7FAFEC-B0C9-4B96-837B-FB3B4BACB003}">
      <dgm:prSet/>
      <dgm:spPr/>
      <dgm:t>
        <a:bodyPr/>
        <a:lstStyle/>
        <a:p>
          <a:endParaRPr lang="en-US"/>
        </a:p>
      </dgm:t>
    </dgm:pt>
    <dgm:pt modelId="{F3F16EF9-0BEA-47A0-B3F2-D29B7ECB2902}" type="sibTrans" cxnId="{CA7FAFEC-B0C9-4B96-837B-FB3B4BACB003}">
      <dgm:prSet/>
      <dgm:spPr/>
      <dgm:t>
        <a:bodyPr/>
        <a:lstStyle/>
        <a:p>
          <a:endParaRPr lang="en-US"/>
        </a:p>
      </dgm:t>
    </dgm:pt>
    <dgm:pt modelId="{C66C3070-BE98-40AA-83E1-D3C99BE8DAB7}">
      <dgm:prSet phldrT="[Text]"/>
      <dgm:spPr/>
      <dgm:t>
        <a:bodyPr/>
        <a:lstStyle/>
        <a:p>
          <a:r>
            <a:rPr lang="en-US" dirty="0">
              <a:solidFill>
                <a:srgbClr val="7030A0"/>
              </a:solidFill>
            </a:rPr>
            <a:t>Rate decreases </a:t>
          </a:r>
          <a:r>
            <a:rPr lang="en-US" dirty="0">
              <a:solidFill>
                <a:srgbClr val="7030A0"/>
              </a:solidFill>
              <a:sym typeface="Wingdings" panose="05000000000000000000" pitchFamily="2" charset="2"/>
            </a:rPr>
            <a:t> continue testing staff at higher frequency until rate remains at lower level for at least 2 weeks</a:t>
          </a:r>
          <a:r>
            <a:rPr lang="en-US" dirty="0">
              <a:solidFill>
                <a:srgbClr val="7030A0"/>
              </a:solidFill>
            </a:rPr>
            <a:t>      </a:t>
          </a:r>
        </a:p>
      </dgm:t>
    </dgm:pt>
    <dgm:pt modelId="{521119F4-6E3B-44FD-B4B6-52D582B567FA}" type="parTrans" cxnId="{D2DE73CB-1C37-460B-B834-3674E8C708CC}">
      <dgm:prSet/>
      <dgm:spPr/>
      <dgm:t>
        <a:bodyPr/>
        <a:lstStyle/>
        <a:p>
          <a:endParaRPr lang="en-US"/>
        </a:p>
      </dgm:t>
    </dgm:pt>
    <dgm:pt modelId="{33631C7E-DF3E-4612-AA1A-9AAEF0F939D9}" type="sibTrans" cxnId="{D2DE73CB-1C37-460B-B834-3674E8C708CC}">
      <dgm:prSet/>
      <dgm:spPr/>
      <dgm:t>
        <a:bodyPr/>
        <a:lstStyle/>
        <a:p>
          <a:endParaRPr lang="en-US"/>
        </a:p>
      </dgm:t>
    </dgm:pt>
    <dgm:pt modelId="{0D55466E-698F-4196-AE62-2CAED52CEF4A}" type="pres">
      <dgm:prSet presAssocID="{9C08BF99-0520-4F70-9052-CA7ECF6C4494}" presName="Name0" presStyleCnt="0">
        <dgm:presLayoutVars>
          <dgm:dir/>
          <dgm:animLvl val="lvl"/>
          <dgm:resizeHandles val="exact"/>
        </dgm:presLayoutVars>
      </dgm:prSet>
      <dgm:spPr/>
    </dgm:pt>
    <dgm:pt modelId="{CE26D183-C246-4A7E-A4FA-3EF2CF4909E4}" type="pres">
      <dgm:prSet presAssocID="{E83B753D-84B5-42BF-9874-8552C2A31DDB}" presName="linNode" presStyleCnt="0"/>
      <dgm:spPr/>
    </dgm:pt>
    <dgm:pt modelId="{D8A295D0-2A08-4E24-9F2B-BE3072477E49}" type="pres">
      <dgm:prSet presAssocID="{E83B753D-84B5-42BF-9874-8552C2A31DDB}" presName="parentText" presStyleLbl="node1" presStyleIdx="0" presStyleCnt="2">
        <dgm:presLayoutVars>
          <dgm:chMax val="1"/>
          <dgm:bulletEnabled val="1"/>
        </dgm:presLayoutVars>
      </dgm:prSet>
      <dgm:spPr/>
    </dgm:pt>
    <dgm:pt modelId="{3FE3FE09-BDBA-4EC1-8776-3AE9B8EA9DB1}" type="pres">
      <dgm:prSet presAssocID="{E83B753D-84B5-42BF-9874-8552C2A31DDB}" presName="descendantText" presStyleLbl="alignAccFollowNode1" presStyleIdx="0" presStyleCnt="2">
        <dgm:presLayoutVars>
          <dgm:bulletEnabled val="1"/>
        </dgm:presLayoutVars>
      </dgm:prSet>
      <dgm:spPr/>
    </dgm:pt>
    <dgm:pt modelId="{489AB177-E9DF-4AB5-ACB8-E4714B81E676}" type="pres">
      <dgm:prSet presAssocID="{9DC6523B-44E0-4691-BEE1-B6BB3EB6E973}" presName="sp" presStyleCnt="0"/>
      <dgm:spPr/>
    </dgm:pt>
    <dgm:pt modelId="{9313EE77-5F6B-4133-B305-796F5C1B548A}" type="pres">
      <dgm:prSet presAssocID="{303E272C-0DFC-4517-B81D-66C78A877062}" presName="linNode" presStyleCnt="0"/>
      <dgm:spPr/>
    </dgm:pt>
    <dgm:pt modelId="{038D7F37-31BF-43AD-A3C2-A4E628E37B7E}" type="pres">
      <dgm:prSet presAssocID="{303E272C-0DFC-4517-B81D-66C78A877062}" presName="parentText" presStyleLbl="node1" presStyleIdx="1" presStyleCnt="2">
        <dgm:presLayoutVars>
          <dgm:chMax val="1"/>
          <dgm:bulletEnabled val="1"/>
        </dgm:presLayoutVars>
      </dgm:prSet>
      <dgm:spPr/>
    </dgm:pt>
    <dgm:pt modelId="{A54CB4DC-B2A2-427F-A9B9-BB4F67848D32}" type="pres">
      <dgm:prSet presAssocID="{303E272C-0DFC-4517-B81D-66C78A877062}" presName="descendantText" presStyleLbl="alignAccFollowNode1" presStyleIdx="1" presStyleCnt="2">
        <dgm:presLayoutVars>
          <dgm:bulletEnabled val="1"/>
        </dgm:presLayoutVars>
      </dgm:prSet>
      <dgm:spPr/>
    </dgm:pt>
  </dgm:ptLst>
  <dgm:cxnLst>
    <dgm:cxn modelId="{814C8900-B744-4FE3-AF47-87485FCC154F}" type="presOf" srcId="{0F4A84C4-7FEE-4EE5-A169-97F549DE6965}" destId="{3FE3FE09-BDBA-4EC1-8776-3AE9B8EA9DB1}" srcOrd="0" destOrd="1" presId="urn:microsoft.com/office/officeart/2005/8/layout/vList5"/>
    <dgm:cxn modelId="{84F7FD03-7C90-4483-9EC7-5B89490BFDDC}" type="presOf" srcId="{9C08BF99-0520-4F70-9052-CA7ECF6C4494}" destId="{0D55466E-698F-4196-AE62-2CAED52CEF4A}" srcOrd="0" destOrd="0" presId="urn:microsoft.com/office/officeart/2005/8/layout/vList5"/>
    <dgm:cxn modelId="{4B684114-2D3D-4B1D-95AC-544DA1B91E19}" type="presOf" srcId="{961938BB-248B-45C6-9BC5-921E24357F08}" destId="{A54CB4DC-B2A2-427F-A9B9-BB4F67848D32}" srcOrd="0" destOrd="1" presId="urn:microsoft.com/office/officeart/2005/8/layout/vList5"/>
    <dgm:cxn modelId="{109AB220-DB5A-4B26-9F10-2356E518C0E5}" type="presOf" srcId="{E31999CD-AB1E-4033-A42B-28CB788E0740}" destId="{A54CB4DC-B2A2-427F-A9B9-BB4F67848D32}" srcOrd="0" destOrd="0" presId="urn:microsoft.com/office/officeart/2005/8/layout/vList5"/>
    <dgm:cxn modelId="{567CA867-589B-4ABC-B421-24233B9283D5}" type="presOf" srcId="{40D3BA8D-BFA6-404F-A578-8B42E0C66BCC}" destId="{3FE3FE09-BDBA-4EC1-8776-3AE9B8EA9DB1}" srcOrd="0" destOrd="0" presId="urn:microsoft.com/office/officeart/2005/8/layout/vList5"/>
    <dgm:cxn modelId="{647FD54A-7C01-45C3-8AC6-5B7F552B9F51}" type="presOf" srcId="{E83B753D-84B5-42BF-9874-8552C2A31DDB}" destId="{D8A295D0-2A08-4E24-9F2B-BE3072477E49}" srcOrd="0" destOrd="0" presId="urn:microsoft.com/office/officeart/2005/8/layout/vList5"/>
    <dgm:cxn modelId="{F217484C-37E0-4B66-BAA9-31815E9384BE}" srcId="{E83B753D-84B5-42BF-9874-8552C2A31DDB}" destId="{40D3BA8D-BFA6-404F-A578-8B42E0C66BCC}" srcOrd="0" destOrd="0" parTransId="{E7AB26E6-E6A3-41D1-BA12-1C5F0107DB00}" sibTransId="{E9A6D579-12BD-4F9F-8A46-ABCCE0795F1F}"/>
    <dgm:cxn modelId="{DC1B8472-1FF9-4928-8148-4F28FD348C0B}" type="presOf" srcId="{C66C3070-BE98-40AA-83E1-D3C99BE8DAB7}" destId="{A54CB4DC-B2A2-427F-A9B9-BB4F67848D32}" srcOrd="0" destOrd="2" presId="urn:microsoft.com/office/officeart/2005/8/layout/vList5"/>
    <dgm:cxn modelId="{16B8AF8E-3175-42F4-BFBE-C0F5E605D3B3}" srcId="{9C08BF99-0520-4F70-9052-CA7ECF6C4494}" destId="{303E272C-0DFC-4517-B81D-66C78A877062}" srcOrd="1" destOrd="0" parTransId="{E11BB29E-25C2-4E6E-9075-B39D693A974B}" sibTransId="{5C9DE0B6-861B-40A6-8E8A-8A9BB55DCF94}"/>
    <dgm:cxn modelId="{6A1BB7A6-15E5-4CA2-8430-6D666AFC3D75}" srcId="{9C08BF99-0520-4F70-9052-CA7ECF6C4494}" destId="{E83B753D-84B5-42BF-9874-8552C2A31DDB}" srcOrd="0" destOrd="0" parTransId="{79DD4956-7559-4BF3-B631-58844CE808F0}" sibTransId="{9DC6523B-44E0-4691-BEE1-B6BB3EB6E973}"/>
    <dgm:cxn modelId="{0BE180B9-D5DA-4178-8196-D90D3C859863}" srcId="{303E272C-0DFC-4517-B81D-66C78A877062}" destId="{961938BB-248B-45C6-9BC5-921E24357F08}" srcOrd="1" destOrd="0" parTransId="{6F900787-DB0B-434E-A251-88ED21D2224C}" sibTransId="{03913C05-6FCD-42CC-A90B-40389677F84C}"/>
    <dgm:cxn modelId="{5BA117C5-D6C8-488F-AEC6-2497CA16B04D}" srcId="{303E272C-0DFC-4517-B81D-66C78A877062}" destId="{E31999CD-AB1E-4033-A42B-28CB788E0740}" srcOrd="0" destOrd="0" parTransId="{2EE38A17-69AA-4E0C-86B2-A79276D83EDC}" sibTransId="{C5246936-D664-420E-8F72-3B46E59D20F0}"/>
    <dgm:cxn modelId="{DCBB91C5-F311-4456-A0E0-45DBADB5768A}" type="presOf" srcId="{303E272C-0DFC-4517-B81D-66C78A877062}" destId="{038D7F37-31BF-43AD-A3C2-A4E628E37B7E}" srcOrd="0" destOrd="0" presId="urn:microsoft.com/office/officeart/2005/8/layout/vList5"/>
    <dgm:cxn modelId="{D2DE73CB-1C37-460B-B834-3674E8C708CC}" srcId="{303E272C-0DFC-4517-B81D-66C78A877062}" destId="{C66C3070-BE98-40AA-83E1-D3C99BE8DAB7}" srcOrd="2" destOrd="0" parTransId="{521119F4-6E3B-44FD-B4B6-52D582B567FA}" sibTransId="{33631C7E-DF3E-4612-AA1A-9AAEF0F939D9}"/>
    <dgm:cxn modelId="{CA7FAFEC-B0C9-4B96-837B-FB3B4BACB003}" srcId="{E83B753D-84B5-42BF-9874-8552C2A31DDB}" destId="{0F4A84C4-7FEE-4EE5-A169-97F549DE6965}" srcOrd="1" destOrd="0" parTransId="{78315DAB-C0C4-4FC3-A472-80DA15AF1052}" sibTransId="{F3F16EF9-0BEA-47A0-B3F2-D29B7ECB2902}"/>
    <dgm:cxn modelId="{5A5A9FDB-DD9D-4DA0-AE98-C24B3B774E18}" type="presParOf" srcId="{0D55466E-698F-4196-AE62-2CAED52CEF4A}" destId="{CE26D183-C246-4A7E-A4FA-3EF2CF4909E4}" srcOrd="0" destOrd="0" presId="urn:microsoft.com/office/officeart/2005/8/layout/vList5"/>
    <dgm:cxn modelId="{CCA2E509-2BE4-4612-978B-045DF6B3A85A}" type="presParOf" srcId="{CE26D183-C246-4A7E-A4FA-3EF2CF4909E4}" destId="{D8A295D0-2A08-4E24-9F2B-BE3072477E49}" srcOrd="0" destOrd="0" presId="urn:microsoft.com/office/officeart/2005/8/layout/vList5"/>
    <dgm:cxn modelId="{601802D2-F45C-471B-BB55-8CA35B56074A}" type="presParOf" srcId="{CE26D183-C246-4A7E-A4FA-3EF2CF4909E4}" destId="{3FE3FE09-BDBA-4EC1-8776-3AE9B8EA9DB1}" srcOrd="1" destOrd="0" presId="urn:microsoft.com/office/officeart/2005/8/layout/vList5"/>
    <dgm:cxn modelId="{3BAC7E98-FC7D-4C56-92FF-DF43AEA17F0C}" type="presParOf" srcId="{0D55466E-698F-4196-AE62-2CAED52CEF4A}" destId="{489AB177-E9DF-4AB5-ACB8-E4714B81E676}" srcOrd="1" destOrd="0" presId="urn:microsoft.com/office/officeart/2005/8/layout/vList5"/>
    <dgm:cxn modelId="{6E41832F-67A1-4942-8A4C-C6E7EAB895C4}" type="presParOf" srcId="{0D55466E-698F-4196-AE62-2CAED52CEF4A}" destId="{9313EE77-5F6B-4133-B305-796F5C1B548A}" srcOrd="2" destOrd="0" presId="urn:microsoft.com/office/officeart/2005/8/layout/vList5"/>
    <dgm:cxn modelId="{C5796723-2313-4B1B-A7E6-797A27B14B2B}" type="presParOf" srcId="{9313EE77-5F6B-4133-B305-796F5C1B548A}" destId="{038D7F37-31BF-43AD-A3C2-A4E628E37B7E}" srcOrd="0" destOrd="0" presId="urn:microsoft.com/office/officeart/2005/8/layout/vList5"/>
    <dgm:cxn modelId="{64609BEE-425C-4C53-9A34-3969D2BBA42A}" type="presParOf" srcId="{9313EE77-5F6B-4133-B305-796F5C1B548A}" destId="{A54CB4DC-B2A2-427F-A9B9-BB4F67848D3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4B9F50-90A9-4A86-9F8F-D80A071F8C80}" type="doc">
      <dgm:prSet loTypeId="urn:microsoft.com/office/officeart/2005/8/layout/vList6" loCatId="process" qsTypeId="urn:microsoft.com/office/officeart/2005/8/quickstyle/simple2" qsCatId="simple" csTypeId="urn:microsoft.com/office/officeart/2005/8/colors/accent4_1" csCatId="accent4" phldr="1"/>
      <dgm:spPr/>
      <dgm:t>
        <a:bodyPr/>
        <a:lstStyle/>
        <a:p>
          <a:endParaRPr lang="en-US"/>
        </a:p>
      </dgm:t>
    </dgm:pt>
    <dgm:pt modelId="{4FFF912A-F307-468B-B9E7-EBE4E8F8DFD2}">
      <dgm:prSet phldrT="[Text]" custT="1"/>
      <dgm:spPr>
        <a:solidFill>
          <a:srgbClr val="00B050"/>
        </a:solidFill>
      </dgm:spPr>
      <dgm:t>
        <a:bodyPr/>
        <a:lstStyle/>
        <a:p>
          <a:r>
            <a:rPr lang="en-US" sz="3200" b="1" dirty="0">
              <a:solidFill>
                <a:schemeClr val="bg1"/>
              </a:solidFill>
            </a:rPr>
            <a:t>GREEN</a:t>
          </a:r>
          <a:r>
            <a:rPr lang="en-US" sz="2400" dirty="0">
              <a:solidFill>
                <a:schemeClr val="bg1"/>
              </a:solidFill>
            </a:rPr>
            <a:t>  </a:t>
          </a:r>
        </a:p>
      </dgm:t>
    </dgm:pt>
    <dgm:pt modelId="{E9721727-F9D6-4B66-8D60-D73DA89CAA35}" type="parTrans" cxnId="{D8BDE787-AFDA-4698-B290-FF68C3CE8A0E}">
      <dgm:prSet/>
      <dgm:spPr/>
      <dgm:t>
        <a:bodyPr/>
        <a:lstStyle/>
        <a:p>
          <a:endParaRPr lang="en-US"/>
        </a:p>
      </dgm:t>
    </dgm:pt>
    <dgm:pt modelId="{AC108AB8-031C-4F7A-8CC9-9454867FCBDF}" type="sibTrans" cxnId="{D8BDE787-AFDA-4698-B290-FF68C3CE8A0E}">
      <dgm:prSet/>
      <dgm:spPr/>
      <dgm:t>
        <a:bodyPr/>
        <a:lstStyle/>
        <a:p>
          <a:endParaRPr lang="en-US"/>
        </a:p>
      </dgm:t>
    </dgm:pt>
    <dgm:pt modelId="{183B9CDF-7066-458B-A6CA-C67DEDF54EF7}">
      <dgm:prSet phldrT="[Text]" custT="1"/>
      <dgm:spPr>
        <a:solidFill>
          <a:srgbClr val="FFFF00"/>
        </a:solidFill>
      </dgm:spPr>
      <dgm:t>
        <a:bodyPr/>
        <a:lstStyle/>
        <a:p>
          <a:r>
            <a:rPr lang="en-US" sz="3200" b="1" dirty="0"/>
            <a:t>YELLOW  </a:t>
          </a:r>
        </a:p>
      </dgm:t>
    </dgm:pt>
    <dgm:pt modelId="{C12DFFBF-8908-414F-88F7-28A025AB97BA}" type="parTrans" cxnId="{89F191EE-6DE8-4D12-BBA6-03D5C0851474}">
      <dgm:prSet/>
      <dgm:spPr/>
      <dgm:t>
        <a:bodyPr/>
        <a:lstStyle/>
        <a:p>
          <a:endParaRPr lang="en-US"/>
        </a:p>
      </dgm:t>
    </dgm:pt>
    <dgm:pt modelId="{E6A8B497-AC12-4205-B2D7-3F04A849860A}" type="sibTrans" cxnId="{89F191EE-6DE8-4D12-BBA6-03D5C0851474}">
      <dgm:prSet/>
      <dgm:spPr/>
      <dgm:t>
        <a:bodyPr/>
        <a:lstStyle/>
        <a:p>
          <a:endParaRPr lang="en-US"/>
        </a:p>
      </dgm:t>
    </dgm:pt>
    <dgm:pt modelId="{DCD58163-6FE6-4BD3-A85A-7174CFC95338}">
      <dgm:prSet phldrT="[Text]" custT="1"/>
      <dgm:spPr>
        <a:solidFill>
          <a:srgbClr val="FF0000"/>
        </a:solidFill>
      </dgm:spPr>
      <dgm:t>
        <a:bodyPr/>
        <a:lstStyle/>
        <a:p>
          <a:r>
            <a:rPr lang="en-US" sz="3200" b="1" dirty="0">
              <a:solidFill>
                <a:schemeClr val="bg1"/>
              </a:solidFill>
            </a:rPr>
            <a:t>RED  </a:t>
          </a:r>
        </a:p>
      </dgm:t>
    </dgm:pt>
    <dgm:pt modelId="{B977A18B-3F27-46C7-B8BC-F908DA423095}" type="parTrans" cxnId="{B1A69792-6B0B-4B4A-AF12-8EFB6EAAC990}">
      <dgm:prSet/>
      <dgm:spPr/>
      <dgm:t>
        <a:bodyPr/>
        <a:lstStyle/>
        <a:p>
          <a:endParaRPr lang="en-US"/>
        </a:p>
      </dgm:t>
    </dgm:pt>
    <dgm:pt modelId="{9EE4277F-E9C9-4F70-926D-3666CFC8758C}" type="sibTrans" cxnId="{B1A69792-6B0B-4B4A-AF12-8EFB6EAAC990}">
      <dgm:prSet/>
      <dgm:spPr/>
      <dgm:t>
        <a:bodyPr/>
        <a:lstStyle/>
        <a:p>
          <a:endParaRPr lang="en-US"/>
        </a:p>
      </dgm:t>
    </dgm:pt>
    <dgm:pt modelId="{98FFD255-E6B6-464F-B461-4CB88710C79C}">
      <dgm:prSet phldrT="[Text]" custT="1"/>
      <dgm:spPr/>
      <dgm:t>
        <a:bodyPr/>
        <a:lstStyle/>
        <a:p>
          <a:r>
            <a:rPr lang="en-US" sz="2400" b="1" dirty="0">
              <a:solidFill>
                <a:srgbClr val="7030A0"/>
              </a:solidFill>
            </a:rPr>
            <a:t>Low =  &lt;5%  </a:t>
          </a:r>
          <a:r>
            <a:rPr lang="en-US" sz="2400" dirty="0">
              <a:solidFill>
                <a:srgbClr val="7030A0"/>
              </a:solidFill>
            </a:rPr>
            <a:t>or with less than 20 tests in 14 days</a:t>
          </a:r>
        </a:p>
      </dgm:t>
    </dgm:pt>
    <dgm:pt modelId="{35342DA3-1545-4132-9D44-32D1B1DDA7EE}" type="parTrans" cxnId="{B92BAECD-57C4-4C8B-92FD-7B501A3EF3FF}">
      <dgm:prSet/>
      <dgm:spPr/>
      <dgm:t>
        <a:bodyPr/>
        <a:lstStyle/>
        <a:p>
          <a:endParaRPr lang="en-US"/>
        </a:p>
      </dgm:t>
    </dgm:pt>
    <dgm:pt modelId="{2A7D4FEB-D91A-4E9D-882A-255A880E41C1}" type="sibTrans" cxnId="{B92BAECD-57C4-4C8B-92FD-7B501A3EF3FF}">
      <dgm:prSet/>
      <dgm:spPr/>
      <dgm:t>
        <a:bodyPr/>
        <a:lstStyle/>
        <a:p>
          <a:endParaRPr lang="en-US"/>
        </a:p>
      </dgm:t>
    </dgm:pt>
    <dgm:pt modelId="{B730E217-4D3F-4356-A05C-E9DE28FB64C3}">
      <dgm:prSet phldrT="[Text]" custT="1"/>
      <dgm:spPr/>
      <dgm:t>
        <a:bodyPr/>
        <a:lstStyle/>
        <a:p>
          <a:r>
            <a:rPr lang="en-US" sz="2400" b="1" dirty="0">
              <a:solidFill>
                <a:srgbClr val="7030A0"/>
              </a:solidFill>
            </a:rPr>
            <a:t>Medium =  5%-10% </a:t>
          </a:r>
          <a:r>
            <a:rPr lang="en-US" sz="2400" dirty="0">
              <a:solidFill>
                <a:srgbClr val="7030A0"/>
              </a:solidFill>
            </a:rPr>
            <a:t>OR with &lt;500 tests &amp; &lt;2,000tests/100k  &amp; &gt;10% positivity over 14 days	</a:t>
          </a:r>
        </a:p>
      </dgm:t>
    </dgm:pt>
    <dgm:pt modelId="{1D01AECE-FD9F-4DA9-A5C0-1A6413C64252}" type="parTrans" cxnId="{8BDAE47B-80AC-4FDC-B636-17827AE17A36}">
      <dgm:prSet/>
      <dgm:spPr/>
      <dgm:t>
        <a:bodyPr/>
        <a:lstStyle/>
        <a:p>
          <a:endParaRPr lang="en-US"/>
        </a:p>
      </dgm:t>
    </dgm:pt>
    <dgm:pt modelId="{5E28779F-735A-489A-A0A0-6B87AE08A51D}" type="sibTrans" cxnId="{8BDAE47B-80AC-4FDC-B636-17827AE17A36}">
      <dgm:prSet/>
      <dgm:spPr/>
      <dgm:t>
        <a:bodyPr/>
        <a:lstStyle/>
        <a:p>
          <a:endParaRPr lang="en-US"/>
        </a:p>
      </dgm:t>
    </dgm:pt>
    <dgm:pt modelId="{2AED674F-5819-4860-B3D9-12BE99D95CCA}">
      <dgm:prSet phldrT="[Text]" custT="1"/>
      <dgm:spPr/>
      <dgm:t>
        <a:bodyPr/>
        <a:lstStyle/>
        <a:p>
          <a:r>
            <a:rPr lang="en-US" sz="2400" b="1" dirty="0">
              <a:solidFill>
                <a:srgbClr val="7030A0"/>
              </a:solidFill>
            </a:rPr>
            <a:t>High =  &gt;10% </a:t>
          </a:r>
          <a:r>
            <a:rPr lang="en-US" sz="2400" dirty="0">
              <a:solidFill>
                <a:srgbClr val="7030A0"/>
              </a:solidFill>
            </a:rPr>
            <a:t>and not meeting criteria for Green or Yellow		</a:t>
          </a:r>
        </a:p>
      </dgm:t>
    </dgm:pt>
    <dgm:pt modelId="{3D76EC52-B53F-4343-8D17-98155FD38CD0}" type="parTrans" cxnId="{BC6693BE-1197-46FB-A374-3F0FBAC4D4FB}">
      <dgm:prSet/>
      <dgm:spPr/>
      <dgm:t>
        <a:bodyPr/>
        <a:lstStyle/>
        <a:p>
          <a:endParaRPr lang="en-US"/>
        </a:p>
      </dgm:t>
    </dgm:pt>
    <dgm:pt modelId="{314EC01C-04F2-4CAC-8584-366A4E7D424D}" type="sibTrans" cxnId="{BC6693BE-1197-46FB-A374-3F0FBAC4D4FB}">
      <dgm:prSet/>
      <dgm:spPr/>
      <dgm:t>
        <a:bodyPr/>
        <a:lstStyle/>
        <a:p>
          <a:endParaRPr lang="en-US"/>
        </a:p>
      </dgm:t>
    </dgm:pt>
    <dgm:pt modelId="{23B1F398-0C72-49BF-B8B2-4F9FDD68E868}">
      <dgm:prSet phldrT="[Text]" custT="1"/>
      <dgm:spPr/>
      <dgm:t>
        <a:bodyPr/>
        <a:lstStyle/>
        <a:p>
          <a:r>
            <a:rPr lang="en-US" sz="2400" b="1" dirty="0">
              <a:solidFill>
                <a:srgbClr val="7030A0"/>
              </a:solidFill>
            </a:rPr>
            <a:t>Test once a month</a:t>
          </a:r>
        </a:p>
      </dgm:t>
    </dgm:pt>
    <dgm:pt modelId="{8621EA5B-AF0E-43FD-966A-5F5488421755}" type="parTrans" cxnId="{C2D19653-379B-423D-A7D6-CD09A95C96C2}">
      <dgm:prSet/>
      <dgm:spPr/>
      <dgm:t>
        <a:bodyPr/>
        <a:lstStyle/>
        <a:p>
          <a:endParaRPr lang="en-US"/>
        </a:p>
      </dgm:t>
    </dgm:pt>
    <dgm:pt modelId="{F7892BAF-0B80-4315-AC03-3E00621FBAF9}" type="sibTrans" cxnId="{C2D19653-379B-423D-A7D6-CD09A95C96C2}">
      <dgm:prSet/>
      <dgm:spPr/>
      <dgm:t>
        <a:bodyPr/>
        <a:lstStyle/>
        <a:p>
          <a:endParaRPr lang="en-US"/>
        </a:p>
      </dgm:t>
    </dgm:pt>
    <dgm:pt modelId="{07361801-5169-450F-92F0-1C1CEB6314AE}">
      <dgm:prSet phldrT="[Text]" custT="1"/>
      <dgm:spPr/>
      <dgm:t>
        <a:bodyPr/>
        <a:lstStyle/>
        <a:p>
          <a:r>
            <a:rPr lang="en-US" sz="2400" b="1" dirty="0">
              <a:solidFill>
                <a:srgbClr val="7030A0"/>
              </a:solidFill>
            </a:rPr>
            <a:t>Test once a week</a:t>
          </a:r>
        </a:p>
      </dgm:t>
    </dgm:pt>
    <dgm:pt modelId="{5D0362C6-C4D0-4B7E-9F3E-A0C4926A6EF4}" type="parTrans" cxnId="{6E2FE610-636C-4631-9021-86397B9BA562}">
      <dgm:prSet/>
      <dgm:spPr/>
      <dgm:t>
        <a:bodyPr/>
        <a:lstStyle/>
        <a:p>
          <a:endParaRPr lang="en-US"/>
        </a:p>
      </dgm:t>
    </dgm:pt>
    <dgm:pt modelId="{598A9780-4C72-4AA4-8A10-69506BCF1D1A}" type="sibTrans" cxnId="{6E2FE610-636C-4631-9021-86397B9BA562}">
      <dgm:prSet/>
      <dgm:spPr/>
      <dgm:t>
        <a:bodyPr/>
        <a:lstStyle/>
        <a:p>
          <a:endParaRPr lang="en-US"/>
        </a:p>
      </dgm:t>
    </dgm:pt>
    <dgm:pt modelId="{B76D8E88-E83D-41D6-8C18-A7D64B024282}">
      <dgm:prSet phldrT="[Text]" custT="1"/>
      <dgm:spPr/>
      <dgm:t>
        <a:bodyPr/>
        <a:lstStyle/>
        <a:p>
          <a:r>
            <a:rPr lang="en-US" sz="2400" b="1" u="none" dirty="0">
              <a:solidFill>
                <a:srgbClr val="7030A0"/>
              </a:solidFill>
            </a:rPr>
            <a:t>Test twice a week</a:t>
          </a:r>
        </a:p>
      </dgm:t>
    </dgm:pt>
    <dgm:pt modelId="{DC5756A3-9CA2-4A9B-8FB2-282B1AF25F3B}" type="parTrans" cxnId="{2C66B6FE-1B05-4CC1-8AF6-1A046957080A}">
      <dgm:prSet/>
      <dgm:spPr/>
      <dgm:t>
        <a:bodyPr/>
        <a:lstStyle/>
        <a:p>
          <a:endParaRPr lang="en-US"/>
        </a:p>
      </dgm:t>
    </dgm:pt>
    <dgm:pt modelId="{289234DC-F5B2-447B-8CD1-89D4E86452E5}" type="sibTrans" cxnId="{2C66B6FE-1B05-4CC1-8AF6-1A046957080A}">
      <dgm:prSet/>
      <dgm:spPr/>
      <dgm:t>
        <a:bodyPr/>
        <a:lstStyle/>
        <a:p>
          <a:endParaRPr lang="en-US"/>
        </a:p>
      </dgm:t>
    </dgm:pt>
    <dgm:pt modelId="{E16106AE-2E4F-40C5-8890-CC014A97C781}" type="pres">
      <dgm:prSet presAssocID="{7A4B9F50-90A9-4A86-9F8F-D80A071F8C80}" presName="Name0" presStyleCnt="0">
        <dgm:presLayoutVars>
          <dgm:dir/>
          <dgm:animLvl val="lvl"/>
          <dgm:resizeHandles/>
        </dgm:presLayoutVars>
      </dgm:prSet>
      <dgm:spPr/>
    </dgm:pt>
    <dgm:pt modelId="{4CE74DEE-B044-4935-9C77-7DC57A5F242D}" type="pres">
      <dgm:prSet presAssocID="{4FFF912A-F307-468B-B9E7-EBE4E8F8DFD2}" presName="linNode" presStyleCnt="0"/>
      <dgm:spPr/>
    </dgm:pt>
    <dgm:pt modelId="{6A3E917A-7D53-4398-B779-D85DF11C9192}" type="pres">
      <dgm:prSet presAssocID="{4FFF912A-F307-468B-B9E7-EBE4E8F8DFD2}" presName="parentShp" presStyleLbl="node1" presStyleIdx="0" presStyleCnt="3" custScaleY="164639">
        <dgm:presLayoutVars>
          <dgm:bulletEnabled val="1"/>
        </dgm:presLayoutVars>
      </dgm:prSet>
      <dgm:spPr/>
    </dgm:pt>
    <dgm:pt modelId="{2DC3A038-C5BE-4284-942E-19AE4501A208}" type="pres">
      <dgm:prSet presAssocID="{4FFF912A-F307-468B-B9E7-EBE4E8F8DFD2}" presName="childShp" presStyleLbl="bgAccFollowNode1" presStyleIdx="0" presStyleCnt="3" custScaleY="179018">
        <dgm:presLayoutVars>
          <dgm:bulletEnabled val="1"/>
        </dgm:presLayoutVars>
      </dgm:prSet>
      <dgm:spPr/>
    </dgm:pt>
    <dgm:pt modelId="{5F1353EB-0A54-4EA5-A8B5-6EBE97DAA8DA}" type="pres">
      <dgm:prSet presAssocID="{AC108AB8-031C-4F7A-8CC9-9454867FCBDF}" presName="spacing" presStyleCnt="0"/>
      <dgm:spPr/>
    </dgm:pt>
    <dgm:pt modelId="{E7853438-FC5B-4EB0-871E-50D6D633219B}" type="pres">
      <dgm:prSet presAssocID="{183B9CDF-7066-458B-A6CA-C67DEDF54EF7}" presName="linNode" presStyleCnt="0"/>
      <dgm:spPr/>
    </dgm:pt>
    <dgm:pt modelId="{2E556F07-A058-4B0B-BBD0-A57C890AEE17}" type="pres">
      <dgm:prSet presAssocID="{183B9CDF-7066-458B-A6CA-C67DEDF54EF7}" presName="parentShp" presStyleLbl="node1" presStyleIdx="1" presStyleCnt="3" custScaleX="110930" custScaleY="168163">
        <dgm:presLayoutVars>
          <dgm:bulletEnabled val="1"/>
        </dgm:presLayoutVars>
      </dgm:prSet>
      <dgm:spPr/>
    </dgm:pt>
    <dgm:pt modelId="{5B9AB5D6-78AA-4278-B9E3-F86550FE2C75}" type="pres">
      <dgm:prSet presAssocID="{183B9CDF-7066-458B-A6CA-C67DEDF54EF7}" presName="childShp" presStyleLbl="bgAccFollowNode1" presStyleIdx="1" presStyleCnt="3" custScaleX="112981" custScaleY="248324" custLinFactNeighborX="150" custLinFactNeighborY="-7069">
        <dgm:presLayoutVars>
          <dgm:bulletEnabled val="1"/>
        </dgm:presLayoutVars>
      </dgm:prSet>
      <dgm:spPr/>
    </dgm:pt>
    <dgm:pt modelId="{E2D646C6-7BA6-4EBB-9529-AF3E8BBA08BA}" type="pres">
      <dgm:prSet presAssocID="{E6A8B497-AC12-4205-B2D7-3F04A849860A}" presName="spacing" presStyleCnt="0"/>
      <dgm:spPr/>
    </dgm:pt>
    <dgm:pt modelId="{BEF527F3-9A8D-4E87-9E76-FB9E18E0E905}" type="pres">
      <dgm:prSet presAssocID="{DCD58163-6FE6-4BD3-A85A-7174CFC95338}" presName="linNode" presStyleCnt="0"/>
      <dgm:spPr/>
    </dgm:pt>
    <dgm:pt modelId="{8C0994F2-19E2-497D-89E8-F6AD512B8EF5}" type="pres">
      <dgm:prSet presAssocID="{DCD58163-6FE6-4BD3-A85A-7174CFC95338}" presName="parentShp" presStyleLbl="node1" presStyleIdx="2" presStyleCnt="3" custScaleY="164194">
        <dgm:presLayoutVars>
          <dgm:bulletEnabled val="1"/>
        </dgm:presLayoutVars>
      </dgm:prSet>
      <dgm:spPr/>
    </dgm:pt>
    <dgm:pt modelId="{F59F6DBD-C506-4A79-8E93-285694DCBAA0}" type="pres">
      <dgm:prSet presAssocID="{DCD58163-6FE6-4BD3-A85A-7174CFC95338}" presName="childShp" presStyleLbl="bgAccFollowNode1" presStyleIdx="2" presStyleCnt="3" custScaleY="185394">
        <dgm:presLayoutVars>
          <dgm:bulletEnabled val="1"/>
        </dgm:presLayoutVars>
      </dgm:prSet>
      <dgm:spPr/>
    </dgm:pt>
  </dgm:ptLst>
  <dgm:cxnLst>
    <dgm:cxn modelId="{6E2FE610-636C-4631-9021-86397B9BA562}" srcId="{183B9CDF-7066-458B-A6CA-C67DEDF54EF7}" destId="{07361801-5169-450F-92F0-1C1CEB6314AE}" srcOrd="1" destOrd="0" parTransId="{5D0362C6-C4D0-4B7E-9F3E-A0C4926A6EF4}" sibTransId="{598A9780-4C72-4AA4-8A10-69506BCF1D1A}"/>
    <dgm:cxn modelId="{C5F00620-75B7-49CD-ACEF-3EF31E3AC878}" type="presOf" srcId="{183B9CDF-7066-458B-A6CA-C67DEDF54EF7}" destId="{2E556F07-A058-4B0B-BBD0-A57C890AEE17}" srcOrd="0" destOrd="0" presId="urn:microsoft.com/office/officeart/2005/8/layout/vList6"/>
    <dgm:cxn modelId="{3CCBE93B-7357-4006-A616-017F0975D489}" type="presOf" srcId="{98FFD255-E6B6-464F-B461-4CB88710C79C}" destId="{2DC3A038-C5BE-4284-942E-19AE4501A208}" srcOrd="0" destOrd="0" presId="urn:microsoft.com/office/officeart/2005/8/layout/vList6"/>
    <dgm:cxn modelId="{26C4A762-20EC-473C-9739-CF9B23EC275A}" type="presOf" srcId="{23B1F398-0C72-49BF-B8B2-4F9FDD68E868}" destId="{2DC3A038-C5BE-4284-942E-19AE4501A208}" srcOrd="0" destOrd="1" presId="urn:microsoft.com/office/officeart/2005/8/layout/vList6"/>
    <dgm:cxn modelId="{5C05B644-FE88-4DCF-89FF-FD0A8EAF5B9B}" type="presOf" srcId="{2AED674F-5819-4860-B3D9-12BE99D95CCA}" destId="{F59F6DBD-C506-4A79-8E93-285694DCBAA0}" srcOrd="0" destOrd="0" presId="urn:microsoft.com/office/officeart/2005/8/layout/vList6"/>
    <dgm:cxn modelId="{923DBE6B-B6C6-447C-A627-E3431C92C295}" type="presOf" srcId="{B76D8E88-E83D-41D6-8C18-A7D64B024282}" destId="{F59F6DBD-C506-4A79-8E93-285694DCBAA0}" srcOrd="0" destOrd="1" presId="urn:microsoft.com/office/officeart/2005/8/layout/vList6"/>
    <dgm:cxn modelId="{FC2D1150-714A-4CEB-A5CC-FCF6E9341DE0}" type="presOf" srcId="{07361801-5169-450F-92F0-1C1CEB6314AE}" destId="{5B9AB5D6-78AA-4278-B9E3-F86550FE2C75}" srcOrd="0" destOrd="1" presId="urn:microsoft.com/office/officeart/2005/8/layout/vList6"/>
    <dgm:cxn modelId="{C2D19653-379B-423D-A7D6-CD09A95C96C2}" srcId="{4FFF912A-F307-468B-B9E7-EBE4E8F8DFD2}" destId="{23B1F398-0C72-49BF-B8B2-4F9FDD68E868}" srcOrd="1" destOrd="0" parTransId="{8621EA5B-AF0E-43FD-966A-5F5488421755}" sibTransId="{F7892BAF-0B80-4315-AC03-3E00621FBAF9}"/>
    <dgm:cxn modelId="{8BDAE47B-80AC-4FDC-B636-17827AE17A36}" srcId="{183B9CDF-7066-458B-A6CA-C67DEDF54EF7}" destId="{B730E217-4D3F-4356-A05C-E9DE28FB64C3}" srcOrd="0" destOrd="0" parTransId="{1D01AECE-FD9F-4DA9-A5C0-1A6413C64252}" sibTransId="{5E28779F-735A-489A-A0A0-6B87AE08A51D}"/>
    <dgm:cxn modelId="{D8BDE787-AFDA-4698-B290-FF68C3CE8A0E}" srcId="{7A4B9F50-90A9-4A86-9F8F-D80A071F8C80}" destId="{4FFF912A-F307-468B-B9E7-EBE4E8F8DFD2}" srcOrd="0" destOrd="0" parTransId="{E9721727-F9D6-4B66-8D60-D73DA89CAA35}" sibTransId="{AC108AB8-031C-4F7A-8CC9-9454867FCBDF}"/>
    <dgm:cxn modelId="{B1A69792-6B0B-4B4A-AF12-8EFB6EAAC990}" srcId="{7A4B9F50-90A9-4A86-9F8F-D80A071F8C80}" destId="{DCD58163-6FE6-4BD3-A85A-7174CFC95338}" srcOrd="2" destOrd="0" parTransId="{B977A18B-3F27-46C7-B8BC-F908DA423095}" sibTransId="{9EE4277F-E9C9-4F70-926D-3666CFC8758C}"/>
    <dgm:cxn modelId="{A6CB6898-E18D-4B96-B334-B8BB85C1BE81}" type="presOf" srcId="{7A4B9F50-90A9-4A86-9F8F-D80A071F8C80}" destId="{E16106AE-2E4F-40C5-8890-CC014A97C781}" srcOrd="0" destOrd="0" presId="urn:microsoft.com/office/officeart/2005/8/layout/vList6"/>
    <dgm:cxn modelId="{554921B4-6F6C-4B86-A396-C7FE95E9ACA0}" type="presOf" srcId="{DCD58163-6FE6-4BD3-A85A-7174CFC95338}" destId="{8C0994F2-19E2-497D-89E8-F6AD512B8EF5}" srcOrd="0" destOrd="0" presId="urn:microsoft.com/office/officeart/2005/8/layout/vList6"/>
    <dgm:cxn modelId="{BC6693BE-1197-46FB-A374-3F0FBAC4D4FB}" srcId="{DCD58163-6FE6-4BD3-A85A-7174CFC95338}" destId="{2AED674F-5819-4860-B3D9-12BE99D95CCA}" srcOrd="0" destOrd="0" parTransId="{3D76EC52-B53F-4343-8D17-98155FD38CD0}" sibTransId="{314EC01C-04F2-4CAC-8584-366A4E7D424D}"/>
    <dgm:cxn modelId="{F42C0AC8-2ADD-4F92-B20A-A58674773291}" type="presOf" srcId="{4FFF912A-F307-468B-B9E7-EBE4E8F8DFD2}" destId="{6A3E917A-7D53-4398-B779-D85DF11C9192}" srcOrd="0" destOrd="0" presId="urn:microsoft.com/office/officeart/2005/8/layout/vList6"/>
    <dgm:cxn modelId="{CD05A6C9-1989-4F29-B696-466753E493C2}" type="presOf" srcId="{B730E217-4D3F-4356-A05C-E9DE28FB64C3}" destId="{5B9AB5D6-78AA-4278-B9E3-F86550FE2C75}" srcOrd="0" destOrd="0" presId="urn:microsoft.com/office/officeart/2005/8/layout/vList6"/>
    <dgm:cxn modelId="{B92BAECD-57C4-4C8B-92FD-7B501A3EF3FF}" srcId="{4FFF912A-F307-468B-B9E7-EBE4E8F8DFD2}" destId="{98FFD255-E6B6-464F-B461-4CB88710C79C}" srcOrd="0" destOrd="0" parTransId="{35342DA3-1545-4132-9D44-32D1B1DDA7EE}" sibTransId="{2A7D4FEB-D91A-4E9D-882A-255A880E41C1}"/>
    <dgm:cxn modelId="{89F191EE-6DE8-4D12-BBA6-03D5C0851474}" srcId="{7A4B9F50-90A9-4A86-9F8F-D80A071F8C80}" destId="{183B9CDF-7066-458B-A6CA-C67DEDF54EF7}" srcOrd="1" destOrd="0" parTransId="{C12DFFBF-8908-414F-88F7-28A025AB97BA}" sibTransId="{E6A8B497-AC12-4205-B2D7-3F04A849860A}"/>
    <dgm:cxn modelId="{2C66B6FE-1B05-4CC1-8AF6-1A046957080A}" srcId="{DCD58163-6FE6-4BD3-A85A-7174CFC95338}" destId="{B76D8E88-E83D-41D6-8C18-A7D64B024282}" srcOrd="1" destOrd="0" parTransId="{DC5756A3-9CA2-4A9B-8FB2-282B1AF25F3B}" sibTransId="{289234DC-F5B2-447B-8CD1-89D4E86452E5}"/>
    <dgm:cxn modelId="{87E02CEE-69C9-4448-A6CD-6168DE3E7830}" type="presParOf" srcId="{E16106AE-2E4F-40C5-8890-CC014A97C781}" destId="{4CE74DEE-B044-4935-9C77-7DC57A5F242D}" srcOrd="0" destOrd="0" presId="urn:microsoft.com/office/officeart/2005/8/layout/vList6"/>
    <dgm:cxn modelId="{9195C8B4-7543-4FF4-81A8-10AA289DB69E}" type="presParOf" srcId="{4CE74DEE-B044-4935-9C77-7DC57A5F242D}" destId="{6A3E917A-7D53-4398-B779-D85DF11C9192}" srcOrd="0" destOrd="0" presId="urn:microsoft.com/office/officeart/2005/8/layout/vList6"/>
    <dgm:cxn modelId="{3AE40372-089C-4E24-A24C-ED3F25E0B2DF}" type="presParOf" srcId="{4CE74DEE-B044-4935-9C77-7DC57A5F242D}" destId="{2DC3A038-C5BE-4284-942E-19AE4501A208}" srcOrd="1" destOrd="0" presId="urn:microsoft.com/office/officeart/2005/8/layout/vList6"/>
    <dgm:cxn modelId="{8A6161B3-1A14-43FF-9061-4C4ABD2037F6}" type="presParOf" srcId="{E16106AE-2E4F-40C5-8890-CC014A97C781}" destId="{5F1353EB-0A54-4EA5-A8B5-6EBE97DAA8DA}" srcOrd="1" destOrd="0" presId="urn:microsoft.com/office/officeart/2005/8/layout/vList6"/>
    <dgm:cxn modelId="{CD2D3367-8FE7-4B60-AFC0-BEB8B6589E5B}" type="presParOf" srcId="{E16106AE-2E4F-40C5-8890-CC014A97C781}" destId="{E7853438-FC5B-4EB0-871E-50D6D633219B}" srcOrd="2" destOrd="0" presId="urn:microsoft.com/office/officeart/2005/8/layout/vList6"/>
    <dgm:cxn modelId="{7A3C1E72-C50C-4D47-858A-E8EE928F3486}" type="presParOf" srcId="{E7853438-FC5B-4EB0-871E-50D6D633219B}" destId="{2E556F07-A058-4B0B-BBD0-A57C890AEE17}" srcOrd="0" destOrd="0" presId="urn:microsoft.com/office/officeart/2005/8/layout/vList6"/>
    <dgm:cxn modelId="{C9D39FAE-281B-4E01-94DC-948F2CE1CFC8}" type="presParOf" srcId="{E7853438-FC5B-4EB0-871E-50D6D633219B}" destId="{5B9AB5D6-78AA-4278-B9E3-F86550FE2C75}" srcOrd="1" destOrd="0" presId="urn:microsoft.com/office/officeart/2005/8/layout/vList6"/>
    <dgm:cxn modelId="{F6E5CBBC-1932-4FA3-9576-9D3449944541}" type="presParOf" srcId="{E16106AE-2E4F-40C5-8890-CC014A97C781}" destId="{E2D646C6-7BA6-4EBB-9529-AF3E8BBA08BA}" srcOrd="3" destOrd="0" presId="urn:microsoft.com/office/officeart/2005/8/layout/vList6"/>
    <dgm:cxn modelId="{1DE1D3D2-B188-41C1-9F52-3D7452871429}" type="presParOf" srcId="{E16106AE-2E4F-40C5-8890-CC014A97C781}" destId="{BEF527F3-9A8D-4E87-9E76-FB9E18E0E905}" srcOrd="4" destOrd="0" presId="urn:microsoft.com/office/officeart/2005/8/layout/vList6"/>
    <dgm:cxn modelId="{6CB65DCF-6EAC-4628-94F5-8B8F61E142E7}" type="presParOf" srcId="{BEF527F3-9A8D-4E87-9E76-FB9E18E0E905}" destId="{8C0994F2-19E2-497D-89E8-F6AD512B8EF5}" srcOrd="0" destOrd="0" presId="urn:microsoft.com/office/officeart/2005/8/layout/vList6"/>
    <dgm:cxn modelId="{20085E5E-BAA3-4AC6-B1AC-B257CBFB5B40}" type="presParOf" srcId="{BEF527F3-9A8D-4E87-9E76-FB9E18E0E905}" destId="{F59F6DBD-C506-4A79-8E93-285694DCBAA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EEF1A1-BF49-43D1-9EF6-52446E9FD56D}" type="doc">
      <dgm:prSet loTypeId="urn:microsoft.com/office/officeart/2005/8/layout/target3" loCatId="list" qsTypeId="urn:microsoft.com/office/officeart/2005/8/quickstyle/simple2" qsCatId="simple" csTypeId="urn:microsoft.com/office/officeart/2005/8/colors/accent1_1" csCatId="accent1" phldr="1"/>
      <dgm:spPr/>
      <dgm:t>
        <a:bodyPr/>
        <a:lstStyle/>
        <a:p>
          <a:endParaRPr lang="en-US"/>
        </a:p>
      </dgm:t>
    </dgm:pt>
    <dgm:pt modelId="{C9BC712B-C436-48D4-98B3-1D92467B423A}">
      <dgm:prSet phldrT="[Text]"/>
      <dgm:spPr>
        <a:solidFill>
          <a:schemeClr val="bg1"/>
        </a:solidFill>
      </dgm:spPr>
      <dgm:t>
        <a:bodyPr/>
        <a:lstStyle/>
        <a:p>
          <a:r>
            <a:rPr lang="en-US" b="1" dirty="0">
              <a:solidFill>
                <a:srgbClr val="00B050"/>
              </a:solidFill>
            </a:rPr>
            <a:t>Green</a:t>
          </a:r>
        </a:p>
      </dgm:t>
    </dgm:pt>
    <dgm:pt modelId="{E7EA8E53-0445-4FA6-A338-F7CE95517FC1}" type="parTrans" cxnId="{E1D4608B-8507-419C-831D-34CB06FBCB93}">
      <dgm:prSet/>
      <dgm:spPr/>
      <dgm:t>
        <a:bodyPr/>
        <a:lstStyle/>
        <a:p>
          <a:endParaRPr lang="en-US"/>
        </a:p>
      </dgm:t>
    </dgm:pt>
    <dgm:pt modelId="{E8A43F6A-C962-4E07-BEAB-900112320131}" type="sibTrans" cxnId="{E1D4608B-8507-419C-831D-34CB06FBCB93}">
      <dgm:prSet/>
      <dgm:spPr/>
      <dgm:t>
        <a:bodyPr/>
        <a:lstStyle/>
        <a:p>
          <a:endParaRPr lang="en-US"/>
        </a:p>
      </dgm:t>
    </dgm:pt>
    <dgm:pt modelId="{F25AAFD0-B686-418E-B372-8BD9AADFA651}">
      <dgm:prSet phldrT="[Text]" custT="1"/>
      <dgm:spPr>
        <a:solidFill>
          <a:schemeClr val="bg1"/>
        </a:solidFill>
      </dgm:spPr>
      <dgm:t>
        <a:bodyPr/>
        <a:lstStyle/>
        <a:p>
          <a:r>
            <a:rPr lang="en-US" sz="2800" dirty="0">
              <a:solidFill>
                <a:srgbClr val="7030A0"/>
              </a:solidFill>
            </a:rPr>
            <a:t>Counties with 20 or fewer tests over 14 days</a:t>
          </a:r>
        </a:p>
      </dgm:t>
    </dgm:pt>
    <dgm:pt modelId="{6723A025-8B19-48E7-A16E-5CCCACE351F0}" type="parTrans" cxnId="{6B597C45-7B80-4FE6-ADF1-CCEFE0498CCA}">
      <dgm:prSet/>
      <dgm:spPr/>
      <dgm:t>
        <a:bodyPr/>
        <a:lstStyle/>
        <a:p>
          <a:endParaRPr lang="en-US"/>
        </a:p>
      </dgm:t>
    </dgm:pt>
    <dgm:pt modelId="{E5F1ACFA-8F4B-4A4B-8596-37D767316D43}" type="sibTrans" cxnId="{6B597C45-7B80-4FE6-ADF1-CCEFE0498CCA}">
      <dgm:prSet/>
      <dgm:spPr/>
      <dgm:t>
        <a:bodyPr/>
        <a:lstStyle/>
        <a:p>
          <a:endParaRPr lang="en-US"/>
        </a:p>
      </dgm:t>
    </dgm:pt>
    <dgm:pt modelId="{E2DA5A62-4995-405A-A666-2601E2C65A12}">
      <dgm:prSet phldrT="[Text]"/>
      <dgm:spPr>
        <a:solidFill>
          <a:schemeClr val="bg1"/>
        </a:solidFill>
        <a:ln>
          <a:solidFill>
            <a:schemeClr val="accent4"/>
          </a:solidFill>
        </a:ln>
      </dgm:spPr>
      <dgm:t>
        <a:bodyPr/>
        <a:lstStyle/>
        <a:p>
          <a:r>
            <a:rPr lang="en-US" b="1" dirty="0">
              <a:solidFill>
                <a:srgbClr val="FFFF00"/>
              </a:solidFill>
            </a:rPr>
            <a:t>Yellow</a:t>
          </a:r>
        </a:p>
      </dgm:t>
    </dgm:pt>
    <dgm:pt modelId="{7688F90F-EA44-44AF-9747-2B87288BB9EF}" type="parTrans" cxnId="{0B33F887-1E23-463E-B881-C0C88DA3C3D8}">
      <dgm:prSet/>
      <dgm:spPr/>
      <dgm:t>
        <a:bodyPr/>
        <a:lstStyle/>
        <a:p>
          <a:endParaRPr lang="en-US"/>
        </a:p>
      </dgm:t>
    </dgm:pt>
    <dgm:pt modelId="{0B30CD5A-33AD-4EFF-BE59-DA5A2E29698B}" type="sibTrans" cxnId="{0B33F887-1E23-463E-B881-C0C88DA3C3D8}">
      <dgm:prSet/>
      <dgm:spPr/>
      <dgm:t>
        <a:bodyPr/>
        <a:lstStyle/>
        <a:p>
          <a:endParaRPr lang="en-US"/>
        </a:p>
      </dgm:t>
    </dgm:pt>
    <dgm:pt modelId="{46BF256C-51C8-4963-A774-D4FC05CEFC35}">
      <dgm:prSet phldrT="[Text]" custT="1"/>
      <dgm:spPr/>
      <dgm:t>
        <a:bodyPr/>
        <a:lstStyle/>
        <a:p>
          <a:r>
            <a:rPr lang="en-US" sz="2600" dirty="0">
              <a:solidFill>
                <a:srgbClr val="7030A0"/>
              </a:solidFill>
            </a:rPr>
            <a:t>Fewer than 500 tests and fewer than 2,000 tests per 100,000 residents over 14 days </a:t>
          </a:r>
        </a:p>
      </dgm:t>
    </dgm:pt>
    <dgm:pt modelId="{500C0946-EE51-4A98-B080-73C0C03647EB}" type="parTrans" cxnId="{D245FA82-BBC9-412C-AB7A-12A2AF1FA0CE}">
      <dgm:prSet/>
      <dgm:spPr/>
      <dgm:t>
        <a:bodyPr/>
        <a:lstStyle/>
        <a:p>
          <a:endParaRPr lang="en-US"/>
        </a:p>
      </dgm:t>
    </dgm:pt>
    <dgm:pt modelId="{2FA0EC25-0B91-4D7F-85DE-0BC6D15D9A31}" type="sibTrans" cxnId="{D245FA82-BBC9-412C-AB7A-12A2AF1FA0CE}">
      <dgm:prSet/>
      <dgm:spPr/>
      <dgm:t>
        <a:bodyPr/>
        <a:lstStyle/>
        <a:p>
          <a:endParaRPr lang="en-US"/>
        </a:p>
      </dgm:t>
    </dgm:pt>
    <dgm:pt modelId="{ED9AE72E-6151-43E5-92ED-B65CB61D8626}">
      <dgm:prSet phldrT="[Text]" custT="1"/>
      <dgm:spPr/>
      <dgm:t>
        <a:bodyPr/>
        <a:lstStyle/>
        <a:p>
          <a:r>
            <a:rPr lang="en-US" sz="2600" dirty="0">
              <a:solidFill>
                <a:srgbClr val="7030A0"/>
              </a:solidFill>
            </a:rPr>
            <a:t>Greater than 10% positivity over 14 days</a:t>
          </a:r>
        </a:p>
      </dgm:t>
    </dgm:pt>
    <dgm:pt modelId="{35E1B896-6C60-4974-AA08-4803E829F9D9}" type="parTrans" cxnId="{8CA419A7-90C6-4932-903D-A8B36733325C}">
      <dgm:prSet/>
      <dgm:spPr/>
      <dgm:t>
        <a:bodyPr/>
        <a:lstStyle/>
        <a:p>
          <a:endParaRPr lang="en-US"/>
        </a:p>
      </dgm:t>
    </dgm:pt>
    <dgm:pt modelId="{7555A557-5B8E-4B15-B746-780C2BC92995}" type="sibTrans" cxnId="{8CA419A7-90C6-4932-903D-A8B36733325C}">
      <dgm:prSet/>
      <dgm:spPr/>
      <dgm:t>
        <a:bodyPr/>
        <a:lstStyle/>
        <a:p>
          <a:endParaRPr lang="en-US"/>
        </a:p>
      </dgm:t>
    </dgm:pt>
    <dgm:pt modelId="{F3BF4DE3-FD98-4C6A-A302-A6771125DCAD}" type="pres">
      <dgm:prSet presAssocID="{D6EEF1A1-BF49-43D1-9EF6-52446E9FD56D}" presName="Name0" presStyleCnt="0">
        <dgm:presLayoutVars>
          <dgm:chMax val="7"/>
          <dgm:dir/>
          <dgm:animLvl val="lvl"/>
          <dgm:resizeHandles val="exact"/>
        </dgm:presLayoutVars>
      </dgm:prSet>
      <dgm:spPr/>
    </dgm:pt>
    <dgm:pt modelId="{A859DE3E-FB53-4F12-8B48-38A8F13FE454}" type="pres">
      <dgm:prSet presAssocID="{C9BC712B-C436-48D4-98B3-1D92467B423A}" presName="circle1" presStyleLbl="node1" presStyleIdx="0" presStyleCnt="2"/>
      <dgm:spPr/>
    </dgm:pt>
    <dgm:pt modelId="{9FB4AA54-9E65-4F45-A0D8-AA2420D8AEA5}" type="pres">
      <dgm:prSet presAssocID="{C9BC712B-C436-48D4-98B3-1D92467B423A}" presName="space" presStyleCnt="0"/>
      <dgm:spPr/>
    </dgm:pt>
    <dgm:pt modelId="{F898EA2D-5A50-4444-B802-E493E20AA0A1}" type="pres">
      <dgm:prSet presAssocID="{C9BC712B-C436-48D4-98B3-1D92467B423A}" presName="rect1" presStyleLbl="alignAcc1" presStyleIdx="0" presStyleCnt="2"/>
      <dgm:spPr/>
    </dgm:pt>
    <dgm:pt modelId="{CED26C25-2486-4AE8-ACC3-03F0C3FA5163}" type="pres">
      <dgm:prSet presAssocID="{E2DA5A62-4995-405A-A666-2601E2C65A12}" presName="vertSpace2" presStyleLbl="node1" presStyleIdx="0" presStyleCnt="2"/>
      <dgm:spPr/>
    </dgm:pt>
    <dgm:pt modelId="{B73E4BDE-0BC9-49A0-8075-E4A269F247AA}" type="pres">
      <dgm:prSet presAssocID="{E2DA5A62-4995-405A-A666-2601E2C65A12}" presName="circle2" presStyleLbl="node1" presStyleIdx="1" presStyleCnt="2"/>
      <dgm:spPr/>
    </dgm:pt>
    <dgm:pt modelId="{3F939B1F-CE8F-42F3-AE1B-E24361945707}" type="pres">
      <dgm:prSet presAssocID="{E2DA5A62-4995-405A-A666-2601E2C65A12}" presName="rect2" presStyleLbl="alignAcc1" presStyleIdx="1" presStyleCnt="2"/>
      <dgm:spPr/>
    </dgm:pt>
    <dgm:pt modelId="{F9B78A4F-84D9-4A7F-BE29-F322732FEBC5}" type="pres">
      <dgm:prSet presAssocID="{C9BC712B-C436-48D4-98B3-1D92467B423A}" presName="rect1ParTx" presStyleLbl="alignAcc1" presStyleIdx="1" presStyleCnt="2">
        <dgm:presLayoutVars>
          <dgm:chMax val="1"/>
          <dgm:bulletEnabled val="1"/>
        </dgm:presLayoutVars>
      </dgm:prSet>
      <dgm:spPr/>
    </dgm:pt>
    <dgm:pt modelId="{B6780200-B2A2-41DB-B928-B241FCE7EA88}" type="pres">
      <dgm:prSet presAssocID="{C9BC712B-C436-48D4-98B3-1D92467B423A}" presName="rect1ChTx" presStyleLbl="alignAcc1" presStyleIdx="1" presStyleCnt="2">
        <dgm:presLayoutVars>
          <dgm:bulletEnabled val="1"/>
        </dgm:presLayoutVars>
      </dgm:prSet>
      <dgm:spPr/>
    </dgm:pt>
    <dgm:pt modelId="{244F9A37-3693-4D71-B65D-6868AD611CF1}" type="pres">
      <dgm:prSet presAssocID="{E2DA5A62-4995-405A-A666-2601E2C65A12}" presName="rect2ParTx" presStyleLbl="alignAcc1" presStyleIdx="1" presStyleCnt="2">
        <dgm:presLayoutVars>
          <dgm:chMax val="1"/>
          <dgm:bulletEnabled val="1"/>
        </dgm:presLayoutVars>
      </dgm:prSet>
      <dgm:spPr/>
    </dgm:pt>
    <dgm:pt modelId="{009BCCC9-50EA-4ACE-AFE1-60F3C0CECE63}" type="pres">
      <dgm:prSet presAssocID="{E2DA5A62-4995-405A-A666-2601E2C65A12}" presName="rect2ChTx" presStyleLbl="alignAcc1" presStyleIdx="1" presStyleCnt="2">
        <dgm:presLayoutVars>
          <dgm:bulletEnabled val="1"/>
        </dgm:presLayoutVars>
      </dgm:prSet>
      <dgm:spPr/>
    </dgm:pt>
  </dgm:ptLst>
  <dgm:cxnLst>
    <dgm:cxn modelId="{99B0BF10-1E56-47B8-AB24-8875886E5291}" type="presOf" srcId="{E2DA5A62-4995-405A-A666-2601E2C65A12}" destId="{3F939B1F-CE8F-42F3-AE1B-E24361945707}" srcOrd="0" destOrd="0" presId="urn:microsoft.com/office/officeart/2005/8/layout/target3"/>
    <dgm:cxn modelId="{6B597C45-7B80-4FE6-ADF1-CCEFE0498CCA}" srcId="{C9BC712B-C436-48D4-98B3-1D92467B423A}" destId="{F25AAFD0-B686-418E-B372-8BD9AADFA651}" srcOrd="0" destOrd="0" parTransId="{6723A025-8B19-48E7-A16E-5CCCACE351F0}" sibTransId="{E5F1ACFA-8F4B-4A4B-8596-37D767316D43}"/>
    <dgm:cxn modelId="{65006B46-6060-46C1-84F0-354AEC526993}" type="presOf" srcId="{D6EEF1A1-BF49-43D1-9EF6-52446E9FD56D}" destId="{F3BF4DE3-FD98-4C6A-A302-A6771125DCAD}" srcOrd="0" destOrd="0" presId="urn:microsoft.com/office/officeart/2005/8/layout/target3"/>
    <dgm:cxn modelId="{8D52DC7E-9212-4685-89AA-16818038A384}" type="presOf" srcId="{F25AAFD0-B686-418E-B372-8BD9AADFA651}" destId="{B6780200-B2A2-41DB-B928-B241FCE7EA88}" srcOrd="0" destOrd="0" presId="urn:microsoft.com/office/officeart/2005/8/layout/target3"/>
    <dgm:cxn modelId="{D245FA82-BBC9-412C-AB7A-12A2AF1FA0CE}" srcId="{E2DA5A62-4995-405A-A666-2601E2C65A12}" destId="{46BF256C-51C8-4963-A774-D4FC05CEFC35}" srcOrd="0" destOrd="0" parTransId="{500C0946-EE51-4A98-B080-73C0C03647EB}" sibTransId="{2FA0EC25-0B91-4D7F-85DE-0BC6D15D9A31}"/>
    <dgm:cxn modelId="{0B33F887-1E23-463E-B881-C0C88DA3C3D8}" srcId="{D6EEF1A1-BF49-43D1-9EF6-52446E9FD56D}" destId="{E2DA5A62-4995-405A-A666-2601E2C65A12}" srcOrd="1" destOrd="0" parTransId="{7688F90F-EA44-44AF-9747-2B87288BB9EF}" sibTransId="{0B30CD5A-33AD-4EFF-BE59-DA5A2E29698B}"/>
    <dgm:cxn modelId="{E1D4608B-8507-419C-831D-34CB06FBCB93}" srcId="{D6EEF1A1-BF49-43D1-9EF6-52446E9FD56D}" destId="{C9BC712B-C436-48D4-98B3-1D92467B423A}" srcOrd="0" destOrd="0" parTransId="{E7EA8E53-0445-4FA6-A338-F7CE95517FC1}" sibTransId="{E8A43F6A-C962-4E07-BEAB-900112320131}"/>
    <dgm:cxn modelId="{321E5F9A-A890-4F46-9BA1-AD27F9F02BCC}" type="presOf" srcId="{C9BC712B-C436-48D4-98B3-1D92467B423A}" destId="{F898EA2D-5A50-4444-B802-E493E20AA0A1}" srcOrd="0" destOrd="0" presId="urn:microsoft.com/office/officeart/2005/8/layout/target3"/>
    <dgm:cxn modelId="{B50D01A1-3439-4974-9AB0-D7822F31EC05}" type="presOf" srcId="{E2DA5A62-4995-405A-A666-2601E2C65A12}" destId="{244F9A37-3693-4D71-B65D-6868AD611CF1}" srcOrd="1" destOrd="0" presId="urn:microsoft.com/office/officeart/2005/8/layout/target3"/>
    <dgm:cxn modelId="{8CA419A7-90C6-4932-903D-A8B36733325C}" srcId="{E2DA5A62-4995-405A-A666-2601E2C65A12}" destId="{ED9AE72E-6151-43E5-92ED-B65CB61D8626}" srcOrd="1" destOrd="0" parTransId="{35E1B896-6C60-4974-AA08-4803E829F9D9}" sibTransId="{7555A557-5B8E-4B15-B746-780C2BC92995}"/>
    <dgm:cxn modelId="{2D8581C7-6C2E-4DA3-894D-80265E0802A8}" type="presOf" srcId="{ED9AE72E-6151-43E5-92ED-B65CB61D8626}" destId="{009BCCC9-50EA-4ACE-AFE1-60F3C0CECE63}" srcOrd="0" destOrd="1" presId="urn:microsoft.com/office/officeart/2005/8/layout/target3"/>
    <dgm:cxn modelId="{E20594CD-596E-4F61-9F45-84C02CA3B35B}" type="presOf" srcId="{C9BC712B-C436-48D4-98B3-1D92467B423A}" destId="{F9B78A4F-84D9-4A7F-BE29-F322732FEBC5}" srcOrd="1" destOrd="0" presId="urn:microsoft.com/office/officeart/2005/8/layout/target3"/>
    <dgm:cxn modelId="{0C9681F2-98F2-4B3D-BBB5-DC223785C895}" type="presOf" srcId="{46BF256C-51C8-4963-A774-D4FC05CEFC35}" destId="{009BCCC9-50EA-4ACE-AFE1-60F3C0CECE63}" srcOrd="0" destOrd="0" presId="urn:microsoft.com/office/officeart/2005/8/layout/target3"/>
    <dgm:cxn modelId="{8C3380AE-28A8-4829-A2B3-2B84367E4BD9}" type="presParOf" srcId="{F3BF4DE3-FD98-4C6A-A302-A6771125DCAD}" destId="{A859DE3E-FB53-4F12-8B48-38A8F13FE454}" srcOrd="0" destOrd="0" presId="urn:microsoft.com/office/officeart/2005/8/layout/target3"/>
    <dgm:cxn modelId="{46B0FFE9-82A5-4F66-8D6E-D788D8957A4E}" type="presParOf" srcId="{F3BF4DE3-FD98-4C6A-A302-A6771125DCAD}" destId="{9FB4AA54-9E65-4F45-A0D8-AA2420D8AEA5}" srcOrd="1" destOrd="0" presId="urn:microsoft.com/office/officeart/2005/8/layout/target3"/>
    <dgm:cxn modelId="{DFF9E0F8-5C28-41D2-A98B-62B25FC559DF}" type="presParOf" srcId="{F3BF4DE3-FD98-4C6A-A302-A6771125DCAD}" destId="{F898EA2D-5A50-4444-B802-E493E20AA0A1}" srcOrd="2" destOrd="0" presId="urn:microsoft.com/office/officeart/2005/8/layout/target3"/>
    <dgm:cxn modelId="{C029E8D1-2142-47E6-B86F-160C94D813F0}" type="presParOf" srcId="{F3BF4DE3-FD98-4C6A-A302-A6771125DCAD}" destId="{CED26C25-2486-4AE8-ACC3-03F0C3FA5163}" srcOrd="3" destOrd="0" presId="urn:microsoft.com/office/officeart/2005/8/layout/target3"/>
    <dgm:cxn modelId="{B92AD864-EDE3-47BC-9AD6-69848201FEDD}" type="presParOf" srcId="{F3BF4DE3-FD98-4C6A-A302-A6771125DCAD}" destId="{B73E4BDE-0BC9-49A0-8075-E4A269F247AA}" srcOrd="4" destOrd="0" presId="urn:microsoft.com/office/officeart/2005/8/layout/target3"/>
    <dgm:cxn modelId="{4FA2E947-1221-400C-8FBB-DF6FE063BEF8}" type="presParOf" srcId="{F3BF4DE3-FD98-4C6A-A302-A6771125DCAD}" destId="{3F939B1F-CE8F-42F3-AE1B-E24361945707}" srcOrd="5" destOrd="0" presId="urn:microsoft.com/office/officeart/2005/8/layout/target3"/>
    <dgm:cxn modelId="{ABD4AB6D-88C5-469B-987F-7D19BB948668}" type="presParOf" srcId="{F3BF4DE3-FD98-4C6A-A302-A6771125DCAD}" destId="{F9B78A4F-84D9-4A7F-BE29-F322732FEBC5}" srcOrd="6" destOrd="0" presId="urn:microsoft.com/office/officeart/2005/8/layout/target3"/>
    <dgm:cxn modelId="{2FD16029-B4C3-4549-BD76-74871C30BD63}" type="presParOf" srcId="{F3BF4DE3-FD98-4C6A-A302-A6771125DCAD}" destId="{B6780200-B2A2-41DB-B928-B241FCE7EA88}" srcOrd="7" destOrd="0" presId="urn:microsoft.com/office/officeart/2005/8/layout/target3"/>
    <dgm:cxn modelId="{892EAAB1-89DA-40A1-97A8-DE8DDEEC31E1}" type="presParOf" srcId="{F3BF4DE3-FD98-4C6A-A302-A6771125DCAD}" destId="{244F9A37-3693-4D71-B65D-6868AD611CF1}" srcOrd="8" destOrd="0" presId="urn:microsoft.com/office/officeart/2005/8/layout/target3"/>
    <dgm:cxn modelId="{5A1428DE-0416-4DC7-83E6-EBCF774E061F}" type="presParOf" srcId="{F3BF4DE3-FD98-4C6A-A302-A6771125DCAD}" destId="{009BCCC9-50EA-4ACE-AFE1-60F3C0CECE63}"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61CDE6-5399-4F9E-BE2D-59FAB7AE0DCC}"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647D330D-CE61-47A5-8B63-BD60E57C3E3F}">
      <dgm:prSet phldrT="[Text]" custT="1"/>
      <dgm:spPr/>
      <dgm:t>
        <a:bodyPr/>
        <a:lstStyle/>
        <a:p>
          <a:r>
            <a:rPr lang="en-US" sz="2400" b="1" dirty="0">
              <a:solidFill>
                <a:srgbClr val="7030A0"/>
              </a:solidFill>
            </a:rPr>
            <a:t>Individuals who have been COVID positive do not need repeat testing for 90 days.</a:t>
          </a:r>
        </a:p>
      </dgm:t>
    </dgm:pt>
    <dgm:pt modelId="{144674F9-3B6D-4148-9B84-186F056E51F4}" type="parTrans" cxnId="{44BEFE9C-DA10-4AAD-A05A-4E3BD2933ADC}">
      <dgm:prSet/>
      <dgm:spPr/>
      <dgm:t>
        <a:bodyPr/>
        <a:lstStyle/>
        <a:p>
          <a:endParaRPr lang="en-US"/>
        </a:p>
      </dgm:t>
    </dgm:pt>
    <dgm:pt modelId="{9864B707-9F0F-4AD1-BB4E-FE000AB47DFF}" type="sibTrans" cxnId="{44BEFE9C-DA10-4AAD-A05A-4E3BD2933ADC}">
      <dgm:prSet/>
      <dgm:spPr/>
      <dgm:t>
        <a:bodyPr/>
        <a:lstStyle/>
        <a:p>
          <a:endParaRPr lang="en-US"/>
        </a:p>
      </dgm:t>
    </dgm:pt>
    <dgm:pt modelId="{E74834D8-EF56-44DE-B555-7D044C995C20}">
      <dgm:prSet phldrT="[Text]" custT="1"/>
      <dgm:spPr/>
      <dgm:t>
        <a:bodyPr/>
        <a:lstStyle/>
        <a:p>
          <a:r>
            <a:rPr lang="en-US" sz="2400" b="1" dirty="0">
              <a:solidFill>
                <a:srgbClr val="7030A0"/>
              </a:solidFill>
            </a:rPr>
            <a:t>Staff can be tested elsewhere in the correct timeframe with a documented result.</a:t>
          </a:r>
        </a:p>
      </dgm:t>
    </dgm:pt>
    <dgm:pt modelId="{1F09B3AF-C434-44C7-A341-26F828F0D7AB}" type="parTrans" cxnId="{E33EB92D-9999-48C6-BB1F-B9FEF0289A80}">
      <dgm:prSet/>
      <dgm:spPr/>
      <dgm:t>
        <a:bodyPr/>
        <a:lstStyle/>
        <a:p>
          <a:endParaRPr lang="en-US"/>
        </a:p>
      </dgm:t>
    </dgm:pt>
    <dgm:pt modelId="{ABA5A4E8-3A68-4D63-A715-23F7AC5BAE2B}" type="sibTrans" cxnId="{E33EB92D-9999-48C6-BB1F-B9FEF0289A80}">
      <dgm:prSet/>
      <dgm:spPr/>
      <dgm:t>
        <a:bodyPr/>
        <a:lstStyle/>
        <a:p>
          <a:endParaRPr lang="en-US"/>
        </a:p>
      </dgm:t>
    </dgm:pt>
    <dgm:pt modelId="{FE6D94B8-8557-40A0-86AA-78B7E1709F5F}" type="pres">
      <dgm:prSet presAssocID="{CD61CDE6-5399-4F9E-BE2D-59FAB7AE0DCC}" presName="linear" presStyleCnt="0">
        <dgm:presLayoutVars>
          <dgm:animLvl val="lvl"/>
          <dgm:resizeHandles val="exact"/>
        </dgm:presLayoutVars>
      </dgm:prSet>
      <dgm:spPr/>
    </dgm:pt>
    <dgm:pt modelId="{20A893E4-00EF-47BB-A72D-DB4F03A9BB99}" type="pres">
      <dgm:prSet presAssocID="{647D330D-CE61-47A5-8B63-BD60E57C3E3F}" presName="parentText" presStyleLbl="node1" presStyleIdx="0" presStyleCnt="2" custLinFactY="-2976" custLinFactNeighborY="-100000">
        <dgm:presLayoutVars>
          <dgm:chMax val="0"/>
          <dgm:bulletEnabled val="1"/>
        </dgm:presLayoutVars>
      </dgm:prSet>
      <dgm:spPr/>
    </dgm:pt>
    <dgm:pt modelId="{8E522ACF-9B29-4BA1-BCE6-33DE69471409}" type="pres">
      <dgm:prSet presAssocID="{9864B707-9F0F-4AD1-BB4E-FE000AB47DFF}" presName="spacer" presStyleCnt="0"/>
      <dgm:spPr/>
    </dgm:pt>
    <dgm:pt modelId="{9DD0838B-D306-43CA-8E65-18735B7870A3}" type="pres">
      <dgm:prSet presAssocID="{E74834D8-EF56-44DE-B555-7D044C995C20}" presName="parentText" presStyleLbl="node1" presStyleIdx="1" presStyleCnt="2">
        <dgm:presLayoutVars>
          <dgm:chMax val="0"/>
          <dgm:bulletEnabled val="1"/>
        </dgm:presLayoutVars>
      </dgm:prSet>
      <dgm:spPr/>
    </dgm:pt>
  </dgm:ptLst>
  <dgm:cxnLst>
    <dgm:cxn modelId="{20B51C25-CB5F-4D99-B793-854F3D3D87B4}" type="presOf" srcId="{E74834D8-EF56-44DE-B555-7D044C995C20}" destId="{9DD0838B-D306-43CA-8E65-18735B7870A3}" srcOrd="0" destOrd="0" presId="urn:microsoft.com/office/officeart/2005/8/layout/vList2"/>
    <dgm:cxn modelId="{63238127-30A5-4ECA-B60A-44CC4873A3D2}" type="presOf" srcId="{CD61CDE6-5399-4F9E-BE2D-59FAB7AE0DCC}" destId="{FE6D94B8-8557-40A0-86AA-78B7E1709F5F}" srcOrd="0" destOrd="0" presId="urn:microsoft.com/office/officeart/2005/8/layout/vList2"/>
    <dgm:cxn modelId="{E33EB92D-9999-48C6-BB1F-B9FEF0289A80}" srcId="{CD61CDE6-5399-4F9E-BE2D-59FAB7AE0DCC}" destId="{E74834D8-EF56-44DE-B555-7D044C995C20}" srcOrd="1" destOrd="0" parTransId="{1F09B3AF-C434-44C7-A341-26F828F0D7AB}" sibTransId="{ABA5A4E8-3A68-4D63-A715-23F7AC5BAE2B}"/>
    <dgm:cxn modelId="{44BEFE9C-DA10-4AAD-A05A-4E3BD2933ADC}" srcId="{CD61CDE6-5399-4F9E-BE2D-59FAB7AE0DCC}" destId="{647D330D-CE61-47A5-8B63-BD60E57C3E3F}" srcOrd="0" destOrd="0" parTransId="{144674F9-3B6D-4148-9B84-186F056E51F4}" sibTransId="{9864B707-9F0F-4AD1-BB4E-FE000AB47DFF}"/>
    <dgm:cxn modelId="{AFD897D1-2BD1-43F2-A48B-5801C7B88E76}" type="presOf" srcId="{647D330D-CE61-47A5-8B63-BD60E57C3E3F}" destId="{20A893E4-00EF-47BB-A72D-DB4F03A9BB99}" srcOrd="0" destOrd="0" presId="urn:microsoft.com/office/officeart/2005/8/layout/vList2"/>
    <dgm:cxn modelId="{F2E26E88-5B6B-40D9-B2BE-82FF3BCBCBF6}" type="presParOf" srcId="{FE6D94B8-8557-40A0-86AA-78B7E1709F5F}" destId="{20A893E4-00EF-47BB-A72D-DB4F03A9BB99}" srcOrd="0" destOrd="0" presId="urn:microsoft.com/office/officeart/2005/8/layout/vList2"/>
    <dgm:cxn modelId="{1E955F74-D3F9-4EC7-BA76-B9401E9C4A36}" type="presParOf" srcId="{FE6D94B8-8557-40A0-86AA-78B7E1709F5F}" destId="{8E522ACF-9B29-4BA1-BCE6-33DE69471409}" srcOrd="1" destOrd="0" presId="urn:microsoft.com/office/officeart/2005/8/layout/vList2"/>
    <dgm:cxn modelId="{07DC6295-7EAB-4805-9677-A17C2748AB2E}" type="presParOf" srcId="{FE6D94B8-8557-40A0-86AA-78B7E1709F5F}" destId="{9DD0838B-D306-43CA-8E65-18735B7870A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BE153-167B-4A72-AE6D-03C98AE2127D}">
      <dsp:nvSpPr>
        <dsp:cNvPr id="0" name=""/>
        <dsp:cNvSpPr/>
      </dsp:nvSpPr>
      <dsp:spPr>
        <a:xfrm rot="1785572">
          <a:off x="4085743" y="3182644"/>
          <a:ext cx="930401" cy="47285"/>
        </a:xfrm>
        <a:custGeom>
          <a:avLst/>
          <a:gdLst/>
          <a:ahLst/>
          <a:cxnLst/>
          <a:rect l="0" t="0" r="0" b="0"/>
          <a:pathLst>
            <a:path>
              <a:moveTo>
                <a:pt x="0" y="23642"/>
              </a:moveTo>
              <a:lnTo>
                <a:pt x="930401" y="236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4D523C-27E8-44C7-8D4A-C4A15CBC1DB5}">
      <dsp:nvSpPr>
        <dsp:cNvPr id="0" name=""/>
        <dsp:cNvSpPr/>
      </dsp:nvSpPr>
      <dsp:spPr>
        <a:xfrm rot="19817495">
          <a:off x="4092044" y="1577353"/>
          <a:ext cx="837671" cy="47285"/>
        </a:xfrm>
        <a:custGeom>
          <a:avLst/>
          <a:gdLst/>
          <a:ahLst/>
          <a:cxnLst/>
          <a:rect l="0" t="0" r="0" b="0"/>
          <a:pathLst>
            <a:path>
              <a:moveTo>
                <a:pt x="0" y="23642"/>
              </a:moveTo>
              <a:lnTo>
                <a:pt x="837671" y="236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36D1AB-26AC-4925-B6F0-8B661B335508}">
      <dsp:nvSpPr>
        <dsp:cNvPr id="0" name=""/>
        <dsp:cNvSpPr/>
      </dsp:nvSpPr>
      <dsp:spPr>
        <a:xfrm>
          <a:off x="1666521" y="932205"/>
          <a:ext cx="2918323" cy="29183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1A9AEE-8D82-472F-8F19-5F835178481F}">
      <dsp:nvSpPr>
        <dsp:cNvPr id="0" name=""/>
        <dsp:cNvSpPr/>
      </dsp:nvSpPr>
      <dsp:spPr>
        <a:xfrm>
          <a:off x="4675609" y="263709"/>
          <a:ext cx="1901842" cy="1401425"/>
        </a:xfrm>
        <a:prstGeom prst="ellipse">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All staff</a:t>
          </a:r>
        </a:p>
      </dsp:txBody>
      <dsp:txXfrm>
        <a:off x="4954127" y="468943"/>
        <a:ext cx="1344806" cy="990957"/>
      </dsp:txXfrm>
    </dsp:sp>
    <dsp:sp modelId="{5F0C65BB-1231-4DAA-973B-05907402F3B6}">
      <dsp:nvSpPr>
        <dsp:cNvPr id="0" name=""/>
        <dsp:cNvSpPr/>
      </dsp:nvSpPr>
      <dsp:spPr>
        <a:xfrm>
          <a:off x="6563991" y="263709"/>
          <a:ext cx="2852763" cy="1401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7030A0"/>
              </a:solidFill>
            </a:rPr>
            <a:t>Employees</a:t>
          </a:r>
        </a:p>
        <a:p>
          <a:pPr marL="171450" lvl="1" indent="-171450" algn="l" defTabSz="800100">
            <a:lnSpc>
              <a:spcPct val="90000"/>
            </a:lnSpc>
            <a:spcBef>
              <a:spcPct val="0"/>
            </a:spcBef>
            <a:spcAft>
              <a:spcPct val="15000"/>
            </a:spcAft>
            <a:buChar char="•"/>
          </a:pPr>
          <a:r>
            <a:rPr lang="en-US" sz="1800" kern="1200" dirty="0">
              <a:solidFill>
                <a:srgbClr val="7030A0"/>
              </a:solidFill>
            </a:rPr>
            <a:t>Contractors</a:t>
          </a:r>
        </a:p>
        <a:p>
          <a:pPr marL="171450" lvl="1" indent="-171450" algn="l" defTabSz="800100">
            <a:lnSpc>
              <a:spcPct val="90000"/>
            </a:lnSpc>
            <a:spcBef>
              <a:spcPct val="0"/>
            </a:spcBef>
            <a:spcAft>
              <a:spcPct val="15000"/>
            </a:spcAft>
            <a:buChar char="•"/>
          </a:pPr>
          <a:r>
            <a:rPr lang="en-US" sz="1800" kern="1200" dirty="0">
              <a:solidFill>
                <a:srgbClr val="7030A0"/>
              </a:solidFill>
            </a:rPr>
            <a:t>Consultants</a:t>
          </a:r>
        </a:p>
        <a:p>
          <a:pPr marL="171450" lvl="1" indent="-171450" algn="l" defTabSz="800100">
            <a:lnSpc>
              <a:spcPct val="90000"/>
            </a:lnSpc>
            <a:spcBef>
              <a:spcPct val="0"/>
            </a:spcBef>
            <a:spcAft>
              <a:spcPct val="15000"/>
            </a:spcAft>
            <a:buChar char="•"/>
          </a:pPr>
          <a:r>
            <a:rPr lang="en-US" sz="1800" kern="1200" dirty="0">
              <a:solidFill>
                <a:srgbClr val="7030A0"/>
              </a:solidFill>
            </a:rPr>
            <a:t>Volunteers</a:t>
          </a:r>
        </a:p>
      </dsp:txBody>
      <dsp:txXfrm>
        <a:off x="6563991" y="263709"/>
        <a:ext cx="2852763" cy="1401425"/>
      </dsp:txXfrm>
    </dsp:sp>
    <dsp:sp modelId="{38169904-C1D1-44AF-A22F-885A101E85D5}">
      <dsp:nvSpPr>
        <dsp:cNvPr id="0" name=""/>
        <dsp:cNvSpPr/>
      </dsp:nvSpPr>
      <dsp:spPr>
        <a:xfrm>
          <a:off x="4649727" y="3294493"/>
          <a:ext cx="1943253" cy="1047637"/>
        </a:xfrm>
        <a:prstGeom prst="ellipse">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All residents</a:t>
          </a:r>
        </a:p>
      </dsp:txBody>
      <dsp:txXfrm>
        <a:off x="4934310" y="3447916"/>
        <a:ext cx="1374087" cy="740791"/>
      </dsp:txXfrm>
    </dsp:sp>
    <dsp:sp modelId="{A18DD340-9C17-4C7F-BC09-D9AB8D794B53}">
      <dsp:nvSpPr>
        <dsp:cNvPr id="0" name=""/>
        <dsp:cNvSpPr/>
      </dsp:nvSpPr>
      <dsp:spPr>
        <a:xfrm>
          <a:off x="6527756" y="3294493"/>
          <a:ext cx="2914880" cy="104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rgbClr val="7030A0"/>
              </a:solidFill>
            </a:rPr>
            <a:t>Symptomatic testing:  anyone with signs or symptoms of COVID-19</a:t>
          </a:r>
        </a:p>
        <a:p>
          <a:pPr marL="171450" lvl="1" indent="-171450" algn="l" defTabSz="800100">
            <a:lnSpc>
              <a:spcPct val="90000"/>
            </a:lnSpc>
            <a:spcBef>
              <a:spcPct val="0"/>
            </a:spcBef>
            <a:spcAft>
              <a:spcPct val="15000"/>
            </a:spcAft>
            <a:buChar char="•"/>
          </a:pPr>
          <a:r>
            <a:rPr lang="en-US" sz="1800" b="0" kern="1200" dirty="0">
              <a:solidFill>
                <a:srgbClr val="7030A0"/>
              </a:solidFill>
            </a:rPr>
            <a:t>When an outbreak occurs</a:t>
          </a:r>
        </a:p>
      </dsp:txBody>
      <dsp:txXfrm>
        <a:off x="6527756" y="3294493"/>
        <a:ext cx="2914880" cy="10476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AC76E-3E25-49A2-A6E5-62CAC626D31E}">
      <dsp:nvSpPr>
        <dsp:cNvPr id="0" name=""/>
        <dsp:cNvSpPr/>
      </dsp:nvSpPr>
      <dsp:spPr>
        <a:xfrm>
          <a:off x="0" y="0"/>
          <a:ext cx="10780295" cy="1057729"/>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Staff and Residents</a:t>
          </a:r>
        </a:p>
      </dsp:txBody>
      <dsp:txXfrm>
        <a:off x="0" y="0"/>
        <a:ext cx="10780295" cy="1057729"/>
      </dsp:txXfrm>
    </dsp:sp>
    <dsp:sp modelId="{A2E70A92-66E5-4728-8ED9-C7C7ADC10637}">
      <dsp:nvSpPr>
        <dsp:cNvPr id="0" name=""/>
        <dsp:cNvSpPr/>
      </dsp:nvSpPr>
      <dsp:spPr>
        <a:xfrm>
          <a:off x="0" y="1033084"/>
          <a:ext cx="5390147" cy="2420853"/>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Symptomatic Testing</a:t>
          </a:r>
        </a:p>
        <a:p>
          <a:pPr marL="0" lvl="0" indent="0" algn="ctr" defTabSz="1244600">
            <a:lnSpc>
              <a:spcPct val="90000"/>
            </a:lnSpc>
            <a:spcBef>
              <a:spcPct val="0"/>
            </a:spcBef>
            <a:spcAft>
              <a:spcPct val="35000"/>
            </a:spcAft>
            <a:buNone/>
          </a:pPr>
          <a:r>
            <a:rPr lang="en-US" sz="1900" kern="1200" dirty="0">
              <a:solidFill>
                <a:srgbClr val="7030A0"/>
              </a:solidFill>
            </a:rPr>
            <a:t>Anyone with signs or symptoms of COVID</a:t>
          </a:r>
          <a:endParaRPr lang="en-US" sz="1900" b="1" kern="1200" dirty="0">
            <a:solidFill>
              <a:srgbClr val="7030A0"/>
            </a:solidFill>
          </a:endParaRPr>
        </a:p>
        <a:p>
          <a:pPr marL="0" lvl="0" indent="0" algn="ctr" defTabSz="1244600">
            <a:lnSpc>
              <a:spcPct val="90000"/>
            </a:lnSpc>
            <a:spcBef>
              <a:spcPct val="0"/>
            </a:spcBef>
            <a:spcAft>
              <a:spcPct val="35000"/>
            </a:spcAft>
            <a:buNone/>
          </a:pPr>
          <a:endParaRPr lang="en-US" sz="2400" b="1" kern="1200" dirty="0">
            <a:solidFill>
              <a:srgbClr val="7030A0"/>
            </a:solidFill>
          </a:endParaRPr>
        </a:p>
      </dsp:txBody>
      <dsp:txXfrm>
        <a:off x="0" y="1033084"/>
        <a:ext cx="5390147" cy="2420853"/>
      </dsp:txXfrm>
    </dsp:sp>
    <dsp:sp modelId="{885BB685-96FF-4C46-8D0F-8BDD975656B4}">
      <dsp:nvSpPr>
        <dsp:cNvPr id="0" name=""/>
        <dsp:cNvSpPr/>
      </dsp:nvSpPr>
      <dsp:spPr>
        <a:xfrm>
          <a:off x="5390147" y="1057729"/>
          <a:ext cx="5390147" cy="2221231"/>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Outbreak Testing</a:t>
          </a:r>
          <a:endParaRPr lang="en-US" sz="1900" kern="1200" dirty="0">
            <a:solidFill>
              <a:srgbClr val="7030A0"/>
            </a:solidFill>
          </a:endParaRPr>
        </a:p>
        <a:p>
          <a:pPr marL="0" lvl="0" indent="0" algn="ctr" defTabSz="1244600">
            <a:lnSpc>
              <a:spcPct val="90000"/>
            </a:lnSpc>
            <a:spcBef>
              <a:spcPct val="0"/>
            </a:spcBef>
            <a:spcAft>
              <a:spcPct val="35000"/>
            </a:spcAft>
            <a:buNone/>
          </a:pPr>
          <a:r>
            <a:rPr lang="en-US" sz="1900" kern="1200" dirty="0">
              <a:solidFill>
                <a:srgbClr val="7030A0"/>
              </a:solidFill>
            </a:rPr>
            <a:t>All staff and residents when an outbreak</a:t>
          </a:r>
          <a:r>
            <a:rPr lang="en-US" sz="1900" b="1" kern="1200" dirty="0">
              <a:solidFill>
                <a:srgbClr val="7030A0"/>
              </a:solidFill>
            </a:rPr>
            <a:t>*</a:t>
          </a:r>
          <a:r>
            <a:rPr lang="en-US" sz="1900" kern="1200" dirty="0">
              <a:solidFill>
                <a:srgbClr val="7030A0"/>
              </a:solidFill>
            </a:rPr>
            <a:t> occurs</a:t>
          </a:r>
        </a:p>
        <a:p>
          <a:pPr marL="0" lvl="0" indent="0" algn="ctr" defTabSz="1244600">
            <a:lnSpc>
              <a:spcPct val="90000"/>
            </a:lnSpc>
            <a:spcBef>
              <a:spcPct val="0"/>
            </a:spcBef>
            <a:spcAft>
              <a:spcPct val="35000"/>
            </a:spcAft>
            <a:buNone/>
          </a:pPr>
          <a:r>
            <a:rPr lang="en-US" sz="1900" kern="1200" dirty="0">
              <a:solidFill>
                <a:srgbClr val="7030A0"/>
              </a:solidFill>
            </a:rPr>
            <a:t>Continue to test those who tested negative every 3-7 days until there are no new cases for at least 14 days since the most recent positive result </a:t>
          </a:r>
        </a:p>
      </dsp:txBody>
      <dsp:txXfrm>
        <a:off x="5390147" y="1057729"/>
        <a:ext cx="5390147" cy="2221231"/>
      </dsp:txXfrm>
    </dsp:sp>
    <dsp:sp modelId="{0D7B8440-E7F2-4197-8185-663BC3FFA68D}">
      <dsp:nvSpPr>
        <dsp:cNvPr id="0" name=""/>
        <dsp:cNvSpPr/>
      </dsp:nvSpPr>
      <dsp:spPr>
        <a:xfrm>
          <a:off x="0" y="3278960"/>
          <a:ext cx="10780295" cy="246803"/>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8EFE5-5D2B-49A5-B7F0-6E870423C1FE}">
      <dsp:nvSpPr>
        <dsp:cNvPr id="0" name=""/>
        <dsp:cNvSpPr/>
      </dsp:nvSpPr>
      <dsp:spPr>
        <a:xfrm rot="5400000">
          <a:off x="2946536" y="1455926"/>
          <a:ext cx="1287641" cy="1465934"/>
        </a:xfrm>
        <a:prstGeom prst="bentUpArrow">
          <a:avLst>
            <a:gd name="adj1" fmla="val 32840"/>
            <a:gd name="adj2" fmla="val 25000"/>
            <a:gd name="adj3" fmla="val 3578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29A4EA-C6B0-46AB-8F7A-03DC55BDB99F}">
      <dsp:nvSpPr>
        <dsp:cNvPr id="0" name=""/>
        <dsp:cNvSpPr/>
      </dsp:nvSpPr>
      <dsp:spPr>
        <a:xfrm>
          <a:off x="2605389" y="28550"/>
          <a:ext cx="2167629" cy="1517270"/>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7030A0"/>
              </a:solidFill>
            </a:rPr>
            <a:t>One positive infection </a:t>
          </a:r>
          <a:r>
            <a:rPr lang="en-US" sz="1600" kern="1200" dirty="0">
              <a:solidFill>
                <a:srgbClr val="7030A0"/>
              </a:solidFill>
            </a:rPr>
            <a:t>in a staff member or resident</a:t>
          </a:r>
        </a:p>
      </dsp:txBody>
      <dsp:txXfrm>
        <a:off x="2679469" y="102630"/>
        <a:ext cx="2019469" cy="1369110"/>
      </dsp:txXfrm>
    </dsp:sp>
    <dsp:sp modelId="{619EEC2B-02B1-40CF-8C41-30A676C7CF3C}">
      <dsp:nvSpPr>
        <dsp:cNvPr id="0" name=""/>
        <dsp:cNvSpPr/>
      </dsp:nvSpPr>
      <dsp:spPr>
        <a:xfrm>
          <a:off x="4773019" y="173256"/>
          <a:ext cx="1576527" cy="1226325"/>
        </a:xfrm>
        <a:prstGeom prst="rect">
          <a:avLst/>
        </a:prstGeom>
        <a:noFill/>
        <a:ln>
          <a:noFill/>
        </a:ln>
        <a:effectLst/>
      </dsp:spPr>
      <dsp:style>
        <a:lnRef idx="0">
          <a:scrgbClr r="0" g="0" b="0"/>
        </a:lnRef>
        <a:fillRef idx="0">
          <a:scrgbClr r="0" g="0" b="0"/>
        </a:fillRef>
        <a:effectRef idx="0">
          <a:scrgbClr r="0" g="0" b="0"/>
        </a:effectRef>
        <a:fontRef idx="minor"/>
      </dsp:style>
    </dsp:sp>
    <dsp:sp modelId="{7892935D-2CF5-4204-8B07-ACE4D6E85C17}">
      <dsp:nvSpPr>
        <dsp:cNvPr id="0" name=""/>
        <dsp:cNvSpPr/>
      </dsp:nvSpPr>
      <dsp:spPr>
        <a:xfrm rot="5400000">
          <a:off x="4743731" y="3160321"/>
          <a:ext cx="1287641" cy="1465934"/>
        </a:xfrm>
        <a:prstGeom prst="bentUpArrow">
          <a:avLst>
            <a:gd name="adj1" fmla="val 32840"/>
            <a:gd name="adj2" fmla="val 25000"/>
            <a:gd name="adj3" fmla="val 3578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E41C1-1A70-4457-87BE-15BE0F113F09}">
      <dsp:nvSpPr>
        <dsp:cNvPr id="0" name=""/>
        <dsp:cNvSpPr/>
      </dsp:nvSpPr>
      <dsp:spPr>
        <a:xfrm>
          <a:off x="4402585" y="1732945"/>
          <a:ext cx="2167629" cy="1517270"/>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7030A0"/>
              </a:solidFill>
            </a:rPr>
            <a:t>Test </a:t>
          </a:r>
          <a:r>
            <a:rPr lang="en-US" sz="1600" b="1" kern="1200" dirty="0">
              <a:solidFill>
                <a:srgbClr val="7030A0"/>
              </a:solidFill>
            </a:rPr>
            <a:t>ALL staff and ALL residents </a:t>
          </a:r>
          <a:r>
            <a:rPr lang="en-US" sz="1600" kern="1200" dirty="0">
              <a:solidFill>
                <a:srgbClr val="7030A0"/>
              </a:solidFill>
            </a:rPr>
            <a:t>immediately</a:t>
          </a:r>
        </a:p>
      </dsp:txBody>
      <dsp:txXfrm>
        <a:off x="4476665" y="1807025"/>
        <a:ext cx="2019469" cy="1369110"/>
      </dsp:txXfrm>
    </dsp:sp>
    <dsp:sp modelId="{1E20046C-B99A-4997-9342-64DA02D3EB67}">
      <dsp:nvSpPr>
        <dsp:cNvPr id="0" name=""/>
        <dsp:cNvSpPr/>
      </dsp:nvSpPr>
      <dsp:spPr>
        <a:xfrm>
          <a:off x="6570214" y="1877652"/>
          <a:ext cx="1576527" cy="1226325"/>
        </a:xfrm>
        <a:prstGeom prst="rect">
          <a:avLst/>
        </a:prstGeom>
        <a:noFill/>
        <a:ln>
          <a:noFill/>
        </a:ln>
        <a:effectLst/>
      </dsp:spPr>
      <dsp:style>
        <a:lnRef idx="0">
          <a:scrgbClr r="0" g="0" b="0"/>
        </a:lnRef>
        <a:fillRef idx="0">
          <a:scrgbClr r="0" g="0" b="0"/>
        </a:fillRef>
        <a:effectRef idx="0">
          <a:scrgbClr r="0" g="0" b="0"/>
        </a:effectRef>
        <a:fontRef idx="minor"/>
      </dsp:style>
    </dsp:sp>
    <dsp:sp modelId="{5C33EFE2-016A-44D8-8784-67CAF19FD035}">
      <dsp:nvSpPr>
        <dsp:cNvPr id="0" name=""/>
        <dsp:cNvSpPr/>
      </dsp:nvSpPr>
      <dsp:spPr>
        <a:xfrm>
          <a:off x="6199780" y="3437341"/>
          <a:ext cx="2167629" cy="1517270"/>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7030A0"/>
              </a:solidFill>
            </a:rPr>
            <a:t>Continue to test all negative staff and residents every </a:t>
          </a:r>
          <a:r>
            <a:rPr lang="en-US" sz="1600" b="1" kern="1200" dirty="0">
              <a:solidFill>
                <a:srgbClr val="7030A0"/>
              </a:solidFill>
            </a:rPr>
            <a:t>3 to  7 </a:t>
          </a:r>
          <a:r>
            <a:rPr lang="en-US" sz="1600" kern="1200" dirty="0">
              <a:solidFill>
                <a:srgbClr val="7030A0"/>
              </a:solidFill>
            </a:rPr>
            <a:t>days until 14 days after the most recent positive result.</a:t>
          </a:r>
        </a:p>
      </dsp:txBody>
      <dsp:txXfrm>
        <a:off x="6273860" y="3511421"/>
        <a:ext cx="2019469" cy="13691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BF10D-AFA7-48E1-89B4-36B8D239553C}">
      <dsp:nvSpPr>
        <dsp:cNvPr id="0" name=""/>
        <dsp:cNvSpPr/>
      </dsp:nvSpPr>
      <dsp:spPr>
        <a:xfrm>
          <a:off x="0" y="1977"/>
          <a:ext cx="10564678" cy="0"/>
        </a:xfrm>
        <a:prstGeom prst="lin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3AC910A-856F-417B-902E-C287E8F30F8B}">
      <dsp:nvSpPr>
        <dsp:cNvPr id="0" name=""/>
        <dsp:cNvSpPr/>
      </dsp:nvSpPr>
      <dsp:spPr>
        <a:xfrm>
          <a:off x="0" y="1977"/>
          <a:ext cx="2112935" cy="404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b="1" kern="1200" dirty="0">
            <a:solidFill>
              <a:srgbClr val="403152"/>
            </a:solidFill>
          </a:endParaRPr>
        </a:p>
        <a:p>
          <a:pPr marL="0" lvl="0" indent="0" algn="l" defTabSz="1066800">
            <a:lnSpc>
              <a:spcPct val="90000"/>
            </a:lnSpc>
            <a:spcBef>
              <a:spcPct val="0"/>
            </a:spcBef>
            <a:spcAft>
              <a:spcPct val="35000"/>
            </a:spcAft>
            <a:buNone/>
          </a:pPr>
          <a:r>
            <a:rPr lang="en-US" sz="2400" b="1" kern="1200" dirty="0">
              <a:solidFill>
                <a:srgbClr val="7030A0"/>
              </a:solidFill>
            </a:rPr>
            <a:t>Should asymptomatic  residents in NHs be tested regularly in a non-outbreak setting? </a:t>
          </a:r>
        </a:p>
      </dsp:txBody>
      <dsp:txXfrm>
        <a:off x="0" y="1977"/>
        <a:ext cx="2112935" cy="4045435"/>
      </dsp:txXfrm>
    </dsp:sp>
    <dsp:sp modelId="{BE109D7F-E156-4403-B943-862FA47FBDCA}">
      <dsp:nvSpPr>
        <dsp:cNvPr id="0" name=""/>
        <dsp:cNvSpPr/>
      </dsp:nvSpPr>
      <dsp:spPr>
        <a:xfrm>
          <a:off x="2235164" y="488724"/>
          <a:ext cx="8293272" cy="3054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1800"/>
            </a:spcAft>
            <a:buNone/>
          </a:pPr>
          <a:r>
            <a:rPr lang="en-US" sz="2000" b="0" kern="1200" dirty="0">
              <a:solidFill>
                <a:srgbClr val="7030A0"/>
              </a:solidFill>
            </a:rPr>
            <a:t>COVID is usually introduced into the NH by staff or visitors. </a:t>
          </a:r>
        </a:p>
        <a:p>
          <a:pPr marL="0" lvl="0" indent="0" algn="l" defTabSz="889000">
            <a:lnSpc>
              <a:spcPct val="90000"/>
            </a:lnSpc>
            <a:spcBef>
              <a:spcPct val="0"/>
            </a:spcBef>
            <a:spcAft>
              <a:spcPts val="1800"/>
            </a:spcAft>
            <a:buNone/>
          </a:pPr>
          <a:r>
            <a:rPr lang="en-US" sz="2000" b="0" kern="1200" dirty="0">
              <a:solidFill>
                <a:srgbClr val="7030A0"/>
              </a:solidFill>
            </a:rPr>
            <a:t>Testing asymptomatic residents can be reserved for a resident who has had close contact with someone confirmed as COVID +.</a:t>
          </a:r>
        </a:p>
        <a:p>
          <a:pPr marL="0" lvl="0" indent="0" algn="l" defTabSz="889000">
            <a:lnSpc>
              <a:spcPct val="90000"/>
            </a:lnSpc>
            <a:spcBef>
              <a:spcPct val="0"/>
            </a:spcBef>
            <a:spcAft>
              <a:spcPts val="1800"/>
            </a:spcAft>
            <a:buNone/>
          </a:pPr>
          <a:r>
            <a:rPr lang="en-US" sz="2000" b="0" kern="1200" dirty="0">
              <a:solidFill>
                <a:srgbClr val="7030A0"/>
              </a:solidFill>
            </a:rPr>
            <a:t>Regular testing can result in false positive results and then additional unnecessary testing.</a:t>
          </a:r>
        </a:p>
        <a:p>
          <a:pPr marL="0" lvl="0" indent="0" algn="l" defTabSz="889000">
            <a:lnSpc>
              <a:spcPct val="90000"/>
            </a:lnSpc>
            <a:spcBef>
              <a:spcPct val="0"/>
            </a:spcBef>
            <a:spcAft>
              <a:spcPts val="1800"/>
            </a:spcAft>
            <a:buNone/>
          </a:pPr>
          <a:r>
            <a:rPr lang="en-US" sz="2000" b="0" kern="1200" dirty="0">
              <a:solidFill>
                <a:srgbClr val="7030A0"/>
              </a:solidFill>
            </a:rPr>
            <a:t>Consider testing symptomatic residents who go out of the facility often for medical treatment when </a:t>
          </a:r>
          <a:r>
            <a:rPr lang="en-US" sz="2000" b="0" kern="1200" dirty="0">
              <a:solidFill>
                <a:srgbClr val="92278F"/>
              </a:solidFill>
            </a:rPr>
            <a:t>testing capacity allows.</a:t>
          </a:r>
        </a:p>
        <a:p>
          <a:pPr marL="0" lvl="0" indent="0" algn="l" defTabSz="889000">
            <a:lnSpc>
              <a:spcPct val="90000"/>
            </a:lnSpc>
            <a:spcBef>
              <a:spcPct val="0"/>
            </a:spcBef>
            <a:spcAft>
              <a:spcPct val="35000"/>
            </a:spcAft>
            <a:buNone/>
          </a:pPr>
          <a:endParaRPr lang="en-US" sz="2400" b="1" kern="1200" dirty="0">
            <a:solidFill>
              <a:srgbClr val="92278F"/>
            </a:solidFill>
          </a:endParaRPr>
        </a:p>
        <a:p>
          <a:pPr marL="0" lvl="0" indent="0" algn="l" defTabSz="889000">
            <a:lnSpc>
              <a:spcPct val="90000"/>
            </a:lnSpc>
            <a:spcBef>
              <a:spcPct val="0"/>
            </a:spcBef>
            <a:spcAft>
              <a:spcPct val="35000"/>
            </a:spcAft>
            <a:buNone/>
          </a:pPr>
          <a:endParaRPr lang="en-US" sz="1800" b="1" kern="1200" dirty="0">
            <a:solidFill>
              <a:srgbClr val="403152"/>
            </a:solidFill>
          </a:endParaRPr>
        </a:p>
      </dsp:txBody>
      <dsp:txXfrm>
        <a:off x="2235164" y="488724"/>
        <a:ext cx="8293272" cy="3054182"/>
      </dsp:txXfrm>
    </dsp:sp>
    <dsp:sp modelId="{2E3A9117-23C2-46E7-B3C8-49735D9C7AF7}">
      <dsp:nvSpPr>
        <dsp:cNvPr id="0" name=""/>
        <dsp:cNvSpPr/>
      </dsp:nvSpPr>
      <dsp:spPr>
        <a:xfrm>
          <a:off x="2112935" y="3258431"/>
          <a:ext cx="8451742"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2DAFE-98F1-49D0-A639-6F91B4DDCC8F}">
      <dsp:nvSpPr>
        <dsp:cNvPr id="0" name=""/>
        <dsp:cNvSpPr/>
      </dsp:nvSpPr>
      <dsp:spPr>
        <a:xfrm rot="5400000">
          <a:off x="5602030" y="-1416516"/>
          <a:ext cx="3129881" cy="674538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ts val="1800"/>
            </a:spcAft>
            <a:buChar char="•"/>
          </a:pPr>
          <a:r>
            <a:rPr lang="en-US" sz="2600" kern="1200" dirty="0">
              <a:solidFill>
                <a:srgbClr val="7030A0"/>
              </a:solidFill>
            </a:rPr>
            <a:t>In Medical or Employee Record</a:t>
          </a:r>
        </a:p>
        <a:p>
          <a:pPr marL="228600" lvl="1" indent="-228600" algn="l" defTabSz="1155700">
            <a:lnSpc>
              <a:spcPct val="90000"/>
            </a:lnSpc>
            <a:spcBef>
              <a:spcPct val="0"/>
            </a:spcBef>
            <a:spcAft>
              <a:spcPts val="1800"/>
            </a:spcAft>
            <a:buChar char="•"/>
          </a:pPr>
          <a:r>
            <a:rPr lang="en-US" sz="2600" kern="1200" dirty="0">
              <a:solidFill>
                <a:srgbClr val="7030A0"/>
              </a:solidFill>
            </a:rPr>
            <a:t>Separate file for contractors and volunteers</a:t>
          </a:r>
        </a:p>
        <a:p>
          <a:pPr marL="228600" lvl="1" indent="-228600" algn="l" defTabSz="1155700">
            <a:lnSpc>
              <a:spcPct val="90000"/>
            </a:lnSpc>
            <a:spcBef>
              <a:spcPct val="0"/>
            </a:spcBef>
            <a:spcAft>
              <a:spcPts val="1800"/>
            </a:spcAft>
            <a:buChar char="•"/>
          </a:pPr>
          <a:r>
            <a:rPr lang="en-US" sz="2600" kern="1200" dirty="0">
              <a:solidFill>
                <a:srgbClr val="7030A0"/>
              </a:solidFill>
            </a:rPr>
            <a:t>Results of tests must be in a secure manner consistent with standards for PHI, requirements in 483.80(h)(3)</a:t>
          </a:r>
        </a:p>
      </dsp:txBody>
      <dsp:txXfrm rot="-5400000">
        <a:off x="3794279" y="544023"/>
        <a:ext cx="6592596" cy="2824305"/>
      </dsp:txXfrm>
    </dsp:sp>
    <dsp:sp modelId="{74119ABA-1E52-408A-8D93-06189F4B17DA}">
      <dsp:nvSpPr>
        <dsp:cNvPr id="0" name=""/>
        <dsp:cNvSpPr/>
      </dsp:nvSpPr>
      <dsp:spPr>
        <a:xfrm>
          <a:off x="0" y="0"/>
          <a:ext cx="3794278" cy="391235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t>Where?</a:t>
          </a:r>
        </a:p>
      </dsp:txBody>
      <dsp:txXfrm>
        <a:off x="185221" y="185221"/>
        <a:ext cx="3423836" cy="35419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CBE63-9840-41FD-8447-85DA1D439B0F}">
      <dsp:nvSpPr>
        <dsp:cNvPr id="0" name=""/>
        <dsp:cNvSpPr/>
      </dsp:nvSpPr>
      <dsp:spPr>
        <a:xfrm rot="5400000">
          <a:off x="5557753" y="-1335663"/>
          <a:ext cx="3283886" cy="677618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ts val="1800"/>
            </a:spcAft>
            <a:buChar char="•"/>
          </a:pPr>
          <a:r>
            <a:rPr lang="en-US" sz="2100" b="1" kern="1200" dirty="0">
              <a:solidFill>
                <a:srgbClr val="7030A0"/>
              </a:solidFill>
            </a:rPr>
            <a:t>Symptomatic:  </a:t>
          </a:r>
          <a:r>
            <a:rPr lang="en-US" sz="2100" kern="1200" dirty="0">
              <a:solidFill>
                <a:srgbClr val="7030A0"/>
              </a:solidFill>
            </a:rPr>
            <a:t>Date &amp; Time of identification of signs or symptoms, date of test &amp; date of result, results and action taken</a:t>
          </a:r>
        </a:p>
        <a:p>
          <a:pPr marL="228600" lvl="1" indent="-228600" algn="l" defTabSz="933450">
            <a:lnSpc>
              <a:spcPct val="90000"/>
            </a:lnSpc>
            <a:spcBef>
              <a:spcPct val="0"/>
            </a:spcBef>
            <a:spcAft>
              <a:spcPts val="1800"/>
            </a:spcAft>
            <a:buChar char="•"/>
          </a:pPr>
          <a:r>
            <a:rPr lang="en-US" sz="2100" b="1" kern="1200" dirty="0">
              <a:solidFill>
                <a:srgbClr val="7030A0"/>
              </a:solidFill>
            </a:rPr>
            <a:t>Outbreak:</a:t>
          </a:r>
          <a:r>
            <a:rPr lang="en-US" sz="2100" kern="1200" dirty="0">
              <a:solidFill>
                <a:srgbClr val="7030A0"/>
              </a:solidFill>
            </a:rPr>
            <a:t>  Date first case identified, date &amp; results of initial testing and retesting for all residents &amp; staff</a:t>
          </a:r>
        </a:p>
        <a:p>
          <a:pPr marL="228600" lvl="1" indent="-228600" algn="l" defTabSz="933450">
            <a:lnSpc>
              <a:spcPct val="90000"/>
            </a:lnSpc>
            <a:spcBef>
              <a:spcPct val="0"/>
            </a:spcBef>
            <a:spcAft>
              <a:spcPts val="1800"/>
            </a:spcAft>
            <a:buChar char="•"/>
          </a:pPr>
          <a:r>
            <a:rPr lang="en-US" sz="2100" b="1" kern="1200" dirty="0">
              <a:solidFill>
                <a:srgbClr val="7030A0"/>
              </a:solidFill>
            </a:rPr>
            <a:t>Routine (staff testing):  </a:t>
          </a:r>
          <a:r>
            <a:rPr lang="en-US" sz="2100" kern="1200" dirty="0">
              <a:solidFill>
                <a:srgbClr val="7030A0"/>
              </a:solidFill>
            </a:rPr>
            <a:t>County positivity rate &amp; required testing frequency, date positivity rate was checked on CMS website</a:t>
          </a:r>
        </a:p>
      </dsp:txBody>
      <dsp:txXfrm rot="-5400000">
        <a:off x="3811604" y="570792"/>
        <a:ext cx="6615878" cy="2963274"/>
      </dsp:txXfrm>
    </dsp:sp>
    <dsp:sp modelId="{9FF61B38-76AB-4B0E-B337-C0A71566FD70}">
      <dsp:nvSpPr>
        <dsp:cNvPr id="0" name=""/>
        <dsp:cNvSpPr/>
      </dsp:nvSpPr>
      <dsp:spPr>
        <a:xfrm>
          <a:off x="0" y="0"/>
          <a:ext cx="3811604" cy="410485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t>What?</a:t>
          </a:r>
        </a:p>
      </dsp:txBody>
      <dsp:txXfrm>
        <a:off x="186067" y="186067"/>
        <a:ext cx="3439470" cy="37327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30C2E-7210-4E94-AE4F-7D11A2F84F8C}">
      <dsp:nvSpPr>
        <dsp:cNvPr id="0" name=""/>
        <dsp:cNvSpPr/>
      </dsp:nvSpPr>
      <dsp:spPr>
        <a:xfrm rot="5400000">
          <a:off x="6517245" y="-2449955"/>
          <a:ext cx="1583075" cy="687885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ts val="1800"/>
            </a:spcAft>
            <a:buChar char="•"/>
          </a:pPr>
          <a:r>
            <a:rPr lang="en-US" sz="2000" kern="1200" dirty="0">
              <a:solidFill>
                <a:srgbClr val="7030A0"/>
              </a:solidFill>
            </a:rPr>
            <a:t>Facility policy for addressing residents and staff that refuse testing or are unable to be tested</a:t>
          </a:r>
        </a:p>
        <a:p>
          <a:pPr marL="228600" lvl="1" indent="-228600" algn="l" defTabSz="889000">
            <a:lnSpc>
              <a:spcPct val="90000"/>
            </a:lnSpc>
            <a:spcBef>
              <a:spcPct val="0"/>
            </a:spcBef>
            <a:spcAft>
              <a:spcPts val="1800"/>
            </a:spcAft>
            <a:buChar char="•"/>
          </a:pPr>
          <a:r>
            <a:rPr lang="en-US" sz="2000" kern="1200" dirty="0">
              <a:solidFill>
                <a:srgbClr val="7030A0"/>
              </a:solidFill>
            </a:rPr>
            <a:t>Document any staff or residents that refuse or are unable to be tested and how the facility addressed those cases</a:t>
          </a:r>
        </a:p>
      </dsp:txBody>
      <dsp:txXfrm rot="-5400000">
        <a:off x="3869356" y="275213"/>
        <a:ext cx="6801576" cy="1428517"/>
      </dsp:txXfrm>
    </dsp:sp>
    <dsp:sp modelId="{0D9287F5-CCF0-4F52-B740-8122960EAC4F}">
      <dsp:nvSpPr>
        <dsp:cNvPr id="0" name=""/>
        <dsp:cNvSpPr/>
      </dsp:nvSpPr>
      <dsp:spPr>
        <a:xfrm>
          <a:off x="0" y="49"/>
          <a:ext cx="3869355" cy="197884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Refusals</a:t>
          </a:r>
        </a:p>
      </dsp:txBody>
      <dsp:txXfrm>
        <a:off x="96599" y="96648"/>
        <a:ext cx="3676157" cy="1785646"/>
      </dsp:txXfrm>
    </dsp:sp>
    <dsp:sp modelId="{F82928C9-61E7-4A63-BF8D-715D2AD7AC16}">
      <dsp:nvSpPr>
        <dsp:cNvPr id="0" name=""/>
        <dsp:cNvSpPr/>
      </dsp:nvSpPr>
      <dsp:spPr>
        <a:xfrm rot="5400000">
          <a:off x="6517245" y="-372168"/>
          <a:ext cx="1583075" cy="687885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7030A0"/>
              </a:solidFill>
            </a:rPr>
            <a:t>Document that the facility contacted state and local health departments when 48-hour turn-around time is not met</a:t>
          </a:r>
        </a:p>
      </dsp:txBody>
      <dsp:txXfrm rot="-5400000">
        <a:off x="3869356" y="2353000"/>
        <a:ext cx="6801576" cy="1428517"/>
      </dsp:txXfrm>
    </dsp:sp>
    <dsp:sp modelId="{4333EA8B-C507-4894-8848-B6EC50D25D43}">
      <dsp:nvSpPr>
        <dsp:cNvPr id="0" name=""/>
        <dsp:cNvSpPr/>
      </dsp:nvSpPr>
      <dsp:spPr>
        <a:xfrm>
          <a:off x="0" y="2077836"/>
          <a:ext cx="3869355" cy="197884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Supply Shortages, Late Test Results</a:t>
          </a:r>
        </a:p>
      </dsp:txBody>
      <dsp:txXfrm>
        <a:off x="96599" y="2174435"/>
        <a:ext cx="3676157" cy="17856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8817B-5D2C-429A-9569-16A3B6E556E9}">
      <dsp:nvSpPr>
        <dsp:cNvPr id="0" name=""/>
        <dsp:cNvSpPr/>
      </dsp:nvSpPr>
      <dsp:spPr>
        <a:xfrm>
          <a:off x="4439" y="0"/>
          <a:ext cx="5084846" cy="428132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Staff Refusal</a:t>
          </a:r>
        </a:p>
        <a:p>
          <a:pPr marL="0" lvl="0" indent="0" algn="ctr" defTabSz="1244600">
            <a:lnSpc>
              <a:spcPct val="90000"/>
            </a:lnSpc>
            <a:spcBef>
              <a:spcPct val="0"/>
            </a:spcBef>
            <a:spcAft>
              <a:spcPct val="35000"/>
            </a:spcAft>
            <a:buNone/>
          </a:pPr>
          <a:r>
            <a:rPr lang="en-US" sz="1800" b="1" kern="1200" dirty="0">
              <a:solidFill>
                <a:srgbClr val="7030A0"/>
              </a:solidFill>
            </a:rPr>
            <a:t>Outbreak testing</a:t>
          </a:r>
          <a:r>
            <a:rPr lang="en-US" sz="1800" kern="1200" dirty="0">
              <a:solidFill>
                <a:srgbClr val="7030A0"/>
              </a:solidFill>
            </a:rPr>
            <a:t>:  Restricted from building until procedures for outbreak testing completed</a:t>
          </a:r>
        </a:p>
        <a:p>
          <a:pPr marL="0" lvl="0" indent="0" algn="ctr" defTabSz="1244600">
            <a:lnSpc>
              <a:spcPct val="90000"/>
            </a:lnSpc>
            <a:spcBef>
              <a:spcPct val="0"/>
            </a:spcBef>
            <a:spcAft>
              <a:spcPct val="35000"/>
            </a:spcAft>
            <a:buNone/>
          </a:pPr>
          <a:r>
            <a:rPr lang="en-US" sz="1800" b="1" kern="1200" dirty="0">
              <a:solidFill>
                <a:srgbClr val="7030A0"/>
              </a:solidFill>
            </a:rPr>
            <a:t>Routine testing:  </a:t>
          </a:r>
          <a:r>
            <a:rPr lang="en-US" sz="1800" kern="1200" dirty="0">
              <a:solidFill>
                <a:srgbClr val="7030A0"/>
              </a:solidFill>
            </a:rPr>
            <a:t>Follow occupational health &amp; local jurisdiction policies</a:t>
          </a:r>
        </a:p>
      </dsp:txBody>
      <dsp:txXfrm>
        <a:off x="4439" y="1712528"/>
        <a:ext cx="5084846" cy="1712528"/>
      </dsp:txXfrm>
    </dsp:sp>
    <dsp:sp modelId="{9A27A0BE-E764-4A0F-A2DE-2F2155FF43C6}">
      <dsp:nvSpPr>
        <dsp:cNvPr id="0" name=""/>
        <dsp:cNvSpPr/>
      </dsp:nvSpPr>
      <dsp:spPr>
        <a:xfrm>
          <a:off x="1834022" y="256879"/>
          <a:ext cx="1425679" cy="1425679"/>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3000" b="-3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946FDD-6D9C-4939-94DB-F962202585F0}">
      <dsp:nvSpPr>
        <dsp:cNvPr id="0" name=""/>
        <dsp:cNvSpPr/>
      </dsp:nvSpPr>
      <dsp:spPr>
        <a:xfrm>
          <a:off x="5246269" y="0"/>
          <a:ext cx="5084846" cy="428132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Resident Refusal  </a:t>
          </a:r>
        </a:p>
        <a:p>
          <a:pPr marL="0" lvl="0" indent="0" algn="ctr" defTabSz="1244600">
            <a:lnSpc>
              <a:spcPct val="90000"/>
            </a:lnSpc>
            <a:spcBef>
              <a:spcPct val="0"/>
            </a:spcBef>
            <a:spcAft>
              <a:spcPct val="35000"/>
            </a:spcAft>
            <a:buNone/>
          </a:pPr>
          <a:r>
            <a:rPr lang="en-US" sz="1800" kern="1200" dirty="0">
              <a:solidFill>
                <a:srgbClr val="7030A0"/>
              </a:solidFill>
            </a:rPr>
            <a:t>Residents with signs or symptoms of COVID who refuse are placed on TBP until criteria for discontinuing precautions met.</a:t>
          </a:r>
        </a:p>
      </dsp:txBody>
      <dsp:txXfrm>
        <a:off x="5246269" y="1712528"/>
        <a:ext cx="5084846" cy="1712528"/>
      </dsp:txXfrm>
    </dsp:sp>
    <dsp:sp modelId="{432719D3-5A3F-4F55-A153-2A6DEEE26E12}">
      <dsp:nvSpPr>
        <dsp:cNvPr id="0" name=""/>
        <dsp:cNvSpPr/>
      </dsp:nvSpPr>
      <dsp:spPr>
        <a:xfrm>
          <a:off x="7071413" y="256879"/>
          <a:ext cx="1425679" cy="1425679"/>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D6AEB9-6ADC-4EFB-9291-1AE7A78638B6}">
      <dsp:nvSpPr>
        <dsp:cNvPr id="0" name=""/>
        <dsp:cNvSpPr/>
      </dsp:nvSpPr>
      <dsp:spPr>
        <a:xfrm>
          <a:off x="413244" y="3425056"/>
          <a:ext cx="9504626" cy="642198"/>
        </a:xfrm>
        <a:prstGeom prst="leftRightArrow">
          <a:avLst/>
        </a:prstGeom>
        <a:solidFill>
          <a:schemeClr val="accent4">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9DC7B-775F-454F-B63E-0D2FE27E104F}">
      <dsp:nvSpPr>
        <dsp:cNvPr id="0" name=""/>
        <dsp:cNvSpPr/>
      </dsp:nvSpPr>
      <dsp:spPr>
        <a:xfrm>
          <a:off x="4439421" y="1485748"/>
          <a:ext cx="3694777" cy="3595714"/>
        </a:xfrm>
        <a:prstGeom prst="gear9">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030A0"/>
              </a:solidFill>
            </a:rPr>
            <a:t>Facility Assessment</a:t>
          </a:r>
        </a:p>
      </dsp:txBody>
      <dsp:txXfrm>
        <a:off x="5174832" y="2328027"/>
        <a:ext cx="2223955" cy="1848271"/>
      </dsp:txXfrm>
    </dsp:sp>
    <dsp:sp modelId="{C4FB022A-CEBA-4226-BE18-13B93DA2601D}">
      <dsp:nvSpPr>
        <dsp:cNvPr id="0" name=""/>
        <dsp:cNvSpPr/>
      </dsp:nvSpPr>
      <dsp:spPr>
        <a:xfrm>
          <a:off x="3151241" y="1070197"/>
          <a:ext cx="2513778" cy="2476794"/>
        </a:xfrm>
        <a:prstGeom prst="gear6">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030A0"/>
              </a:solidFill>
            </a:rPr>
            <a:t>Procedures</a:t>
          </a:r>
        </a:p>
      </dsp:txBody>
      <dsp:txXfrm>
        <a:off x="3780157" y="1697506"/>
        <a:ext cx="1255946" cy="1222176"/>
      </dsp:txXfrm>
    </dsp:sp>
    <dsp:sp modelId="{B347CB1E-86A1-405A-A5BE-7B47836EB894}">
      <dsp:nvSpPr>
        <dsp:cNvPr id="0" name=""/>
        <dsp:cNvSpPr/>
      </dsp:nvSpPr>
      <dsp:spPr>
        <a:xfrm rot="20700000">
          <a:off x="4282807" y="-57298"/>
          <a:ext cx="2343352" cy="2068342"/>
        </a:xfrm>
        <a:prstGeom prst="gear6">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030A0"/>
              </a:solidFill>
            </a:rPr>
            <a:t>Policies</a:t>
          </a:r>
        </a:p>
      </dsp:txBody>
      <dsp:txXfrm rot="-20700000">
        <a:off x="4813085" y="380037"/>
        <a:ext cx="1282797" cy="1193669"/>
      </dsp:txXfrm>
    </dsp:sp>
    <dsp:sp modelId="{7C073285-58B8-49C9-B6E3-D383BD7D81B0}">
      <dsp:nvSpPr>
        <dsp:cNvPr id="0" name=""/>
        <dsp:cNvSpPr/>
      </dsp:nvSpPr>
      <dsp:spPr>
        <a:xfrm>
          <a:off x="4783939" y="1577388"/>
          <a:ext cx="3348330" cy="3348330"/>
        </a:xfrm>
        <a:prstGeom prst="circularArrow">
          <a:avLst>
            <a:gd name="adj1" fmla="val 4687"/>
            <a:gd name="adj2" fmla="val 299029"/>
            <a:gd name="adj3" fmla="val 2528126"/>
            <a:gd name="adj4" fmla="val 15835748"/>
            <a:gd name="adj5" fmla="val 5469"/>
          </a:avLst>
        </a:prstGeom>
        <a:gradFill rotWithShape="0">
          <a:gsLst>
            <a:gs pos="0">
              <a:schemeClr val="accent4">
                <a:tint val="60000"/>
                <a:hueOff val="0"/>
                <a:satOff val="0"/>
                <a:lumOff val="0"/>
                <a:alphaOff val="0"/>
                <a:tint val="50000"/>
                <a:satMod val="300000"/>
              </a:schemeClr>
            </a:gs>
            <a:gs pos="35000">
              <a:schemeClr val="accent4">
                <a:tint val="60000"/>
                <a:hueOff val="0"/>
                <a:satOff val="0"/>
                <a:lumOff val="0"/>
                <a:alphaOff val="0"/>
                <a:tint val="37000"/>
                <a:satMod val="300000"/>
              </a:schemeClr>
            </a:gs>
            <a:gs pos="100000">
              <a:schemeClr val="accent4">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13441EE-9B43-419C-84C3-8E55F28F5266}">
      <dsp:nvSpPr>
        <dsp:cNvPr id="0" name=""/>
        <dsp:cNvSpPr/>
      </dsp:nvSpPr>
      <dsp:spPr>
        <a:xfrm>
          <a:off x="3119978" y="934011"/>
          <a:ext cx="2432771" cy="2432771"/>
        </a:xfrm>
        <a:prstGeom prst="leftCircularArrow">
          <a:avLst>
            <a:gd name="adj1" fmla="val 6452"/>
            <a:gd name="adj2" fmla="val 429999"/>
            <a:gd name="adj3" fmla="val 10489124"/>
            <a:gd name="adj4" fmla="val 14837806"/>
            <a:gd name="adj5" fmla="val 7527"/>
          </a:avLst>
        </a:prstGeom>
        <a:gradFill rotWithShape="0">
          <a:gsLst>
            <a:gs pos="0">
              <a:schemeClr val="accent4">
                <a:tint val="60000"/>
                <a:hueOff val="0"/>
                <a:satOff val="0"/>
                <a:lumOff val="0"/>
                <a:alphaOff val="0"/>
                <a:tint val="50000"/>
                <a:satMod val="300000"/>
              </a:schemeClr>
            </a:gs>
            <a:gs pos="35000">
              <a:schemeClr val="accent4">
                <a:tint val="60000"/>
                <a:hueOff val="0"/>
                <a:satOff val="0"/>
                <a:lumOff val="0"/>
                <a:alphaOff val="0"/>
                <a:tint val="37000"/>
                <a:satMod val="300000"/>
              </a:schemeClr>
            </a:gs>
            <a:gs pos="100000">
              <a:schemeClr val="accent4">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465931B-2599-439F-A226-87B245ED8F7A}">
      <dsp:nvSpPr>
        <dsp:cNvPr id="0" name=""/>
        <dsp:cNvSpPr/>
      </dsp:nvSpPr>
      <dsp:spPr>
        <a:xfrm>
          <a:off x="4091304" y="-365841"/>
          <a:ext cx="2623017" cy="2623017"/>
        </a:xfrm>
        <a:prstGeom prst="circularArrow">
          <a:avLst>
            <a:gd name="adj1" fmla="val 5984"/>
            <a:gd name="adj2" fmla="val 394124"/>
            <a:gd name="adj3" fmla="val 13313824"/>
            <a:gd name="adj4" fmla="val 10508221"/>
            <a:gd name="adj5" fmla="val 6981"/>
          </a:avLst>
        </a:prstGeom>
        <a:gradFill rotWithShape="0">
          <a:gsLst>
            <a:gs pos="0">
              <a:schemeClr val="accent4">
                <a:tint val="60000"/>
                <a:hueOff val="0"/>
                <a:satOff val="0"/>
                <a:lumOff val="0"/>
                <a:alphaOff val="0"/>
                <a:tint val="50000"/>
                <a:satMod val="300000"/>
              </a:schemeClr>
            </a:gs>
            <a:gs pos="35000">
              <a:schemeClr val="accent4">
                <a:tint val="60000"/>
                <a:hueOff val="0"/>
                <a:satOff val="0"/>
                <a:lumOff val="0"/>
                <a:alphaOff val="0"/>
                <a:tint val="37000"/>
                <a:satMod val="300000"/>
              </a:schemeClr>
            </a:gs>
            <a:gs pos="100000">
              <a:schemeClr val="accent4">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7C7D0-25D8-4470-8366-E5D38D76C810}">
      <dsp:nvSpPr>
        <dsp:cNvPr id="0" name=""/>
        <dsp:cNvSpPr/>
      </dsp:nvSpPr>
      <dsp:spPr>
        <a:xfrm>
          <a:off x="5194" y="757429"/>
          <a:ext cx="2362023" cy="99045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7030A0"/>
              </a:solidFill>
            </a:rPr>
            <a:t>Signs or Symptoms of COVID</a:t>
          </a:r>
        </a:p>
      </dsp:txBody>
      <dsp:txXfrm>
        <a:off x="5194" y="757429"/>
        <a:ext cx="2362023" cy="660303"/>
      </dsp:txXfrm>
    </dsp:sp>
    <dsp:sp modelId="{BE82F6F4-81C7-4FB4-A5B8-184457FFA525}">
      <dsp:nvSpPr>
        <dsp:cNvPr id="0" name=""/>
        <dsp:cNvSpPr/>
      </dsp:nvSpPr>
      <dsp:spPr>
        <a:xfrm>
          <a:off x="488982" y="1417732"/>
          <a:ext cx="2362023" cy="979200"/>
        </a:xfrm>
        <a:prstGeom prst="roundRect">
          <a:avLst>
            <a:gd name="adj" fmla="val 10000"/>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7030A0"/>
              </a:solidFill>
            </a:rPr>
            <a:t>Residents or Healthcare Personnel</a:t>
          </a:r>
        </a:p>
      </dsp:txBody>
      <dsp:txXfrm>
        <a:off x="517662" y="1446412"/>
        <a:ext cx="2304663" cy="921840"/>
      </dsp:txXfrm>
    </dsp:sp>
    <dsp:sp modelId="{50C3DD08-68DF-4843-ABAB-077737ED28D8}">
      <dsp:nvSpPr>
        <dsp:cNvPr id="0" name=""/>
        <dsp:cNvSpPr/>
      </dsp:nvSpPr>
      <dsp:spPr>
        <a:xfrm>
          <a:off x="2725292" y="793543"/>
          <a:ext cx="759117" cy="58807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25292" y="911158"/>
        <a:ext cx="582695" cy="352845"/>
      </dsp:txXfrm>
    </dsp:sp>
    <dsp:sp modelId="{E84DB521-6A40-42E1-80CF-DEA3D58F706C}">
      <dsp:nvSpPr>
        <dsp:cNvPr id="0" name=""/>
        <dsp:cNvSpPr/>
      </dsp:nvSpPr>
      <dsp:spPr>
        <a:xfrm>
          <a:off x="3799515" y="757429"/>
          <a:ext cx="2362023" cy="99045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7030A0"/>
              </a:solidFill>
            </a:rPr>
            <a:t>Asymptomatic, in response to an outbreak</a:t>
          </a:r>
        </a:p>
      </dsp:txBody>
      <dsp:txXfrm>
        <a:off x="3799515" y="757429"/>
        <a:ext cx="2362023" cy="660303"/>
      </dsp:txXfrm>
    </dsp:sp>
    <dsp:sp modelId="{87985D50-C99B-4A36-9613-CB4EFF3A1072}">
      <dsp:nvSpPr>
        <dsp:cNvPr id="0" name=""/>
        <dsp:cNvSpPr/>
      </dsp:nvSpPr>
      <dsp:spPr>
        <a:xfrm>
          <a:off x="4283303" y="1417732"/>
          <a:ext cx="2362023" cy="979200"/>
        </a:xfrm>
        <a:prstGeom prst="roundRect">
          <a:avLst>
            <a:gd name="adj" fmla="val 10000"/>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7030A0"/>
              </a:solidFill>
            </a:rPr>
            <a:t>Residents or Healthcare Personnel</a:t>
          </a:r>
        </a:p>
      </dsp:txBody>
      <dsp:txXfrm>
        <a:off x="4311983" y="1446412"/>
        <a:ext cx="2304663" cy="921840"/>
      </dsp:txXfrm>
    </dsp:sp>
    <dsp:sp modelId="{5DCB6C30-5A2A-4127-AD84-05CE09D4D88D}">
      <dsp:nvSpPr>
        <dsp:cNvPr id="0" name=""/>
        <dsp:cNvSpPr/>
      </dsp:nvSpPr>
      <dsp:spPr>
        <a:xfrm>
          <a:off x="6519613" y="793543"/>
          <a:ext cx="759117" cy="58807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19613" y="911158"/>
        <a:ext cx="582695" cy="352845"/>
      </dsp:txXfrm>
    </dsp:sp>
    <dsp:sp modelId="{D326F314-70A1-416D-9D1F-6024BAED619D}">
      <dsp:nvSpPr>
        <dsp:cNvPr id="0" name=""/>
        <dsp:cNvSpPr/>
      </dsp:nvSpPr>
      <dsp:spPr>
        <a:xfrm>
          <a:off x="7593835" y="757429"/>
          <a:ext cx="2362023" cy="990455"/>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7030A0"/>
              </a:solidFill>
            </a:rPr>
            <a:t>All tested once, then serial testing of HCP</a:t>
          </a:r>
        </a:p>
      </dsp:txBody>
      <dsp:txXfrm>
        <a:off x="7593835" y="757429"/>
        <a:ext cx="2362023" cy="660303"/>
      </dsp:txXfrm>
    </dsp:sp>
    <dsp:sp modelId="{0832EC24-F8D6-486F-AED3-DF5424B490FD}">
      <dsp:nvSpPr>
        <dsp:cNvPr id="0" name=""/>
        <dsp:cNvSpPr/>
      </dsp:nvSpPr>
      <dsp:spPr>
        <a:xfrm>
          <a:off x="8077623" y="1417732"/>
          <a:ext cx="2362023" cy="979200"/>
        </a:xfrm>
        <a:prstGeom prst="roundRect">
          <a:avLst>
            <a:gd name="adj" fmla="val 10000"/>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7030A0"/>
              </a:solidFill>
            </a:rPr>
            <a:t>Residents or Healthcare Personnel</a:t>
          </a:r>
        </a:p>
      </dsp:txBody>
      <dsp:txXfrm>
        <a:off x="8106303" y="1446412"/>
        <a:ext cx="2304663" cy="9218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109C0-BC72-4E62-A67E-E119D4FCB7D0}">
      <dsp:nvSpPr>
        <dsp:cNvPr id="0" name=""/>
        <dsp:cNvSpPr/>
      </dsp:nvSpPr>
      <dsp:spPr>
        <a:xfrm>
          <a:off x="822959" y="0"/>
          <a:ext cx="9326880" cy="4525963"/>
        </a:xfrm>
        <a:prstGeom prst="rightArrow">
          <a:avLst/>
        </a:prstGeom>
        <a:solidFill>
          <a:schemeClr val="accent4">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C17DEEC9-EDCE-4E70-806E-48DB9CC07D09}">
      <dsp:nvSpPr>
        <dsp:cNvPr id="0" name=""/>
        <dsp:cNvSpPr/>
      </dsp:nvSpPr>
      <dsp:spPr>
        <a:xfrm>
          <a:off x="0" y="1357788"/>
          <a:ext cx="3291840" cy="1810385"/>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7030A0"/>
              </a:solidFill>
            </a:rPr>
            <a:t>Plan ahead</a:t>
          </a:r>
        </a:p>
      </dsp:txBody>
      <dsp:txXfrm>
        <a:off x="88376" y="1446164"/>
        <a:ext cx="3115088" cy="1633633"/>
      </dsp:txXfrm>
    </dsp:sp>
    <dsp:sp modelId="{D19A3A20-8EA9-4B6E-9A41-E14EC913268D}">
      <dsp:nvSpPr>
        <dsp:cNvPr id="0" name=""/>
        <dsp:cNvSpPr/>
      </dsp:nvSpPr>
      <dsp:spPr>
        <a:xfrm>
          <a:off x="3840480" y="1357788"/>
          <a:ext cx="3291840" cy="1810385"/>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7030A0"/>
              </a:solidFill>
            </a:rPr>
            <a:t>PPE, Staff shortage?</a:t>
          </a:r>
        </a:p>
      </dsp:txBody>
      <dsp:txXfrm>
        <a:off x="3928856" y="1446164"/>
        <a:ext cx="3115088" cy="1633633"/>
      </dsp:txXfrm>
    </dsp:sp>
    <dsp:sp modelId="{446EEA21-B844-40FA-A48F-58D7EEEC7F02}">
      <dsp:nvSpPr>
        <dsp:cNvPr id="0" name=""/>
        <dsp:cNvSpPr/>
      </dsp:nvSpPr>
      <dsp:spPr>
        <a:xfrm>
          <a:off x="7680960" y="1357788"/>
          <a:ext cx="3291840" cy="1810385"/>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7030A0"/>
              </a:solidFill>
            </a:rPr>
            <a:t>Cohorting residents?</a:t>
          </a:r>
        </a:p>
      </dsp:txBody>
      <dsp:txXfrm>
        <a:off x="7769336" y="1446164"/>
        <a:ext cx="3115088" cy="1633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1E9B1-1706-4445-92EA-73D87B90D308}">
      <dsp:nvSpPr>
        <dsp:cNvPr id="0" name=""/>
        <dsp:cNvSpPr/>
      </dsp:nvSpPr>
      <dsp:spPr>
        <a:xfrm>
          <a:off x="4044112" y="503"/>
          <a:ext cx="6066168" cy="1963581"/>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ts val="1200"/>
            </a:spcAft>
            <a:buChar char="•"/>
          </a:pPr>
          <a:r>
            <a:rPr lang="en-US" sz="2000" kern="1200" dirty="0">
              <a:solidFill>
                <a:srgbClr val="92278F"/>
              </a:solidFill>
            </a:rPr>
            <a:t>Tells you if you have a </a:t>
          </a:r>
          <a:r>
            <a:rPr lang="en-US" sz="2000" b="1" kern="1200" dirty="0">
              <a:solidFill>
                <a:srgbClr val="92278F"/>
              </a:solidFill>
            </a:rPr>
            <a:t>current infection</a:t>
          </a:r>
        </a:p>
        <a:p>
          <a:pPr marL="228600" lvl="1" indent="-228600" algn="l" defTabSz="889000">
            <a:lnSpc>
              <a:spcPct val="90000"/>
            </a:lnSpc>
            <a:spcBef>
              <a:spcPct val="0"/>
            </a:spcBef>
            <a:spcAft>
              <a:spcPts val="1200"/>
            </a:spcAft>
            <a:buChar char="•"/>
          </a:pPr>
          <a:r>
            <a:rPr lang="en-US" sz="2000" kern="1200" dirty="0">
              <a:solidFill>
                <a:srgbClr val="92278F"/>
              </a:solidFill>
            </a:rPr>
            <a:t>PCR testing detects virus’ genetic material</a:t>
          </a:r>
        </a:p>
        <a:p>
          <a:pPr marL="228600" lvl="1" indent="-228600" algn="l" defTabSz="889000">
            <a:lnSpc>
              <a:spcPct val="90000"/>
            </a:lnSpc>
            <a:spcBef>
              <a:spcPct val="0"/>
            </a:spcBef>
            <a:spcAft>
              <a:spcPts val="1200"/>
            </a:spcAft>
            <a:buChar char="•"/>
          </a:pPr>
          <a:r>
            <a:rPr lang="en-US" sz="2000" kern="1200" dirty="0">
              <a:solidFill>
                <a:srgbClr val="92278F"/>
              </a:solidFill>
            </a:rPr>
            <a:t>Antigen testing detects specific proteins on the surface of the virus</a:t>
          </a:r>
        </a:p>
      </dsp:txBody>
      <dsp:txXfrm>
        <a:off x="4044112" y="245951"/>
        <a:ext cx="5329825" cy="1472685"/>
      </dsp:txXfrm>
    </dsp:sp>
    <dsp:sp modelId="{C0637B71-07A8-4E33-AB31-4FF1D1926631}">
      <dsp:nvSpPr>
        <dsp:cNvPr id="0" name=""/>
        <dsp:cNvSpPr/>
      </dsp:nvSpPr>
      <dsp:spPr>
        <a:xfrm>
          <a:off x="0" y="503"/>
          <a:ext cx="4044112" cy="1963581"/>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92278F"/>
              </a:solidFill>
            </a:rPr>
            <a:t>Viral Test</a:t>
          </a:r>
        </a:p>
      </dsp:txBody>
      <dsp:txXfrm>
        <a:off x="95854" y="96357"/>
        <a:ext cx="3852404" cy="1771873"/>
      </dsp:txXfrm>
    </dsp:sp>
    <dsp:sp modelId="{97B75A87-74A1-4F59-8268-60428A0FB0FC}">
      <dsp:nvSpPr>
        <dsp:cNvPr id="0" name=""/>
        <dsp:cNvSpPr/>
      </dsp:nvSpPr>
      <dsp:spPr>
        <a:xfrm>
          <a:off x="4044112" y="2160443"/>
          <a:ext cx="6066168" cy="1963581"/>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ts val="1200"/>
            </a:spcAft>
            <a:buChar char="•"/>
          </a:pPr>
          <a:r>
            <a:rPr lang="en-US" sz="2000" kern="1200" dirty="0">
              <a:solidFill>
                <a:srgbClr val="92278F"/>
              </a:solidFill>
            </a:rPr>
            <a:t>Tells you if you had a </a:t>
          </a:r>
          <a:r>
            <a:rPr lang="en-US" sz="2000" b="1" kern="1200" dirty="0">
              <a:solidFill>
                <a:srgbClr val="92278F"/>
              </a:solidFill>
            </a:rPr>
            <a:t>past infection</a:t>
          </a:r>
        </a:p>
        <a:p>
          <a:pPr marL="228600" lvl="1" indent="-228600" algn="l" defTabSz="889000">
            <a:lnSpc>
              <a:spcPct val="90000"/>
            </a:lnSpc>
            <a:spcBef>
              <a:spcPct val="0"/>
            </a:spcBef>
            <a:spcAft>
              <a:spcPts val="1200"/>
            </a:spcAft>
            <a:buChar char="•"/>
          </a:pPr>
          <a:r>
            <a:rPr lang="en-US" sz="2000" kern="1200" dirty="0">
              <a:solidFill>
                <a:srgbClr val="92278F"/>
              </a:solidFill>
            </a:rPr>
            <a:t>Serology test that looks for antibodies against COVID-19 in a blood sample to determine past infection</a:t>
          </a:r>
        </a:p>
      </dsp:txBody>
      <dsp:txXfrm>
        <a:off x="4044112" y="2405891"/>
        <a:ext cx="5329825" cy="1472685"/>
      </dsp:txXfrm>
    </dsp:sp>
    <dsp:sp modelId="{65A5BDC0-72C8-4F92-9087-E0493BFD7740}">
      <dsp:nvSpPr>
        <dsp:cNvPr id="0" name=""/>
        <dsp:cNvSpPr/>
      </dsp:nvSpPr>
      <dsp:spPr>
        <a:xfrm>
          <a:off x="0" y="2160947"/>
          <a:ext cx="4044112" cy="1963581"/>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92278F"/>
              </a:solidFill>
            </a:rPr>
            <a:t>Antibody Test</a:t>
          </a:r>
        </a:p>
      </dsp:txBody>
      <dsp:txXfrm>
        <a:off x="95854" y="2256801"/>
        <a:ext cx="3852404" cy="17718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ED51F-FEC0-4640-9ACE-44A006A27F26}">
      <dsp:nvSpPr>
        <dsp:cNvPr id="0" name=""/>
        <dsp:cNvSpPr/>
      </dsp:nvSpPr>
      <dsp:spPr>
        <a:xfrm>
          <a:off x="0" y="445196"/>
          <a:ext cx="9873915" cy="756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2E5D9-4E49-4744-A47C-44E926F67D4C}">
      <dsp:nvSpPr>
        <dsp:cNvPr id="0" name=""/>
        <dsp:cNvSpPr/>
      </dsp:nvSpPr>
      <dsp:spPr>
        <a:xfrm>
          <a:off x="493695" y="2396"/>
          <a:ext cx="6911741" cy="8856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47" tIns="0" rIns="261247"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7030A0"/>
              </a:solidFill>
            </a:rPr>
            <a:t>Testing requires physician order for residents &amp; staff</a:t>
          </a:r>
        </a:p>
      </dsp:txBody>
      <dsp:txXfrm>
        <a:off x="536926" y="45627"/>
        <a:ext cx="6825279" cy="799138"/>
      </dsp:txXfrm>
    </dsp:sp>
    <dsp:sp modelId="{8B2FB7EE-2921-48E0-9907-CD2BB5D7A754}">
      <dsp:nvSpPr>
        <dsp:cNvPr id="0" name=""/>
        <dsp:cNvSpPr/>
      </dsp:nvSpPr>
      <dsp:spPr>
        <a:xfrm>
          <a:off x="0" y="1805996"/>
          <a:ext cx="9873915" cy="756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FD79DD-A9A0-419C-BA77-5482A0A2DF00}">
      <dsp:nvSpPr>
        <dsp:cNvPr id="0" name=""/>
        <dsp:cNvSpPr/>
      </dsp:nvSpPr>
      <dsp:spPr>
        <a:xfrm>
          <a:off x="493695" y="1363196"/>
          <a:ext cx="6911741" cy="8856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47" tIns="0" rIns="261247"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7030A0"/>
              </a:solidFill>
            </a:rPr>
            <a:t>Follow CDC guidelines on testing and specimen collection</a:t>
          </a:r>
        </a:p>
      </dsp:txBody>
      <dsp:txXfrm>
        <a:off x="536926" y="1406427"/>
        <a:ext cx="6825279" cy="799138"/>
      </dsp:txXfrm>
    </dsp:sp>
    <dsp:sp modelId="{F0CB130A-29BC-4308-AFFC-92C8E872D9A7}">
      <dsp:nvSpPr>
        <dsp:cNvPr id="0" name=""/>
        <dsp:cNvSpPr/>
      </dsp:nvSpPr>
      <dsp:spPr>
        <a:xfrm>
          <a:off x="0" y="3166796"/>
          <a:ext cx="9873915" cy="7560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66C536-F6E6-49CA-8489-2A7558DE0004}">
      <dsp:nvSpPr>
        <dsp:cNvPr id="0" name=""/>
        <dsp:cNvSpPr/>
      </dsp:nvSpPr>
      <dsp:spPr>
        <a:xfrm>
          <a:off x="493695" y="2723996"/>
          <a:ext cx="6911741" cy="8856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47" tIns="0" rIns="261247"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7030A0"/>
              </a:solidFill>
            </a:rPr>
            <a:t>POC Testing:  Need CLIA certificate and must report all results to public health agency</a:t>
          </a:r>
        </a:p>
      </dsp:txBody>
      <dsp:txXfrm>
        <a:off x="536926" y="2767227"/>
        <a:ext cx="6825279" cy="79913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17AC3-2923-48BB-A864-72C4E386DAEF}">
      <dsp:nvSpPr>
        <dsp:cNvPr id="0" name=""/>
        <dsp:cNvSpPr/>
      </dsp:nvSpPr>
      <dsp:spPr>
        <a:xfrm rot="16200000">
          <a:off x="-919414" y="1615927"/>
          <a:ext cx="2394421" cy="506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716" bIns="0" numCol="1" spcCol="1270" anchor="t" anchorCtr="0">
          <a:noAutofit/>
        </a:bodyPr>
        <a:lstStyle/>
        <a:p>
          <a:pPr marL="0" lvl="0" indent="0" algn="r" defTabSz="1600200">
            <a:lnSpc>
              <a:spcPct val="90000"/>
            </a:lnSpc>
            <a:spcBef>
              <a:spcPct val="0"/>
            </a:spcBef>
            <a:spcAft>
              <a:spcPct val="35000"/>
            </a:spcAft>
            <a:buNone/>
          </a:pPr>
          <a:endParaRPr lang="en-US" sz="3600" kern="1200" dirty="0"/>
        </a:p>
      </dsp:txBody>
      <dsp:txXfrm>
        <a:off x="-919414" y="1615927"/>
        <a:ext cx="2394421" cy="506512"/>
      </dsp:txXfrm>
    </dsp:sp>
    <dsp:sp modelId="{8A0B6A6A-D39E-42EA-94A1-996BA3769C0A}">
      <dsp:nvSpPr>
        <dsp:cNvPr id="0" name=""/>
        <dsp:cNvSpPr/>
      </dsp:nvSpPr>
      <dsp:spPr>
        <a:xfrm>
          <a:off x="531052" y="671972"/>
          <a:ext cx="2661097" cy="239442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446716" rIns="291592" bIns="29159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rgbClr val="92278F"/>
              </a:solidFill>
            </a:rPr>
            <a:t>Quidel Sophia 2</a:t>
          </a:r>
        </a:p>
      </dsp:txBody>
      <dsp:txXfrm>
        <a:off x="531052" y="671972"/>
        <a:ext cx="2661097" cy="2394421"/>
      </dsp:txXfrm>
    </dsp:sp>
    <dsp:sp modelId="{715BBD1D-57DD-428C-B60E-E4B20933CE8D}">
      <dsp:nvSpPr>
        <dsp:cNvPr id="0" name=""/>
        <dsp:cNvSpPr/>
      </dsp:nvSpPr>
      <dsp:spPr>
        <a:xfrm>
          <a:off x="24539" y="3376"/>
          <a:ext cx="1013024" cy="1013024"/>
        </a:xfrm>
        <a:prstGeom prst="rect">
          <a:avLst/>
        </a:prstGeom>
        <a:blipFill>
          <a:blip xmlns:r="http://schemas.openxmlformats.org/officeDocument/2006/relationships" r:embed="rId1"/>
          <a:srcRect/>
          <a:stretch>
            <a:fillRect l="-16000" r="-1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8959DD0-63E2-47CD-AAA1-750AD04029BE}">
      <dsp:nvSpPr>
        <dsp:cNvPr id="0" name=""/>
        <dsp:cNvSpPr/>
      </dsp:nvSpPr>
      <dsp:spPr>
        <a:xfrm rot="16200000">
          <a:off x="2958640" y="1615927"/>
          <a:ext cx="2394421" cy="506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716" bIns="0" numCol="1" spcCol="1270" anchor="t" anchorCtr="0">
          <a:noAutofit/>
        </a:bodyPr>
        <a:lstStyle/>
        <a:p>
          <a:pPr marL="0" lvl="0" indent="0" algn="r" defTabSz="1600200">
            <a:lnSpc>
              <a:spcPct val="90000"/>
            </a:lnSpc>
            <a:spcBef>
              <a:spcPct val="0"/>
            </a:spcBef>
            <a:spcAft>
              <a:spcPct val="35000"/>
            </a:spcAft>
            <a:buNone/>
          </a:pPr>
          <a:endParaRPr lang="en-US" sz="3600" kern="1200" dirty="0">
            <a:solidFill>
              <a:srgbClr val="92278F"/>
            </a:solidFill>
          </a:endParaRPr>
        </a:p>
      </dsp:txBody>
      <dsp:txXfrm>
        <a:off x="2958640" y="1615927"/>
        <a:ext cx="2394421" cy="506512"/>
      </dsp:txXfrm>
    </dsp:sp>
    <dsp:sp modelId="{260628E8-E972-44B1-A0BD-D6DB410FFB06}">
      <dsp:nvSpPr>
        <dsp:cNvPr id="0" name=""/>
        <dsp:cNvSpPr/>
      </dsp:nvSpPr>
      <dsp:spPr>
        <a:xfrm>
          <a:off x="4409107" y="671972"/>
          <a:ext cx="2661097" cy="239442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446716" rIns="291592" bIns="29159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rgbClr val="92278F"/>
              </a:solidFill>
            </a:rPr>
            <a:t>BD Veritor System</a:t>
          </a:r>
        </a:p>
      </dsp:txBody>
      <dsp:txXfrm>
        <a:off x="4409107" y="671972"/>
        <a:ext cx="2661097" cy="2394421"/>
      </dsp:txXfrm>
    </dsp:sp>
    <dsp:sp modelId="{1C6DC44F-26A4-4895-9E5D-743ACF10203C}">
      <dsp:nvSpPr>
        <dsp:cNvPr id="0" name=""/>
        <dsp:cNvSpPr/>
      </dsp:nvSpPr>
      <dsp:spPr>
        <a:xfrm>
          <a:off x="3902595" y="3376"/>
          <a:ext cx="1013024" cy="1013024"/>
        </a:xfrm>
        <a:prstGeom prst="rect">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000" r="-2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857D5DB-BCFF-456B-9992-48B7A0A568E8}">
      <dsp:nvSpPr>
        <dsp:cNvPr id="0" name=""/>
        <dsp:cNvSpPr/>
      </dsp:nvSpPr>
      <dsp:spPr>
        <a:xfrm rot="16200000">
          <a:off x="6836696" y="1615927"/>
          <a:ext cx="2394421" cy="506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716" bIns="0" numCol="1" spcCol="1270" anchor="t" anchorCtr="0">
          <a:noAutofit/>
        </a:bodyPr>
        <a:lstStyle/>
        <a:p>
          <a:pPr marL="0" lvl="0" indent="0" algn="r" defTabSz="1600200">
            <a:lnSpc>
              <a:spcPct val="90000"/>
            </a:lnSpc>
            <a:spcBef>
              <a:spcPct val="0"/>
            </a:spcBef>
            <a:spcAft>
              <a:spcPct val="35000"/>
            </a:spcAft>
            <a:buNone/>
          </a:pPr>
          <a:endParaRPr lang="en-US" sz="3600" kern="1200" dirty="0">
            <a:solidFill>
              <a:srgbClr val="92278F"/>
            </a:solidFill>
          </a:endParaRPr>
        </a:p>
      </dsp:txBody>
      <dsp:txXfrm>
        <a:off x="6836696" y="1615927"/>
        <a:ext cx="2394421" cy="506512"/>
      </dsp:txXfrm>
    </dsp:sp>
    <dsp:sp modelId="{292E6BFB-604C-4138-A6CA-55C238B53201}">
      <dsp:nvSpPr>
        <dsp:cNvPr id="0" name=""/>
        <dsp:cNvSpPr/>
      </dsp:nvSpPr>
      <dsp:spPr>
        <a:xfrm>
          <a:off x="8287162" y="671972"/>
          <a:ext cx="2661097" cy="239442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446716" rIns="291592" bIns="29159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rgbClr val="92278F"/>
              </a:solidFill>
            </a:rPr>
            <a:t>Abbott BinaxNOW</a:t>
          </a:r>
        </a:p>
      </dsp:txBody>
      <dsp:txXfrm>
        <a:off x="8287162" y="671972"/>
        <a:ext cx="2661097" cy="2394421"/>
      </dsp:txXfrm>
    </dsp:sp>
    <dsp:sp modelId="{5D3E1DC2-0B7E-4654-AB38-31A7E148C0DA}">
      <dsp:nvSpPr>
        <dsp:cNvPr id="0" name=""/>
        <dsp:cNvSpPr/>
      </dsp:nvSpPr>
      <dsp:spPr>
        <a:xfrm>
          <a:off x="7780650" y="3376"/>
          <a:ext cx="1013024" cy="101302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16F59-1643-4ECC-9F1A-8EA7ADE4AEB7}">
      <dsp:nvSpPr>
        <dsp:cNvPr id="0" name=""/>
        <dsp:cNvSpPr/>
      </dsp:nvSpPr>
      <dsp:spPr>
        <a:xfrm>
          <a:off x="0" y="0"/>
          <a:ext cx="1042416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8B223D-6CAB-420E-9115-BFCED5BBDB98}">
      <dsp:nvSpPr>
        <dsp:cNvPr id="0" name=""/>
        <dsp:cNvSpPr/>
      </dsp:nvSpPr>
      <dsp:spPr>
        <a:xfrm>
          <a:off x="0" y="0"/>
          <a:ext cx="2084832" cy="374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endParaRPr lang="en-US" sz="4400" kern="1200" dirty="0"/>
        </a:p>
        <a:p>
          <a:pPr marL="0" lvl="0" indent="0" algn="l" defTabSz="1955800">
            <a:lnSpc>
              <a:spcPct val="90000"/>
            </a:lnSpc>
            <a:spcBef>
              <a:spcPct val="0"/>
            </a:spcBef>
            <a:spcAft>
              <a:spcPct val="35000"/>
            </a:spcAft>
            <a:buNone/>
          </a:pPr>
          <a:r>
            <a:rPr lang="en-US" sz="4400" kern="1200" dirty="0">
              <a:solidFill>
                <a:srgbClr val="7030A0"/>
              </a:solidFill>
            </a:rPr>
            <a:t>POC Antigen Testing</a:t>
          </a:r>
        </a:p>
      </dsp:txBody>
      <dsp:txXfrm>
        <a:off x="0" y="0"/>
        <a:ext cx="2084832" cy="3748723"/>
      </dsp:txXfrm>
    </dsp:sp>
    <dsp:sp modelId="{F6B6F104-C23A-4CEA-BE75-9D2C7D12C8AE}">
      <dsp:nvSpPr>
        <dsp:cNvPr id="0" name=""/>
        <dsp:cNvSpPr/>
      </dsp:nvSpPr>
      <dsp:spPr>
        <a:xfrm>
          <a:off x="2241194" y="58573"/>
          <a:ext cx="8182965" cy="117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7030A0"/>
              </a:solidFill>
            </a:rPr>
            <a:t>Authorized for use on symptomatic patients.</a:t>
          </a:r>
        </a:p>
        <a:p>
          <a:pPr marL="0" lvl="0" indent="0" algn="l" defTabSz="933450">
            <a:lnSpc>
              <a:spcPct val="90000"/>
            </a:lnSpc>
            <a:spcBef>
              <a:spcPct val="0"/>
            </a:spcBef>
            <a:spcAft>
              <a:spcPct val="35000"/>
            </a:spcAft>
            <a:buNone/>
          </a:pPr>
          <a:r>
            <a:rPr lang="en-US" sz="2100" kern="1200" dirty="0">
              <a:solidFill>
                <a:srgbClr val="7030A0"/>
              </a:solidFill>
            </a:rPr>
            <a:t>Use on asymptomatic patients is “off-label” but allowed.</a:t>
          </a:r>
        </a:p>
      </dsp:txBody>
      <dsp:txXfrm>
        <a:off x="2241194" y="58573"/>
        <a:ext cx="8182965" cy="1171475"/>
      </dsp:txXfrm>
    </dsp:sp>
    <dsp:sp modelId="{3E4C22D2-74FC-4EB4-8462-16CBAD19011D}">
      <dsp:nvSpPr>
        <dsp:cNvPr id="0" name=""/>
        <dsp:cNvSpPr/>
      </dsp:nvSpPr>
      <dsp:spPr>
        <a:xfrm>
          <a:off x="2084832" y="1230049"/>
          <a:ext cx="83393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E55F2-A95A-4ECA-9D89-59C7DD36D539}">
      <dsp:nvSpPr>
        <dsp:cNvPr id="0" name=""/>
        <dsp:cNvSpPr/>
      </dsp:nvSpPr>
      <dsp:spPr>
        <a:xfrm>
          <a:off x="2241194" y="1288623"/>
          <a:ext cx="8182965" cy="117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7030A0"/>
              </a:solidFill>
            </a:rPr>
            <a:t>CDC, FDA, HHS have issued guidance allowing off-label use and HHS guidance allows this guidance to override state restrictions.</a:t>
          </a:r>
        </a:p>
      </dsp:txBody>
      <dsp:txXfrm>
        <a:off x="2241194" y="1288623"/>
        <a:ext cx="8182965" cy="1171475"/>
      </dsp:txXfrm>
    </dsp:sp>
    <dsp:sp modelId="{42E42A7D-469A-4AA9-B4CE-2AF40BF36D4D}">
      <dsp:nvSpPr>
        <dsp:cNvPr id="0" name=""/>
        <dsp:cNvSpPr/>
      </dsp:nvSpPr>
      <dsp:spPr>
        <a:xfrm>
          <a:off x="2084832" y="2460099"/>
          <a:ext cx="83393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CCDB5B-ABF1-4D81-895B-62A83AD43993}">
      <dsp:nvSpPr>
        <dsp:cNvPr id="0" name=""/>
        <dsp:cNvSpPr/>
      </dsp:nvSpPr>
      <dsp:spPr>
        <a:xfrm>
          <a:off x="2241194" y="2518673"/>
          <a:ext cx="8182965" cy="117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7030A0"/>
              </a:solidFill>
            </a:rPr>
            <a:t>Test results need to be confirmed in some situations.  </a:t>
          </a:r>
        </a:p>
        <a:p>
          <a:pPr marL="0" lvl="0" indent="0" algn="l" defTabSz="933450">
            <a:lnSpc>
              <a:spcPct val="90000"/>
            </a:lnSpc>
            <a:spcBef>
              <a:spcPct val="0"/>
            </a:spcBef>
            <a:spcAft>
              <a:spcPct val="35000"/>
            </a:spcAft>
            <a:buNone/>
          </a:pPr>
          <a:r>
            <a:rPr lang="en-US" sz="2100" kern="1200" dirty="0">
              <a:solidFill>
                <a:srgbClr val="7030A0"/>
              </a:solidFill>
            </a:rPr>
            <a:t>CDC has published an algorithm/decision tree for interpreting antigen test results in the nursing home.</a:t>
          </a:r>
        </a:p>
      </dsp:txBody>
      <dsp:txXfrm>
        <a:off x="2241194" y="2518673"/>
        <a:ext cx="8182965" cy="1171475"/>
      </dsp:txXfrm>
    </dsp:sp>
    <dsp:sp modelId="{0FF6F648-7C1B-402B-A17D-C7291C563EEA}">
      <dsp:nvSpPr>
        <dsp:cNvPr id="0" name=""/>
        <dsp:cNvSpPr/>
      </dsp:nvSpPr>
      <dsp:spPr>
        <a:xfrm>
          <a:off x="2084832" y="3690149"/>
          <a:ext cx="83393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FE5AB-9E47-4454-9DCB-0214AED185C2}">
      <dsp:nvSpPr>
        <dsp:cNvPr id="0" name=""/>
        <dsp:cNvSpPr/>
      </dsp:nvSpPr>
      <dsp:spPr>
        <a:xfrm>
          <a:off x="0" y="0"/>
          <a:ext cx="1042416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2614BD-21D5-4587-ACD3-5219786086B6}">
      <dsp:nvSpPr>
        <dsp:cNvPr id="0" name=""/>
        <dsp:cNvSpPr/>
      </dsp:nvSpPr>
      <dsp:spPr>
        <a:xfrm>
          <a:off x="0" y="0"/>
          <a:ext cx="2084832" cy="3850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endParaRPr lang="en-US" sz="4400" kern="1200" dirty="0">
            <a:solidFill>
              <a:srgbClr val="7030A0"/>
            </a:solidFill>
          </a:endParaRPr>
        </a:p>
        <a:p>
          <a:pPr marL="0" lvl="0" indent="0" algn="l" defTabSz="1955800">
            <a:lnSpc>
              <a:spcPct val="90000"/>
            </a:lnSpc>
            <a:spcBef>
              <a:spcPct val="0"/>
            </a:spcBef>
            <a:spcAft>
              <a:spcPct val="35000"/>
            </a:spcAft>
            <a:buNone/>
          </a:pPr>
          <a:r>
            <a:rPr lang="en-US" sz="4400" kern="1200" dirty="0">
              <a:solidFill>
                <a:srgbClr val="7030A0"/>
              </a:solidFill>
            </a:rPr>
            <a:t>POC Antigen Testing</a:t>
          </a:r>
          <a:endParaRPr lang="en-US" sz="4400" kern="1200" dirty="0"/>
        </a:p>
      </dsp:txBody>
      <dsp:txXfrm>
        <a:off x="0" y="0"/>
        <a:ext cx="2084832" cy="3850323"/>
      </dsp:txXfrm>
    </dsp:sp>
    <dsp:sp modelId="{38EA389C-4028-403D-AB72-3850DB1543CD}">
      <dsp:nvSpPr>
        <dsp:cNvPr id="0" name=""/>
        <dsp:cNvSpPr/>
      </dsp:nvSpPr>
      <dsp:spPr>
        <a:xfrm>
          <a:off x="2241194" y="60161"/>
          <a:ext cx="8182965" cy="1203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7030A0"/>
              </a:solidFill>
            </a:rPr>
            <a:t>Training and proficiency in testing is needed for CLIA regulations.  States may have further regulations.  </a:t>
          </a:r>
        </a:p>
      </dsp:txBody>
      <dsp:txXfrm>
        <a:off x="2241194" y="60161"/>
        <a:ext cx="8182965" cy="1203225"/>
      </dsp:txXfrm>
    </dsp:sp>
    <dsp:sp modelId="{93C51D89-A439-49C0-87D1-A60ED8382AE8}">
      <dsp:nvSpPr>
        <dsp:cNvPr id="0" name=""/>
        <dsp:cNvSpPr/>
      </dsp:nvSpPr>
      <dsp:spPr>
        <a:xfrm>
          <a:off x="2084832" y="1263387"/>
          <a:ext cx="83393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28EA90-4B13-4823-90AF-722C53AA2B4F}">
      <dsp:nvSpPr>
        <dsp:cNvPr id="0" name=""/>
        <dsp:cNvSpPr/>
      </dsp:nvSpPr>
      <dsp:spPr>
        <a:xfrm>
          <a:off x="2241194" y="1323548"/>
          <a:ext cx="8182965" cy="1203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7030A0"/>
              </a:solidFill>
            </a:rPr>
            <a:t>Some states may require that you add the POC testing device to your CLIA certificate.</a:t>
          </a:r>
        </a:p>
      </dsp:txBody>
      <dsp:txXfrm>
        <a:off x="2241194" y="1323548"/>
        <a:ext cx="8182965" cy="1203225"/>
      </dsp:txXfrm>
    </dsp:sp>
    <dsp:sp modelId="{33CEDDC0-7CA9-446A-B5C7-178E2EA75DB1}">
      <dsp:nvSpPr>
        <dsp:cNvPr id="0" name=""/>
        <dsp:cNvSpPr/>
      </dsp:nvSpPr>
      <dsp:spPr>
        <a:xfrm>
          <a:off x="2084832" y="2526774"/>
          <a:ext cx="83393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BF89BC-A695-41B9-B567-F680A1F2A04B}">
      <dsp:nvSpPr>
        <dsp:cNvPr id="0" name=""/>
        <dsp:cNvSpPr/>
      </dsp:nvSpPr>
      <dsp:spPr>
        <a:xfrm>
          <a:off x="2241194" y="2586935"/>
          <a:ext cx="8182965" cy="1203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7030A0"/>
              </a:solidFill>
            </a:rPr>
            <a:t>There is no federal restriction on who can be tested under the CLIA waiver. </a:t>
          </a:r>
        </a:p>
        <a:p>
          <a:pPr marL="0" lvl="0" indent="0" algn="l" defTabSz="933450">
            <a:lnSpc>
              <a:spcPct val="90000"/>
            </a:lnSpc>
            <a:spcBef>
              <a:spcPct val="0"/>
            </a:spcBef>
            <a:spcAft>
              <a:spcPct val="35000"/>
            </a:spcAft>
            <a:buNone/>
          </a:pPr>
          <a:r>
            <a:rPr lang="en-US" sz="2100" kern="1200" dirty="0">
              <a:solidFill>
                <a:srgbClr val="7030A0"/>
              </a:solidFill>
            </a:rPr>
            <a:t>Visitors are not required to be tested but it could be used for them depending on your state regulations.  </a:t>
          </a:r>
        </a:p>
      </dsp:txBody>
      <dsp:txXfrm>
        <a:off x="2241194" y="2586935"/>
        <a:ext cx="8182965" cy="1203225"/>
      </dsp:txXfrm>
    </dsp:sp>
    <dsp:sp modelId="{6D6831A7-515E-4E0F-A5B6-386C3E2DCB34}">
      <dsp:nvSpPr>
        <dsp:cNvPr id="0" name=""/>
        <dsp:cNvSpPr/>
      </dsp:nvSpPr>
      <dsp:spPr>
        <a:xfrm>
          <a:off x="2084832" y="3790161"/>
          <a:ext cx="83393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0B5CB-0C4F-4472-BDBD-93CC587907AF}">
      <dsp:nvSpPr>
        <dsp:cNvPr id="0" name=""/>
        <dsp:cNvSpPr/>
      </dsp:nvSpPr>
      <dsp:spPr>
        <a:xfrm>
          <a:off x="0" y="371591"/>
          <a:ext cx="10188319" cy="5544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12152C-43FE-41D5-A409-DE59F7301DFE}">
      <dsp:nvSpPr>
        <dsp:cNvPr id="0" name=""/>
        <dsp:cNvSpPr/>
      </dsp:nvSpPr>
      <dsp:spPr>
        <a:xfrm>
          <a:off x="509415" y="46871"/>
          <a:ext cx="7131823" cy="64944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566" tIns="0" rIns="269566"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92278F"/>
              </a:solidFill>
            </a:rPr>
            <a:t>Quality of the specimen collection</a:t>
          </a:r>
        </a:p>
      </dsp:txBody>
      <dsp:txXfrm>
        <a:off x="541118" y="78574"/>
        <a:ext cx="7068417" cy="586034"/>
      </dsp:txXfrm>
    </dsp:sp>
    <dsp:sp modelId="{4D4EE8B7-2CD8-48C3-9277-C2322CBA3401}">
      <dsp:nvSpPr>
        <dsp:cNvPr id="0" name=""/>
        <dsp:cNvSpPr/>
      </dsp:nvSpPr>
      <dsp:spPr>
        <a:xfrm>
          <a:off x="0" y="1369511"/>
          <a:ext cx="10188319" cy="5544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E0F5A-0032-4712-BBF5-6870B20C8F1B}">
      <dsp:nvSpPr>
        <dsp:cNvPr id="0" name=""/>
        <dsp:cNvSpPr/>
      </dsp:nvSpPr>
      <dsp:spPr>
        <a:xfrm>
          <a:off x="509415" y="1044791"/>
          <a:ext cx="7131823" cy="64944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566" tIns="0" rIns="269566"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92278F"/>
              </a:solidFill>
            </a:rPr>
            <a:t>Proper use of the testing platform</a:t>
          </a:r>
        </a:p>
      </dsp:txBody>
      <dsp:txXfrm>
        <a:off x="541118" y="1076494"/>
        <a:ext cx="7068417" cy="586034"/>
      </dsp:txXfrm>
    </dsp:sp>
    <dsp:sp modelId="{6C626DE5-447D-4852-A953-421A1E79581D}">
      <dsp:nvSpPr>
        <dsp:cNvPr id="0" name=""/>
        <dsp:cNvSpPr/>
      </dsp:nvSpPr>
      <dsp:spPr>
        <a:xfrm>
          <a:off x="0" y="2367431"/>
          <a:ext cx="10188319" cy="5544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26BCC2-6B05-449F-845E-FC2F70949A71}">
      <dsp:nvSpPr>
        <dsp:cNvPr id="0" name=""/>
        <dsp:cNvSpPr/>
      </dsp:nvSpPr>
      <dsp:spPr>
        <a:xfrm>
          <a:off x="509415" y="2042711"/>
          <a:ext cx="7131823" cy="64944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566" tIns="0" rIns="269566"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92278F"/>
              </a:solidFill>
            </a:rPr>
            <a:t>Clinical presentation at the time of the test</a:t>
          </a:r>
        </a:p>
      </dsp:txBody>
      <dsp:txXfrm>
        <a:off x="541118" y="2074414"/>
        <a:ext cx="7068417" cy="586034"/>
      </dsp:txXfrm>
    </dsp:sp>
    <dsp:sp modelId="{DCEA2A20-F753-464C-8F65-39DDD612AE91}">
      <dsp:nvSpPr>
        <dsp:cNvPr id="0" name=""/>
        <dsp:cNvSpPr/>
      </dsp:nvSpPr>
      <dsp:spPr>
        <a:xfrm>
          <a:off x="0" y="3365351"/>
          <a:ext cx="10188319" cy="5544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54D1D4-04D3-4DF5-9291-802B2EA73EAE}">
      <dsp:nvSpPr>
        <dsp:cNvPr id="0" name=""/>
        <dsp:cNvSpPr/>
      </dsp:nvSpPr>
      <dsp:spPr>
        <a:xfrm>
          <a:off x="509415" y="3040631"/>
          <a:ext cx="7131823" cy="64944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9566" tIns="0" rIns="269566"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92278F"/>
              </a:solidFill>
            </a:rPr>
            <a:t>Prevalence of COVID-19 in the area</a:t>
          </a:r>
        </a:p>
      </dsp:txBody>
      <dsp:txXfrm>
        <a:off x="541118" y="3072334"/>
        <a:ext cx="7068417" cy="58603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2DFE-0104-4D90-8259-D9FAE96382D2}">
      <dsp:nvSpPr>
        <dsp:cNvPr id="0" name=""/>
        <dsp:cNvSpPr/>
      </dsp:nvSpPr>
      <dsp:spPr>
        <a:xfrm rot="1098579">
          <a:off x="4148672" y="2485527"/>
          <a:ext cx="1079800" cy="42802"/>
        </a:xfrm>
        <a:custGeom>
          <a:avLst/>
          <a:gdLst/>
          <a:ahLst/>
          <a:cxnLst/>
          <a:rect l="0" t="0" r="0" b="0"/>
          <a:pathLst>
            <a:path>
              <a:moveTo>
                <a:pt x="0" y="21401"/>
              </a:moveTo>
              <a:lnTo>
                <a:pt x="1079800" y="2140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D72337-6F57-46A8-83FB-546A1D691E10}">
      <dsp:nvSpPr>
        <dsp:cNvPr id="0" name=""/>
        <dsp:cNvSpPr/>
      </dsp:nvSpPr>
      <dsp:spPr>
        <a:xfrm rot="20300873">
          <a:off x="4137566" y="1461532"/>
          <a:ext cx="1089590" cy="42802"/>
        </a:xfrm>
        <a:custGeom>
          <a:avLst/>
          <a:gdLst/>
          <a:ahLst/>
          <a:cxnLst/>
          <a:rect l="0" t="0" r="0" b="0"/>
          <a:pathLst>
            <a:path>
              <a:moveTo>
                <a:pt x="0" y="21401"/>
              </a:moveTo>
              <a:lnTo>
                <a:pt x="1089590" y="2140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625EDF-7C4B-4F50-ADEC-F5D1E866AF1E}">
      <dsp:nvSpPr>
        <dsp:cNvPr id="0" name=""/>
        <dsp:cNvSpPr/>
      </dsp:nvSpPr>
      <dsp:spPr>
        <a:xfrm>
          <a:off x="1799228" y="642116"/>
          <a:ext cx="2958300" cy="2796342"/>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6994EE2-2137-4DE9-A158-0B680835B248}">
      <dsp:nvSpPr>
        <dsp:cNvPr id="0" name=""/>
        <dsp:cNvSpPr/>
      </dsp:nvSpPr>
      <dsp:spPr>
        <a:xfrm>
          <a:off x="5125620" y="0"/>
          <a:ext cx="1847165" cy="1880649"/>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92278F"/>
              </a:solidFill>
            </a:rPr>
            <a:t>Inconsistent with the Clinical Picture</a:t>
          </a:r>
        </a:p>
      </dsp:txBody>
      <dsp:txXfrm>
        <a:off x="5396131" y="275415"/>
        <a:ext cx="1306143" cy="1329819"/>
      </dsp:txXfrm>
    </dsp:sp>
    <dsp:sp modelId="{000383BB-564C-4390-92BA-E584A955E8AC}">
      <dsp:nvSpPr>
        <dsp:cNvPr id="0" name=""/>
        <dsp:cNvSpPr/>
      </dsp:nvSpPr>
      <dsp:spPr>
        <a:xfrm>
          <a:off x="6741196" y="0"/>
          <a:ext cx="2770747" cy="188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92278F"/>
              </a:solidFill>
            </a:rPr>
            <a:t>Asymptomatic patient</a:t>
          </a:r>
        </a:p>
        <a:p>
          <a:pPr marL="171450" lvl="1" indent="-171450" algn="l" defTabSz="711200">
            <a:lnSpc>
              <a:spcPct val="90000"/>
            </a:lnSpc>
            <a:spcBef>
              <a:spcPct val="0"/>
            </a:spcBef>
            <a:spcAft>
              <a:spcPct val="15000"/>
            </a:spcAft>
            <a:buChar char="•"/>
          </a:pPr>
          <a:r>
            <a:rPr lang="en-US" sz="1600" kern="1200" dirty="0">
              <a:solidFill>
                <a:srgbClr val="92278F"/>
              </a:solidFill>
            </a:rPr>
            <a:t>No risk factors</a:t>
          </a:r>
        </a:p>
        <a:p>
          <a:pPr marL="171450" lvl="1" indent="-171450" algn="l" defTabSz="711200">
            <a:lnSpc>
              <a:spcPct val="90000"/>
            </a:lnSpc>
            <a:spcBef>
              <a:spcPct val="0"/>
            </a:spcBef>
            <a:spcAft>
              <a:spcPct val="15000"/>
            </a:spcAft>
            <a:buChar char="•"/>
          </a:pPr>
          <a:r>
            <a:rPr lang="en-US" sz="1600" kern="1200" dirty="0">
              <a:solidFill>
                <a:srgbClr val="92278F"/>
              </a:solidFill>
            </a:rPr>
            <a:t>County with low prevalence</a:t>
          </a:r>
        </a:p>
      </dsp:txBody>
      <dsp:txXfrm>
        <a:off x="6741196" y="0"/>
        <a:ext cx="2770747" cy="1880649"/>
      </dsp:txXfrm>
    </dsp:sp>
    <dsp:sp modelId="{35A4A35B-46BC-461B-9D76-CE97AB932AAB}">
      <dsp:nvSpPr>
        <dsp:cNvPr id="0" name=""/>
        <dsp:cNvSpPr/>
      </dsp:nvSpPr>
      <dsp:spPr>
        <a:xfrm>
          <a:off x="5145114" y="2069876"/>
          <a:ext cx="1951018" cy="1821851"/>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92278F"/>
              </a:solidFill>
            </a:rPr>
            <a:t>Gather Review Information</a:t>
          </a:r>
        </a:p>
      </dsp:txBody>
      <dsp:txXfrm>
        <a:off x="5430834" y="2336680"/>
        <a:ext cx="1379578" cy="1288243"/>
      </dsp:txXfrm>
    </dsp:sp>
    <dsp:sp modelId="{181163C9-51CC-4CD1-AF36-ECF9E0E43C5E}">
      <dsp:nvSpPr>
        <dsp:cNvPr id="0" name=""/>
        <dsp:cNvSpPr/>
      </dsp:nvSpPr>
      <dsp:spPr>
        <a:xfrm>
          <a:off x="6734728" y="2069876"/>
          <a:ext cx="2926527" cy="182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92278F"/>
              </a:solidFill>
            </a:rPr>
            <a:t>Review instructions for POC test for correct use</a:t>
          </a:r>
        </a:p>
        <a:p>
          <a:pPr marL="171450" lvl="1" indent="-171450" algn="l" defTabSz="711200">
            <a:lnSpc>
              <a:spcPct val="90000"/>
            </a:lnSpc>
            <a:spcBef>
              <a:spcPct val="0"/>
            </a:spcBef>
            <a:spcAft>
              <a:spcPct val="15000"/>
            </a:spcAft>
            <a:buChar char="•"/>
          </a:pPr>
          <a:r>
            <a:rPr lang="en-US" sz="1600" kern="1200" dirty="0">
              <a:solidFill>
                <a:srgbClr val="92278F"/>
              </a:solidFill>
            </a:rPr>
            <a:t>Ensure accuracy of test machine – procedural quality control tests</a:t>
          </a:r>
        </a:p>
        <a:p>
          <a:pPr marL="171450" lvl="1" indent="-171450" algn="l" defTabSz="711200">
            <a:lnSpc>
              <a:spcPct val="90000"/>
            </a:lnSpc>
            <a:spcBef>
              <a:spcPct val="0"/>
            </a:spcBef>
            <a:spcAft>
              <a:spcPct val="15000"/>
            </a:spcAft>
            <a:buChar char="•"/>
          </a:pPr>
          <a:r>
            <a:rPr lang="en-US" sz="1600" kern="1200" dirty="0">
              <a:solidFill>
                <a:srgbClr val="92278F"/>
              </a:solidFill>
            </a:rPr>
            <a:t>Compare % positivity for day/week to previous day/week to rule out operator error or test supply issue</a:t>
          </a:r>
        </a:p>
        <a:p>
          <a:pPr marL="171450" lvl="1" indent="-171450" algn="l" defTabSz="711200">
            <a:lnSpc>
              <a:spcPct val="90000"/>
            </a:lnSpc>
            <a:spcBef>
              <a:spcPct val="0"/>
            </a:spcBef>
            <a:spcAft>
              <a:spcPct val="15000"/>
            </a:spcAft>
            <a:buChar char="•"/>
          </a:pPr>
          <a:endParaRPr lang="en-US" sz="1600" kern="1200" dirty="0"/>
        </a:p>
      </dsp:txBody>
      <dsp:txXfrm>
        <a:off x="6734728" y="2069876"/>
        <a:ext cx="2926527" cy="182185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79F6D-D75E-413C-B57E-EB2D16371D89}">
      <dsp:nvSpPr>
        <dsp:cNvPr id="0" name=""/>
        <dsp:cNvSpPr/>
      </dsp:nvSpPr>
      <dsp:spPr>
        <a:xfrm>
          <a:off x="0" y="1952"/>
          <a:ext cx="106883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5898B6-3016-4FA9-A86A-A01F7EA6D964}">
      <dsp:nvSpPr>
        <dsp:cNvPr id="0" name=""/>
        <dsp:cNvSpPr/>
      </dsp:nvSpPr>
      <dsp:spPr>
        <a:xfrm>
          <a:off x="0" y="1952"/>
          <a:ext cx="2350415" cy="399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92278F"/>
              </a:solidFill>
            </a:rPr>
            <a:t>IPC Measures Pending Confirmation of Potential False Positive Test Result</a:t>
          </a:r>
        </a:p>
        <a:p>
          <a:pPr marL="0" lvl="0" indent="0" algn="l" defTabSz="1244600">
            <a:lnSpc>
              <a:spcPct val="90000"/>
            </a:lnSpc>
            <a:spcBef>
              <a:spcPct val="0"/>
            </a:spcBef>
            <a:spcAft>
              <a:spcPct val="35000"/>
            </a:spcAft>
            <a:buNone/>
          </a:pPr>
          <a:r>
            <a:rPr lang="en-US" sz="2800" b="1" kern="1200" dirty="0">
              <a:solidFill>
                <a:srgbClr val="92278F"/>
              </a:solidFill>
            </a:rPr>
            <a:t>Asymptomatic Patient</a:t>
          </a:r>
        </a:p>
      </dsp:txBody>
      <dsp:txXfrm>
        <a:off x="0" y="1952"/>
        <a:ext cx="2350415" cy="3995244"/>
      </dsp:txXfrm>
    </dsp:sp>
    <dsp:sp modelId="{4A35BBAE-61FF-4F96-B6D1-7B82F4CBBF61}">
      <dsp:nvSpPr>
        <dsp:cNvPr id="0" name=""/>
        <dsp:cNvSpPr/>
      </dsp:nvSpPr>
      <dsp:spPr>
        <a:xfrm>
          <a:off x="2506669" y="64378"/>
          <a:ext cx="8177295" cy="12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rgbClr val="92278F"/>
            </a:solidFill>
          </a:endParaRPr>
        </a:p>
        <a:p>
          <a:pPr marL="0" lvl="0" indent="0" algn="l" defTabSz="889000">
            <a:lnSpc>
              <a:spcPct val="90000"/>
            </a:lnSpc>
            <a:spcBef>
              <a:spcPct val="0"/>
            </a:spcBef>
            <a:spcAft>
              <a:spcPct val="35000"/>
            </a:spcAft>
            <a:buNone/>
          </a:pPr>
          <a:r>
            <a:rPr lang="en-US" sz="2000" kern="1200" dirty="0">
              <a:solidFill>
                <a:srgbClr val="92278F"/>
              </a:solidFill>
            </a:rPr>
            <a:t>Exclude HCP from work pending confirmatory testing</a:t>
          </a:r>
        </a:p>
      </dsp:txBody>
      <dsp:txXfrm>
        <a:off x="2506669" y="64378"/>
        <a:ext cx="8177295" cy="1248513"/>
      </dsp:txXfrm>
    </dsp:sp>
    <dsp:sp modelId="{0F5D1494-EAC1-49B9-B723-462094B797F9}">
      <dsp:nvSpPr>
        <dsp:cNvPr id="0" name=""/>
        <dsp:cNvSpPr/>
      </dsp:nvSpPr>
      <dsp:spPr>
        <a:xfrm>
          <a:off x="2350415" y="1312892"/>
          <a:ext cx="833354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7937DB-145C-43E8-B9AD-18B2E0CB4784}">
      <dsp:nvSpPr>
        <dsp:cNvPr id="0" name=""/>
        <dsp:cNvSpPr/>
      </dsp:nvSpPr>
      <dsp:spPr>
        <a:xfrm>
          <a:off x="2506669" y="1375318"/>
          <a:ext cx="8177295" cy="12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92278F"/>
              </a:solidFill>
            </a:rPr>
            <a:t>Place asymptomatic resident in Transmission-Based Precautions and in single room when possible (otherwise stay in current room).</a:t>
          </a:r>
        </a:p>
        <a:p>
          <a:pPr marL="0" lvl="0" indent="0" algn="l" defTabSz="889000">
            <a:lnSpc>
              <a:spcPct val="90000"/>
            </a:lnSpc>
            <a:spcBef>
              <a:spcPct val="0"/>
            </a:spcBef>
            <a:spcAft>
              <a:spcPct val="35000"/>
            </a:spcAft>
            <a:buNone/>
          </a:pPr>
          <a:r>
            <a:rPr lang="en-US" sz="2000" kern="1200" dirty="0">
              <a:solidFill>
                <a:srgbClr val="92278F"/>
              </a:solidFill>
            </a:rPr>
            <a:t>Do not transfer resident to COVID unit or place in a different shared room with a new roommate. </a:t>
          </a:r>
        </a:p>
      </dsp:txBody>
      <dsp:txXfrm>
        <a:off x="2506669" y="1375318"/>
        <a:ext cx="8177295" cy="1248513"/>
      </dsp:txXfrm>
    </dsp:sp>
    <dsp:sp modelId="{C9E9EC16-F368-4627-8742-A481B56F7823}">
      <dsp:nvSpPr>
        <dsp:cNvPr id="0" name=""/>
        <dsp:cNvSpPr/>
      </dsp:nvSpPr>
      <dsp:spPr>
        <a:xfrm>
          <a:off x="2350415" y="2623831"/>
          <a:ext cx="833354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DA093C-43FF-44D7-B722-89DE861CD056}">
      <dsp:nvSpPr>
        <dsp:cNvPr id="0" name=""/>
        <dsp:cNvSpPr/>
      </dsp:nvSpPr>
      <dsp:spPr>
        <a:xfrm>
          <a:off x="2506669" y="2686257"/>
          <a:ext cx="8177295" cy="12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rgbClr val="92278F"/>
            </a:solidFill>
          </a:endParaRPr>
        </a:p>
        <a:p>
          <a:pPr marL="0" lvl="0" indent="0" algn="l" defTabSz="889000">
            <a:lnSpc>
              <a:spcPct val="90000"/>
            </a:lnSpc>
            <a:spcBef>
              <a:spcPct val="0"/>
            </a:spcBef>
            <a:spcAft>
              <a:spcPct val="35000"/>
            </a:spcAft>
            <a:buNone/>
          </a:pPr>
          <a:r>
            <a:rPr lang="en-US" sz="2000" kern="1200" dirty="0">
              <a:solidFill>
                <a:srgbClr val="92278F"/>
              </a:solidFill>
            </a:rPr>
            <a:t>Delay additional testing of asymptomatic residents or close contacts</a:t>
          </a:r>
        </a:p>
      </dsp:txBody>
      <dsp:txXfrm>
        <a:off x="2506669" y="2686257"/>
        <a:ext cx="8177295" cy="1248513"/>
      </dsp:txXfrm>
    </dsp:sp>
    <dsp:sp modelId="{D9BDDDAF-E394-41C8-90C0-3F434E5868CB}">
      <dsp:nvSpPr>
        <dsp:cNvPr id="0" name=""/>
        <dsp:cNvSpPr/>
      </dsp:nvSpPr>
      <dsp:spPr>
        <a:xfrm>
          <a:off x="2350415" y="3934771"/>
          <a:ext cx="833354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49934-5A83-40DB-B072-1437730BBC40}">
      <dsp:nvSpPr>
        <dsp:cNvPr id="0" name=""/>
        <dsp:cNvSpPr/>
      </dsp:nvSpPr>
      <dsp:spPr>
        <a:xfrm>
          <a:off x="0" y="0"/>
          <a:ext cx="8053252" cy="867257"/>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7030A0"/>
              </a:solidFill>
            </a:rPr>
            <a:t>Conflicting tests such as a PCR and POC Antigen that have samples collected within 2 days = discordant test results</a:t>
          </a:r>
        </a:p>
      </dsp:txBody>
      <dsp:txXfrm>
        <a:off x="25401" y="25401"/>
        <a:ext cx="7044130" cy="816455"/>
      </dsp:txXfrm>
    </dsp:sp>
    <dsp:sp modelId="{90F67453-F101-4ED5-A0F7-AB50B33F8603}">
      <dsp:nvSpPr>
        <dsp:cNvPr id="0" name=""/>
        <dsp:cNvSpPr/>
      </dsp:nvSpPr>
      <dsp:spPr>
        <a:xfrm>
          <a:off x="674459" y="1024940"/>
          <a:ext cx="8053252" cy="867257"/>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7030A0"/>
              </a:solidFill>
            </a:rPr>
            <a:t>Suspected false positive antigen test result (patient asymptomatic) - ensure proper specimen collection and handling - then confirm with a PCR test. </a:t>
          </a:r>
        </a:p>
      </dsp:txBody>
      <dsp:txXfrm>
        <a:off x="699860" y="1050341"/>
        <a:ext cx="6764272" cy="816455"/>
      </dsp:txXfrm>
    </dsp:sp>
    <dsp:sp modelId="{B93525AB-8E76-4528-98B7-5CB3ED908757}">
      <dsp:nvSpPr>
        <dsp:cNvPr id="0" name=""/>
        <dsp:cNvSpPr/>
      </dsp:nvSpPr>
      <dsp:spPr>
        <a:xfrm>
          <a:off x="1338853" y="2049881"/>
          <a:ext cx="8053252" cy="867257"/>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7030A0"/>
              </a:solidFill>
            </a:rPr>
            <a:t>Perform the test to confirm the result within 2 days of the initial test.</a:t>
          </a:r>
        </a:p>
      </dsp:txBody>
      <dsp:txXfrm>
        <a:off x="1364254" y="2075282"/>
        <a:ext cx="6774339" cy="816455"/>
      </dsp:txXfrm>
    </dsp:sp>
    <dsp:sp modelId="{CDB65B47-19EA-4F04-B938-1C452F3ACF36}">
      <dsp:nvSpPr>
        <dsp:cNvPr id="0" name=""/>
        <dsp:cNvSpPr/>
      </dsp:nvSpPr>
      <dsp:spPr>
        <a:xfrm>
          <a:off x="2013312" y="3074822"/>
          <a:ext cx="8053252" cy="867257"/>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7030A0"/>
              </a:solidFill>
            </a:rPr>
            <a:t>Explain false negative/false positive test results and your plan such as continued symptom screening.  </a:t>
          </a:r>
        </a:p>
      </dsp:txBody>
      <dsp:txXfrm>
        <a:off x="2038713" y="3100223"/>
        <a:ext cx="6764272" cy="816455"/>
      </dsp:txXfrm>
    </dsp:sp>
    <dsp:sp modelId="{19AE7BF7-71EA-4998-BDD5-7C46D43819C9}">
      <dsp:nvSpPr>
        <dsp:cNvPr id="0" name=""/>
        <dsp:cNvSpPr/>
      </dsp:nvSpPr>
      <dsp:spPr>
        <a:xfrm>
          <a:off x="7489534" y="664240"/>
          <a:ext cx="563717" cy="563717"/>
        </a:xfrm>
        <a:prstGeom prst="downArrow">
          <a:avLst>
            <a:gd name="adj1" fmla="val 55000"/>
            <a:gd name="adj2" fmla="val 45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616370" y="664240"/>
        <a:ext cx="310045" cy="424197"/>
      </dsp:txXfrm>
    </dsp:sp>
    <dsp:sp modelId="{1FC1CA13-8391-4AC6-AC32-A0C5AC55ECF7}">
      <dsp:nvSpPr>
        <dsp:cNvPr id="0" name=""/>
        <dsp:cNvSpPr/>
      </dsp:nvSpPr>
      <dsp:spPr>
        <a:xfrm>
          <a:off x="8163994" y="1689181"/>
          <a:ext cx="563717" cy="563717"/>
        </a:xfrm>
        <a:prstGeom prst="downArrow">
          <a:avLst>
            <a:gd name="adj1" fmla="val 55000"/>
            <a:gd name="adj2" fmla="val 45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290830" y="1689181"/>
        <a:ext cx="310045" cy="424197"/>
      </dsp:txXfrm>
    </dsp:sp>
    <dsp:sp modelId="{3E07638E-8506-4404-BA69-E14DB8563D02}">
      <dsp:nvSpPr>
        <dsp:cNvPr id="0" name=""/>
        <dsp:cNvSpPr/>
      </dsp:nvSpPr>
      <dsp:spPr>
        <a:xfrm>
          <a:off x="8828387" y="2714122"/>
          <a:ext cx="563717" cy="563717"/>
        </a:xfrm>
        <a:prstGeom prst="downArrow">
          <a:avLst>
            <a:gd name="adj1" fmla="val 55000"/>
            <a:gd name="adj2" fmla="val 45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955223" y="2714122"/>
        <a:ext cx="310045" cy="42419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54E38-9B5A-4149-8FBB-9B74981EC64E}">
      <dsp:nvSpPr>
        <dsp:cNvPr id="0" name=""/>
        <dsp:cNvSpPr/>
      </dsp:nvSpPr>
      <dsp:spPr>
        <a:xfrm>
          <a:off x="0" y="0"/>
          <a:ext cx="1097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27CA95-D018-42C7-92B9-EB0B55DFC032}">
      <dsp:nvSpPr>
        <dsp:cNvPr id="0" name=""/>
        <dsp:cNvSpPr/>
      </dsp:nvSpPr>
      <dsp:spPr>
        <a:xfrm>
          <a:off x="0" y="0"/>
          <a:ext cx="2194560" cy="43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b="1" kern="1200" dirty="0">
            <a:solidFill>
              <a:srgbClr val="92278F"/>
            </a:solidFill>
          </a:endParaRPr>
        </a:p>
        <a:p>
          <a:pPr marL="0" lvl="0" indent="0" algn="ctr" defTabSz="1066800">
            <a:lnSpc>
              <a:spcPct val="90000"/>
            </a:lnSpc>
            <a:spcBef>
              <a:spcPct val="0"/>
            </a:spcBef>
            <a:spcAft>
              <a:spcPct val="35000"/>
            </a:spcAft>
            <a:buNone/>
          </a:pPr>
          <a:r>
            <a:rPr lang="en-US" sz="2200" b="1" kern="1200" dirty="0">
              <a:solidFill>
                <a:srgbClr val="92278F"/>
              </a:solidFill>
            </a:rPr>
            <a:t>Confirming + Antigen Test with a symptomatic patient or patient in close contact with someone + is </a:t>
          </a:r>
          <a:r>
            <a:rPr lang="en-US" sz="2200" b="1" u="sng" kern="1200" dirty="0">
              <a:solidFill>
                <a:srgbClr val="92278F"/>
              </a:solidFill>
            </a:rPr>
            <a:t>NOT </a:t>
          </a:r>
          <a:r>
            <a:rPr lang="en-US" sz="2200" b="1" kern="1200" dirty="0">
              <a:solidFill>
                <a:srgbClr val="92278F"/>
              </a:solidFill>
            </a:rPr>
            <a:t>recommended by CDC</a:t>
          </a:r>
        </a:p>
      </dsp:txBody>
      <dsp:txXfrm>
        <a:off x="0" y="0"/>
        <a:ext cx="2194560" cy="4318406"/>
      </dsp:txXfrm>
    </dsp:sp>
    <dsp:sp modelId="{76B143F1-8B78-4CFD-9DEB-BF0778886894}">
      <dsp:nvSpPr>
        <dsp:cNvPr id="0" name=""/>
        <dsp:cNvSpPr/>
      </dsp:nvSpPr>
      <dsp:spPr>
        <a:xfrm>
          <a:off x="2359152" y="67475"/>
          <a:ext cx="8613648" cy="1349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rgbClr val="92278F"/>
            </a:solidFill>
          </a:endParaRPr>
        </a:p>
        <a:p>
          <a:pPr marL="0" lvl="0" indent="0" algn="l" defTabSz="977900">
            <a:lnSpc>
              <a:spcPct val="90000"/>
            </a:lnSpc>
            <a:spcBef>
              <a:spcPct val="0"/>
            </a:spcBef>
            <a:spcAft>
              <a:spcPct val="35000"/>
            </a:spcAft>
            <a:buNone/>
          </a:pPr>
          <a:r>
            <a:rPr lang="en-US" sz="2000" kern="1200" dirty="0">
              <a:solidFill>
                <a:srgbClr val="92278F"/>
              </a:solidFill>
            </a:rPr>
            <a:t>However, if PCR testing was performed and is negative, then the facility still bases their plan on the positive antigen result</a:t>
          </a:r>
        </a:p>
      </dsp:txBody>
      <dsp:txXfrm>
        <a:off x="2359152" y="67475"/>
        <a:ext cx="8613648" cy="1349501"/>
      </dsp:txXfrm>
    </dsp:sp>
    <dsp:sp modelId="{5DE6E5A3-DBF8-44AE-871A-AE818454A287}">
      <dsp:nvSpPr>
        <dsp:cNvPr id="0" name=""/>
        <dsp:cNvSpPr/>
      </dsp:nvSpPr>
      <dsp:spPr>
        <a:xfrm>
          <a:off x="2194560" y="1416976"/>
          <a:ext cx="8778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986D5D-729F-4D29-A4B3-05A269EA4FAD}">
      <dsp:nvSpPr>
        <dsp:cNvPr id="0" name=""/>
        <dsp:cNvSpPr/>
      </dsp:nvSpPr>
      <dsp:spPr>
        <a:xfrm>
          <a:off x="2359152" y="1484452"/>
          <a:ext cx="8613648" cy="1349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rgbClr val="92278F"/>
            </a:solidFill>
          </a:endParaRPr>
        </a:p>
        <a:p>
          <a:pPr marL="0" lvl="0" indent="0" algn="l" defTabSz="977900">
            <a:lnSpc>
              <a:spcPct val="90000"/>
            </a:lnSpc>
            <a:spcBef>
              <a:spcPct val="0"/>
            </a:spcBef>
            <a:spcAft>
              <a:spcPct val="35000"/>
            </a:spcAft>
            <a:buNone/>
          </a:pPr>
          <a:r>
            <a:rPr lang="en-US" sz="2000" kern="1200" dirty="0">
              <a:solidFill>
                <a:srgbClr val="92278F"/>
              </a:solidFill>
            </a:rPr>
            <a:t>Exclude from work if HCP or place resident on COVID unit with transmission-based precautions </a:t>
          </a:r>
        </a:p>
      </dsp:txBody>
      <dsp:txXfrm>
        <a:off x="2359152" y="1484452"/>
        <a:ext cx="8613648" cy="1349501"/>
      </dsp:txXfrm>
    </dsp:sp>
    <dsp:sp modelId="{282CC486-542A-4183-A110-783E46FD4685}">
      <dsp:nvSpPr>
        <dsp:cNvPr id="0" name=""/>
        <dsp:cNvSpPr/>
      </dsp:nvSpPr>
      <dsp:spPr>
        <a:xfrm>
          <a:off x="2194560" y="2833953"/>
          <a:ext cx="8778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E14A9-2BCF-466C-8492-7C2CF1E43677}">
      <dsp:nvSpPr>
        <dsp:cNvPr id="0" name=""/>
        <dsp:cNvSpPr/>
      </dsp:nvSpPr>
      <dsp:spPr>
        <a:xfrm>
          <a:off x="2359152" y="2901429"/>
          <a:ext cx="8613648" cy="1349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solidFill>
              <a:srgbClr val="92278F"/>
            </a:solidFill>
          </a:endParaRPr>
        </a:p>
        <a:p>
          <a:pPr marL="0" lvl="0" indent="0" algn="l" defTabSz="977900">
            <a:lnSpc>
              <a:spcPct val="90000"/>
            </a:lnSpc>
            <a:spcBef>
              <a:spcPct val="0"/>
            </a:spcBef>
            <a:spcAft>
              <a:spcPct val="35000"/>
            </a:spcAft>
            <a:buNone/>
          </a:pPr>
          <a:r>
            <a:rPr lang="en-US" sz="2000" kern="1200" dirty="0">
              <a:solidFill>
                <a:srgbClr val="92278F"/>
              </a:solidFill>
            </a:rPr>
            <a:t>Expanded viral outbreak testing of residents and HCP indicated.</a:t>
          </a:r>
        </a:p>
      </dsp:txBody>
      <dsp:txXfrm>
        <a:off x="2359152" y="2901429"/>
        <a:ext cx="8613648" cy="1349501"/>
      </dsp:txXfrm>
    </dsp:sp>
    <dsp:sp modelId="{0563B66F-63FD-48A3-B2C8-9129F8F41EE2}">
      <dsp:nvSpPr>
        <dsp:cNvPr id="0" name=""/>
        <dsp:cNvSpPr/>
      </dsp:nvSpPr>
      <dsp:spPr>
        <a:xfrm>
          <a:off x="2194560" y="4250930"/>
          <a:ext cx="8778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265C3-9655-4E97-BE97-5250358C92E6}">
      <dsp:nvSpPr>
        <dsp:cNvPr id="0" name=""/>
        <dsp:cNvSpPr/>
      </dsp:nvSpPr>
      <dsp:spPr>
        <a:xfrm rot="16200000">
          <a:off x="-214201" y="215453"/>
          <a:ext cx="3687763" cy="3256855"/>
        </a:xfrm>
        <a:prstGeom prst="flowChartManualOperati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92278F"/>
              </a:solidFill>
            </a:rPr>
            <a:t>Directly to state or local public health departments</a:t>
          </a:r>
        </a:p>
        <a:p>
          <a:pPr marL="171450" lvl="1" indent="-171450" algn="l" defTabSz="800100">
            <a:lnSpc>
              <a:spcPct val="90000"/>
            </a:lnSpc>
            <a:spcBef>
              <a:spcPct val="0"/>
            </a:spcBef>
            <a:spcAft>
              <a:spcPct val="15000"/>
            </a:spcAft>
            <a:buChar char="•"/>
          </a:pPr>
          <a:r>
            <a:rPr lang="en-US" sz="1800" kern="1200" dirty="0">
              <a:solidFill>
                <a:srgbClr val="92278F"/>
              </a:solidFill>
            </a:rPr>
            <a:t>According to state/local law or policy</a:t>
          </a:r>
        </a:p>
      </dsp:txBody>
      <dsp:txXfrm rot="5400000">
        <a:off x="1253" y="737552"/>
        <a:ext cx="3256855" cy="2212657"/>
      </dsp:txXfrm>
    </dsp:sp>
    <dsp:sp modelId="{74ADA146-0D6E-4677-9B82-813E083835E1}">
      <dsp:nvSpPr>
        <dsp:cNvPr id="0" name=""/>
        <dsp:cNvSpPr/>
      </dsp:nvSpPr>
      <dsp:spPr>
        <a:xfrm rot="16200000">
          <a:off x="3286918" y="215453"/>
          <a:ext cx="3687763" cy="3256855"/>
        </a:xfrm>
        <a:prstGeom prst="flowChartManualOperati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92278F"/>
              </a:solidFill>
            </a:rPr>
            <a:t>Through a centralized platform</a:t>
          </a:r>
        </a:p>
        <a:p>
          <a:pPr marL="171450" lvl="1" indent="-171450" algn="l" defTabSz="800100">
            <a:lnSpc>
              <a:spcPct val="90000"/>
            </a:lnSpc>
            <a:spcBef>
              <a:spcPct val="0"/>
            </a:spcBef>
            <a:spcAft>
              <a:spcPct val="15000"/>
            </a:spcAft>
            <a:buChar char="•"/>
          </a:pPr>
          <a:r>
            <a:rPr lang="en-US" sz="1800" kern="1200" dirty="0">
              <a:solidFill>
                <a:srgbClr val="92278F"/>
              </a:solidFill>
            </a:rPr>
            <a:t>Such as the Association of Public Health Laboratories’ AIMS platform</a:t>
          </a:r>
        </a:p>
      </dsp:txBody>
      <dsp:txXfrm rot="5400000">
        <a:off x="3502372" y="737552"/>
        <a:ext cx="3256855" cy="2212657"/>
      </dsp:txXfrm>
    </dsp:sp>
    <dsp:sp modelId="{1C129022-18B5-429C-8D59-E90E91B06F37}">
      <dsp:nvSpPr>
        <dsp:cNvPr id="0" name=""/>
        <dsp:cNvSpPr/>
      </dsp:nvSpPr>
      <dsp:spPr>
        <a:xfrm rot="16200000">
          <a:off x="6788038" y="215453"/>
          <a:ext cx="3687763" cy="3256855"/>
        </a:xfrm>
        <a:prstGeom prst="flowChartManualOperati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92278F"/>
              </a:solidFill>
            </a:rPr>
            <a:t>Through a state or regional Health Information Exchange</a:t>
          </a:r>
        </a:p>
        <a:p>
          <a:pPr marL="171450" lvl="1" indent="-171450" algn="l" defTabSz="800100">
            <a:lnSpc>
              <a:spcPct val="90000"/>
            </a:lnSpc>
            <a:spcBef>
              <a:spcPct val="0"/>
            </a:spcBef>
            <a:spcAft>
              <a:spcPct val="15000"/>
            </a:spcAft>
            <a:buChar char="•"/>
          </a:pPr>
          <a:r>
            <a:rPr lang="en-US" sz="1800" kern="1200" dirty="0">
              <a:solidFill>
                <a:srgbClr val="92278F"/>
              </a:solidFill>
            </a:rPr>
            <a:t>HIE then to CDC as directed by the state</a:t>
          </a:r>
        </a:p>
      </dsp:txBody>
      <dsp:txXfrm rot="5400000">
        <a:off x="7003492" y="737552"/>
        <a:ext cx="3256855" cy="2212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40619-E12A-4E5B-8B53-82EE6EA104D3}">
      <dsp:nvSpPr>
        <dsp:cNvPr id="0" name=""/>
        <dsp:cNvSpPr/>
      </dsp:nvSpPr>
      <dsp:spPr>
        <a:xfrm>
          <a:off x="4563" y="52005"/>
          <a:ext cx="3990151" cy="3990151"/>
        </a:xfrm>
        <a:prstGeom prst="ellipse">
          <a:avLst/>
        </a:prstGeom>
        <a:solidFill>
          <a:schemeClr val="lt1">
            <a:alpha val="5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9591" tIns="35560" rIns="219591"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92278F"/>
              </a:solidFill>
            </a:rPr>
            <a:t>Molecular PCR Test</a:t>
          </a:r>
        </a:p>
        <a:p>
          <a:pPr marL="0" lvl="0" indent="0" algn="ctr" defTabSz="1244600">
            <a:lnSpc>
              <a:spcPct val="90000"/>
            </a:lnSpc>
            <a:spcBef>
              <a:spcPct val="0"/>
            </a:spcBef>
            <a:spcAft>
              <a:spcPct val="35000"/>
            </a:spcAft>
            <a:buNone/>
          </a:pPr>
          <a:r>
            <a:rPr lang="en-US" sz="2400" b="1" kern="1200" dirty="0">
              <a:solidFill>
                <a:srgbClr val="92278F"/>
              </a:solidFill>
            </a:rPr>
            <a:t>Days 1-28 </a:t>
          </a:r>
          <a:r>
            <a:rPr lang="en-US" sz="2400" kern="1200" dirty="0">
              <a:solidFill>
                <a:srgbClr val="92278F"/>
              </a:solidFill>
            </a:rPr>
            <a:t>after sx onset, may have + results up to 120 days</a:t>
          </a:r>
        </a:p>
      </dsp:txBody>
      <dsp:txXfrm>
        <a:off x="588907" y="636349"/>
        <a:ext cx="2821463" cy="2821463"/>
      </dsp:txXfrm>
    </dsp:sp>
    <dsp:sp modelId="{6F45A166-4A80-4D05-99F6-0B43F6DE6EA3}">
      <dsp:nvSpPr>
        <dsp:cNvPr id="0" name=""/>
        <dsp:cNvSpPr/>
      </dsp:nvSpPr>
      <dsp:spPr>
        <a:xfrm>
          <a:off x="3196684" y="52005"/>
          <a:ext cx="3990151" cy="3990151"/>
        </a:xfrm>
        <a:prstGeom prst="ellipse">
          <a:avLst/>
        </a:prstGeom>
        <a:solidFill>
          <a:schemeClr val="lt1">
            <a:alpha val="5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9591" tIns="35560" rIns="219591"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92278F"/>
              </a:solidFill>
            </a:rPr>
            <a:t>Antigen Test</a:t>
          </a:r>
        </a:p>
        <a:p>
          <a:pPr marL="0" lvl="0" indent="0" algn="ctr" defTabSz="1244600">
            <a:lnSpc>
              <a:spcPct val="90000"/>
            </a:lnSpc>
            <a:spcBef>
              <a:spcPct val="0"/>
            </a:spcBef>
            <a:spcAft>
              <a:spcPct val="35000"/>
            </a:spcAft>
            <a:buNone/>
          </a:pPr>
          <a:endParaRPr lang="en-US" sz="2400" b="0" kern="1200" dirty="0">
            <a:solidFill>
              <a:srgbClr val="92278F"/>
            </a:solidFill>
          </a:endParaRPr>
        </a:p>
        <a:p>
          <a:pPr marL="0" lvl="0" indent="0" algn="ctr" defTabSz="1244600">
            <a:lnSpc>
              <a:spcPct val="90000"/>
            </a:lnSpc>
            <a:spcBef>
              <a:spcPct val="0"/>
            </a:spcBef>
            <a:spcAft>
              <a:spcPct val="35000"/>
            </a:spcAft>
            <a:buNone/>
          </a:pPr>
          <a:r>
            <a:rPr lang="en-US" sz="2400" b="1" kern="1200" dirty="0">
              <a:solidFill>
                <a:srgbClr val="92278F"/>
              </a:solidFill>
            </a:rPr>
            <a:t>Days</a:t>
          </a:r>
          <a:r>
            <a:rPr lang="en-US" sz="2400" b="0" kern="1200" dirty="0">
              <a:solidFill>
                <a:srgbClr val="92278F"/>
              </a:solidFill>
            </a:rPr>
            <a:t> </a:t>
          </a:r>
          <a:r>
            <a:rPr lang="en-US" sz="2400" b="1" kern="1200" dirty="0">
              <a:solidFill>
                <a:srgbClr val="92278F"/>
              </a:solidFill>
            </a:rPr>
            <a:t>5 -7 </a:t>
          </a:r>
          <a:r>
            <a:rPr lang="en-US" sz="2400" b="0" kern="1200" dirty="0">
              <a:solidFill>
                <a:srgbClr val="92278F"/>
              </a:solidFill>
            </a:rPr>
            <a:t>Authorized for after sx onset  </a:t>
          </a:r>
        </a:p>
      </dsp:txBody>
      <dsp:txXfrm>
        <a:off x="3781028" y="636349"/>
        <a:ext cx="2821463" cy="2821463"/>
      </dsp:txXfrm>
    </dsp:sp>
    <dsp:sp modelId="{79F5CA88-5BCC-4F83-987C-0D833213DED6}">
      <dsp:nvSpPr>
        <dsp:cNvPr id="0" name=""/>
        <dsp:cNvSpPr/>
      </dsp:nvSpPr>
      <dsp:spPr>
        <a:xfrm>
          <a:off x="6388805" y="52005"/>
          <a:ext cx="3990151" cy="3990151"/>
        </a:xfrm>
        <a:prstGeom prst="ellipse">
          <a:avLst/>
        </a:prstGeom>
        <a:solidFill>
          <a:schemeClr val="lt1">
            <a:alpha val="5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9591" tIns="35560" rIns="219591"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92278F"/>
              </a:solidFill>
            </a:rPr>
            <a:t>Serology Test  </a:t>
          </a:r>
        </a:p>
        <a:p>
          <a:pPr marL="0" lvl="0" indent="0" algn="ctr" defTabSz="1244600">
            <a:lnSpc>
              <a:spcPct val="90000"/>
            </a:lnSpc>
            <a:spcBef>
              <a:spcPct val="0"/>
            </a:spcBef>
            <a:spcAft>
              <a:spcPct val="35000"/>
            </a:spcAft>
            <a:buNone/>
          </a:pPr>
          <a:r>
            <a:rPr lang="en-US" sz="2200" b="1" kern="1200" dirty="0">
              <a:solidFill>
                <a:srgbClr val="92278F"/>
              </a:solidFill>
            </a:rPr>
            <a:t>IgA/IgM</a:t>
          </a:r>
        </a:p>
        <a:p>
          <a:pPr marL="0" lvl="0" indent="0" algn="ctr" defTabSz="1244600">
            <a:lnSpc>
              <a:spcPct val="90000"/>
            </a:lnSpc>
            <a:spcBef>
              <a:spcPct val="0"/>
            </a:spcBef>
            <a:spcAft>
              <a:spcPct val="35000"/>
            </a:spcAft>
            <a:buNone/>
          </a:pPr>
          <a:endParaRPr lang="en-US" sz="2200" b="1" kern="1200" dirty="0">
            <a:solidFill>
              <a:srgbClr val="92278F"/>
            </a:solidFill>
          </a:endParaRPr>
        </a:p>
        <a:p>
          <a:pPr marL="0" lvl="0" indent="0" algn="ctr" defTabSz="1244600">
            <a:lnSpc>
              <a:spcPct val="90000"/>
            </a:lnSpc>
            <a:spcBef>
              <a:spcPct val="0"/>
            </a:spcBef>
            <a:spcAft>
              <a:spcPct val="35000"/>
            </a:spcAft>
            <a:buNone/>
          </a:pPr>
          <a:r>
            <a:rPr lang="en-US" sz="2200" b="1" kern="1200" dirty="0">
              <a:solidFill>
                <a:srgbClr val="92278F"/>
              </a:solidFill>
            </a:rPr>
            <a:t>Day 5 </a:t>
          </a:r>
          <a:r>
            <a:rPr lang="en-US" sz="2200" b="0" kern="1200" dirty="0">
              <a:solidFill>
                <a:srgbClr val="92278F"/>
              </a:solidFill>
            </a:rPr>
            <a:t>after sx onset, optimal 14-21  </a:t>
          </a:r>
        </a:p>
        <a:p>
          <a:pPr marL="0" lvl="0" indent="0" algn="ctr" defTabSz="1244600">
            <a:lnSpc>
              <a:spcPct val="90000"/>
            </a:lnSpc>
            <a:spcBef>
              <a:spcPct val="0"/>
            </a:spcBef>
            <a:spcAft>
              <a:spcPct val="35000"/>
            </a:spcAft>
            <a:buNone/>
          </a:pPr>
          <a:r>
            <a:rPr lang="en-US" sz="2200" b="1" kern="1200" dirty="0">
              <a:solidFill>
                <a:srgbClr val="92278F"/>
              </a:solidFill>
            </a:rPr>
            <a:t>IgG</a:t>
          </a:r>
          <a:r>
            <a:rPr lang="en-US" sz="2200" b="0" kern="1200" dirty="0">
              <a:solidFill>
                <a:srgbClr val="92278F"/>
              </a:solidFill>
            </a:rPr>
            <a:t>: Day 14 after sx onset up to 6 weeks</a:t>
          </a:r>
        </a:p>
        <a:p>
          <a:pPr marL="0" lvl="0" indent="0" algn="ctr" defTabSz="1244600">
            <a:lnSpc>
              <a:spcPct val="90000"/>
            </a:lnSpc>
            <a:spcBef>
              <a:spcPct val="0"/>
            </a:spcBef>
            <a:spcAft>
              <a:spcPct val="35000"/>
            </a:spcAft>
            <a:buNone/>
          </a:pPr>
          <a:endParaRPr lang="en-US" sz="2400" b="0" kern="1200" dirty="0">
            <a:solidFill>
              <a:srgbClr val="92278F"/>
            </a:solidFill>
          </a:endParaRPr>
        </a:p>
      </dsp:txBody>
      <dsp:txXfrm>
        <a:off x="6973149" y="636349"/>
        <a:ext cx="2821463" cy="28214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F52D4-1B02-4864-AD08-18EDE8170EC8}">
      <dsp:nvSpPr>
        <dsp:cNvPr id="0" name=""/>
        <dsp:cNvSpPr/>
      </dsp:nvSpPr>
      <dsp:spPr>
        <a:xfrm>
          <a:off x="2195695" y="2260"/>
          <a:ext cx="2706921" cy="180460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2000" b="-2000"/>
          </a:stretch>
        </a:blip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CAA3988-5FBD-4F10-AD6E-FFD2E486A06E}">
      <dsp:nvSpPr>
        <dsp:cNvPr id="0" name=""/>
        <dsp:cNvSpPr/>
      </dsp:nvSpPr>
      <dsp:spPr>
        <a:xfrm>
          <a:off x="4951594" y="1800750"/>
          <a:ext cx="4258120" cy="2651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rgbClr val="7030A0"/>
              </a:solidFill>
            </a:rPr>
            <a:t>Does the 48-hour turnaround  time start at the time of specimen collection or when the lab receives the results?  </a:t>
          </a:r>
        </a:p>
        <a:p>
          <a:pPr marL="0" lvl="0" indent="0" algn="l" defTabSz="889000">
            <a:lnSpc>
              <a:spcPct val="90000"/>
            </a:lnSpc>
            <a:spcBef>
              <a:spcPct val="0"/>
            </a:spcBef>
            <a:spcAft>
              <a:spcPct val="35000"/>
            </a:spcAft>
            <a:buNone/>
          </a:pPr>
          <a:r>
            <a:rPr lang="en-US" sz="2000" b="0" kern="1200" dirty="0">
              <a:solidFill>
                <a:srgbClr val="7030A0"/>
              </a:solidFill>
            </a:rPr>
            <a:t>HHI recommends </a:t>
          </a:r>
          <a:r>
            <a:rPr lang="en-US" sz="2000" b="1" kern="1200" dirty="0">
              <a:solidFill>
                <a:srgbClr val="7030A0"/>
              </a:solidFill>
            </a:rPr>
            <a:t>starting at the time the specimen is collected</a:t>
          </a:r>
          <a:r>
            <a:rPr lang="en-US" sz="2000" b="0" kern="1200" dirty="0">
              <a:solidFill>
                <a:srgbClr val="7030A0"/>
              </a:solidFill>
            </a:rPr>
            <a:t>.  Facilities must document all efforts to meet the time frame</a:t>
          </a:r>
          <a:r>
            <a:rPr lang="en-US" sz="2000" b="1" kern="1200" dirty="0">
              <a:solidFill>
                <a:srgbClr val="7030A0"/>
              </a:solidFill>
            </a:rPr>
            <a:t>.</a:t>
          </a:r>
        </a:p>
      </dsp:txBody>
      <dsp:txXfrm>
        <a:off x="4951594" y="1800750"/>
        <a:ext cx="4258120" cy="2651011"/>
      </dsp:txXfrm>
    </dsp:sp>
    <dsp:sp modelId="{1A592F4C-1BB7-456B-BB24-CE20890F7C90}">
      <dsp:nvSpPr>
        <dsp:cNvPr id="0" name=""/>
        <dsp:cNvSpPr/>
      </dsp:nvSpPr>
      <dsp:spPr>
        <a:xfrm>
          <a:off x="4677274" y="1581638"/>
          <a:ext cx="921027" cy="921265"/>
        </a:xfrm>
        <a:prstGeom prst="halfFrame">
          <a:avLst>
            <a:gd name="adj1" fmla="val 25770"/>
            <a:gd name="adj2" fmla="val 2577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D872151-860B-46E7-918F-308E464CA4EA}">
      <dsp:nvSpPr>
        <dsp:cNvPr id="0" name=""/>
        <dsp:cNvSpPr/>
      </dsp:nvSpPr>
      <dsp:spPr>
        <a:xfrm rot="5400000">
          <a:off x="8294573" y="1581757"/>
          <a:ext cx="921265" cy="921027"/>
        </a:xfrm>
        <a:prstGeom prst="halfFrame">
          <a:avLst>
            <a:gd name="adj1" fmla="val 25770"/>
            <a:gd name="adj2" fmla="val 2577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C861E12-6104-454A-BA0B-E23B4AB4F2BB}">
      <dsp:nvSpPr>
        <dsp:cNvPr id="0" name=""/>
        <dsp:cNvSpPr/>
      </dsp:nvSpPr>
      <dsp:spPr>
        <a:xfrm rot="16200000">
          <a:off x="4677154" y="3705940"/>
          <a:ext cx="921265" cy="921027"/>
        </a:xfrm>
        <a:prstGeom prst="halfFrame">
          <a:avLst>
            <a:gd name="adj1" fmla="val 25770"/>
            <a:gd name="adj2" fmla="val 2577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C79ED2F-309A-4748-9D16-858A99810047}">
      <dsp:nvSpPr>
        <dsp:cNvPr id="0" name=""/>
        <dsp:cNvSpPr/>
      </dsp:nvSpPr>
      <dsp:spPr>
        <a:xfrm rot="10800000">
          <a:off x="8294692" y="3705821"/>
          <a:ext cx="921027" cy="921265"/>
        </a:xfrm>
        <a:prstGeom prst="halfFrame">
          <a:avLst>
            <a:gd name="adj1" fmla="val 25770"/>
            <a:gd name="adj2" fmla="val 25770"/>
          </a:avLst>
        </a:prstGeom>
        <a:solidFill>
          <a:schemeClr val="lt1">
            <a:hueOff val="0"/>
            <a:satOff val="0"/>
            <a:lumOff val="0"/>
            <a:alphaOff val="0"/>
          </a:schemeClr>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9B597-B11A-4CF7-8C84-2C941407D79F}">
      <dsp:nvSpPr>
        <dsp:cNvPr id="0" name=""/>
        <dsp:cNvSpPr/>
      </dsp:nvSpPr>
      <dsp:spPr>
        <a:xfrm rot="2562080">
          <a:off x="4254395" y="3501526"/>
          <a:ext cx="755134" cy="39287"/>
        </a:xfrm>
        <a:custGeom>
          <a:avLst/>
          <a:gdLst/>
          <a:ahLst/>
          <a:cxnLst/>
          <a:rect l="0" t="0" r="0" b="0"/>
          <a:pathLst>
            <a:path>
              <a:moveTo>
                <a:pt x="0" y="19643"/>
              </a:moveTo>
              <a:lnTo>
                <a:pt x="755134" y="19643"/>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4EF8B3-A94A-4477-9044-C2BD2E14CF76}">
      <dsp:nvSpPr>
        <dsp:cNvPr id="0" name=""/>
        <dsp:cNvSpPr/>
      </dsp:nvSpPr>
      <dsp:spPr>
        <a:xfrm>
          <a:off x="4354489" y="2471937"/>
          <a:ext cx="839525" cy="39287"/>
        </a:xfrm>
        <a:custGeom>
          <a:avLst/>
          <a:gdLst/>
          <a:ahLst/>
          <a:cxnLst/>
          <a:rect l="0" t="0" r="0" b="0"/>
          <a:pathLst>
            <a:path>
              <a:moveTo>
                <a:pt x="0" y="19643"/>
              </a:moveTo>
              <a:lnTo>
                <a:pt x="839525" y="19643"/>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6BD5A7-CE65-4BFB-9C3E-B22436F26F65}">
      <dsp:nvSpPr>
        <dsp:cNvPr id="0" name=""/>
        <dsp:cNvSpPr/>
      </dsp:nvSpPr>
      <dsp:spPr>
        <a:xfrm rot="19037920">
          <a:off x="4254395" y="1442348"/>
          <a:ext cx="755134" cy="39287"/>
        </a:xfrm>
        <a:custGeom>
          <a:avLst/>
          <a:gdLst/>
          <a:ahLst/>
          <a:cxnLst/>
          <a:rect l="0" t="0" r="0" b="0"/>
          <a:pathLst>
            <a:path>
              <a:moveTo>
                <a:pt x="0" y="19643"/>
              </a:moveTo>
              <a:lnTo>
                <a:pt x="755134" y="19643"/>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62C140-5550-42F1-808F-1BA5E2837B0D}">
      <dsp:nvSpPr>
        <dsp:cNvPr id="0" name=""/>
        <dsp:cNvSpPr/>
      </dsp:nvSpPr>
      <dsp:spPr>
        <a:xfrm>
          <a:off x="2042675" y="1350175"/>
          <a:ext cx="2947167" cy="228281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1EAC685-DB8C-4198-922B-0914101F7BA1}">
      <dsp:nvSpPr>
        <dsp:cNvPr id="0" name=""/>
        <dsp:cNvSpPr/>
      </dsp:nvSpPr>
      <dsp:spPr>
        <a:xfrm>
          <a:off x="4718966" y="193"/>
          <a:ext cx="1436965" cy="1436965"/>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7030A0"/>
              </a:solidFill>
            </a:rPr>
            <a:t>2.5 billion from Provider Relief Fund</a:t>
          </a:r>
        </a:p>
      </dsp:txBody>
      <dsp:txXfrm>
        <a:off x="4929405" y="210632"/>
        <a:ext cx="1016087" cy="1016087"/>
      </dsp:txXfrm>
    </dsp:sp>
    <dsp:sp modelId="{C6EC5D5A-4079-4B20-B88B-47B608DF22C9}">
      <dsp:nvSpPr>
        <dsp:cNvPr id="0" name=""/>
        <dsp:cNvSpPr/>
      </dsp:nvSpPr>
      <dsp:spPr>
        <a:xfrm>
          <a:off x="6299627" y="193"/>
          <a:ext cx="2155447" cy="1436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7030A0"/>
              </a:solidFill>
            </a:rPr>
            <a:t>Approximately $1,500 per bed, more if allocated Incentive Payment Program funds</a:t>
          </a:r>
        </a:p>
      </dsp:txBody>
      <dsp:txXfrm>
        <a:off x="6299627" y="193"/>
        <a:ext cx="2155447" cy="1436965"/>
      </dsp:txXfrm>
    </dsp:sp>
    <dsp:sp modelId="{502BC059-A5C6-4F88-8F9B-139C279ABE32}">
      <dsp:nvSpPr>
        <dsp:cNvPr id="0" name=""/>
        <dsp:cNvSpPr/>
      </dsp:nvSpPr>
      <dsp:spPr>
        <a:xfrm>
          <a:off x="5194014" y="1773098"/>
          <a:ext cx="1436965" cy="1436965"/>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7030A0"/>
              </a:solidFill>
            </a:rPr>
            <a:t>State may cover cost</a:t>
          </a:r>
        </a:p>
      </dsp:txBody>
      <dsp:txXfrm>
        <a:off x="5404453" y="1983537"/>
        <a:ext cx="1016087" cy="1016087"/>
      </dsp:txXfrm>
    </dsp:sp>
    <dsp:sp modelId="{5F8C3AE5-3A22-4595-B019-5C54AA8F9CC2}">
      <dsp:nvSpPr>
        <dsp:cNvPr id="0" name=""/>
        <dsp:cNvSpPr/>
      </dsp:nvSpPr>
      <dsp:spPr>
        <a:xfrm>
          <a:off x="4718966" y="3546003"/>
          <a:ext cx="1436965" cy="1436965"/>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7030A0"/>
              </a:solidFill>
            </a:rPr>
            <a:t>Staff health insurance</a:t>
          </a:r>
        </a:p>
      </dsp:txBody>
      <dsp:txXfrm>
        <a:off x="4929405" y="3756442"/>
        <a:ext cx="1016087" cy="1016087"/>
      </dsp:txXfrm>
    </dsp:sp>
    <dsp:sp modelId="{87A43D71-5B3A-4E0C-B58B-24391FCC4D81}">
      <dsp:nvSpPr>
        <dsp:cNvPr id="0" name=""/>
        <dsp:cNvSpPr/>
      </dsp:nvSpPr>
      <dsp:spPr>
        <a:xfrm>
          <a:off x="6299627" y="3546003"/>
          <a:ext cx="2155447" cy="1436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7030A0"/>
              </a:solidFill>
            </a:rPr>
            <a:t>Diagnostic only</a:t>
          </a:r>
        </a:p>
      </dsp:txBody>
      <dsp:txXfrm>
        <a:off x="6299627" y="3546003"/>
        <a:ext cx="2155447" cy="143696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0B2CB-2E9E-4A60-969E-CE2812E80AA7}">
      <dsp:nvSpPr>
        <dsp:cNvPr id="0" name=""/>
        <dsp:cNvSpPr/>
      </dsp:nvSpPr>
      <dsp:spPr>
        <a:xfrm>
          <a:off x="2883971" y="0"/>
          <a:ext cx="4525963" cy="4525963"/>
        </a:xfrm>
        <a:prstGeom prst="triangle">
          <a:avLst/>
        </a:prstGeom>
        <a:gradFill rotWithShape="0">
          <a:gsLst>
            <a:gs pos="0">
              <a:schemeClr val="accent4">
                <a:alpha val="90000"/>
                <a:hueOff val="0"/>
                <a:satOff val="0"/>
                <a:lumOff val="0"/>
                <a:alphaOff val="0"/>
                <a:tint val="50000"/>
                <a:satMod val="300000"/>
              </a:schemeClr>
            </a:gs>
            <a:gs pos="35000">
              <a:schemeClr val="accent4">
                <a:alpha val="90000"/>
                <a:hueOff val="0"/>
                <a:satOff val="0"/>
                <a:lumOff val="0"/>
                <a:alphaOff val="0"/>
                <a:tint val="37000"/>
                <a:satMod val="300000"/>
              </a:schemeClr>
            </a:gs>
            <a:gs pos="100000">
              <a:schemeClr val="accent4">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F903D21-5C03-4388-8DE8-D18678302DC1}">
      <dsp:nvSpPr>
        <dsp:cNvPr id="0" name=""/>
        <dsp:cNvSpPr/>
      </dsp:nvSpPr>
      <dsp:spPr>
        <a:xfrm>
          <a:off x="5146952" y="455027"/>
          <a:ext cx="2941875" cy="1071380"/>
        </a:xfrm>
        <a:prstGeom prst="roundRect">
          <a:avLst/>
        </a:prstGeom>
        <a:solidFill>
          <a:schemeClr val="lt1">
            <a:alpha val="90000"/>
            <a:hueOff val="0"/>
            <a:satOff val="0"/>
            <a:lumOff val="0"/>
            <a:alphaOff val="0"/>
          </a:schemeClr>
        </a:solidFill>
        <a:ln w="9525" cap="flat" cmpd="sng" algn="ctr">
          <a:solidFill>
            <a:schemeClr val="accent4">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92278F"/>
              </a:solidFill>
            </a:rPr>
            <a:t>F886 citation</a:t>
          </a:r>
        </a:p>
      </dsp:txBody>
      <dsp:txXfrm>
        <a:off x="5199252" y="507327"/>
        <a:ext cx="2837275" cy="966780"/>
      </dsp:txXfrm>
    </dsp:sp>
    <dsp:sp modelId="{3CECF80B-F060-4073-B58A-CE4D0FEE7B7E}">
      <dsp:nvSpPr>
        <dsp:cNvPr id="0" name=""/>
        <dsp:cNvSpPr/>
      </dsp:nvSpPr>
      <dsp:spPr>
        <a:xfrm>
          <a:off x="5146952" y="1660330"/>
          <a:ext cx="2941875" cy="1071380"/>
        </a:xfrm>
        <a:prstGeom prst="roundRect">
          <a:avLst/>
        </a:prstGeom>
        <a:solidFill>
          <a:schemeClr val="lt1">
            <a:alpha val="90000"/>
            <a:hueOff val="0"/>
            <a:satOff val="0"/>
            <a:lumOff val="0"/>
            <a:alphaOff val="0"/>
          </a:schemeClr>
        </a:solidFill>
        <a:ln w="9525" cap="flat" cmpd="sng" algn="ctr">
          <a:solidFill>
            <a:schemeClr val="accent4">
              <a:alpha val="90000"/>
              <a:hueOff val="0"/>
              <a:satOff val="0"/>
              <a:lumOff val="0"/>
              <a:alphaOff val="-2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92278F"/>
              </a:solidFill>
            </a:rPr>
            <a:t>CMP based on scope &amp; severity</a:t>
          </a:r>
        </a:p>
      </dsp:txBody>
      <dsp:txXfrm>
        <a:off x="5199252" y="1712630"/>
        <a:ext cx="2837275" cy="966780"/>
      </dsp:txXfrm>
    </dsp:sp>
    <dsp:sp modelId="{A03DC695-51F3-42A6-955A-CBFE2A1DA4F5}">
      <dsp:nvSpPr>
        <dsp:cNvPr id="0" name=""/>
        <dsp:cNvSpPr/>
      </dsp:nvSpPr>
      <dsp:spPr>
        <a:xfrm>
          <a:off x="5146952" y="2865632"/>
          <a:ext cx="2941875" cy="1071380"/>
        </a:xfrm>
        <a:prstGeom prst="roundRect">
          <a:avLst/>
        </a:prstGeom>
        <a:solidFill>
          <a:schemeClr val="lt1">
            <a:alpha val="90000"/>
            <a:hueOff val="0"/>
            <a:satOff val="0"/>
            <a:lumOff val="0"/>
            <a:alphaOff val="0"/>
          </a:schemeClr>
        </a:solidFill>
        <a:ln w="9525" cap="flat" cmpd="sng" algn="ctr">
          <a:solidFill>
            <a:schemeClr val="accent4">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92278F"/>
              </a:solidFill>
            </a:rPr>
            <a:t>Documentation of attempts to comply – surveyors not to cite for non-compliance</a:t>
          </a:r>
        </a:p>
      </dsp:txBody>
      <dsp:txXfrm>
        <a:off x="5199252" y="2917932"/>
        <a:ext cx="2837275" cy="96678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F2D15-35D9-4C87-B683-B2C4491F97FE}">
      <dsp:nvSpPr>
        <dsp:cNvPr id="0" name=""/>
        <dsp:cNvSpPr/>
      </dsp:nvSpPr>
      <dsp:spPr>
        <a:xfrm rot="5400000">
          <a:off x="4974466" y="122368"/>
          <a:ext cx="1845468" cy="1605557"/>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7030A0"/>
              </a:solidFill>
            </a:rPr>
            <a:t>Investigate Compliance with Infection Control</a:t>
          </a:r>
        </a:p>
      </dsp:txBody>
      <dsp:txXfrm rot="-5400000">
        <a:off x="5344620" y="289998"/>
        <a:ext cx="1105159" cy="1270298"/>
      </dsp:txXfrm>
    </dsp:sp>
    <dsp:sp modelId="{EAF6BD55-C4E4-4472-9A2A-C6B0485F1BD9}">
      <dsp:nvSpPr>
        <dsp:cNvPr id="0" name=""/>
        <dsp:cNvSpPr/>
      </dsp:nvSpPr>
      <dsp:spPr>
        <a:xfrm>
          <a:off x="6748700" y="371506"/>
          <a:ext cx="2059543" cy="1107281"/>
        </a:xfrm>
        <a:prstGeom prst="rect">
          <a:avLst/>
        </a:prstGeom>
        <a:noFill/>
        <a:ln>
          <a:noFill/>
        </a:ln>
        <a:effectLst/>
      </dsp:spPr>
      <dsp:style>
        <a:lnRef idx="0">
          <a:scrgbClr r="0" g="0" b="0"/>
        </a:lnRef>
        <a:fillRef idx="0">
          <a:scrgbClr r="0" g="0" b="0"/>
        </a:fillRef>
        <a:effectRef idx="0">
          <a:scrgbClr r="0" g="0" b="0"/>
        </a:effectRef>
        <a:fontRef idx="minor"/>
      </dsp:style>
    </dsp:sp>
    <dsp:sp modelId="{365A8C53-03D6-4612-894B-B4C7CB4F72FA}">
      <dsp:nvSpPr>
        <dsp:cNvPr id="0" name=""/>
        <dsp:cNvSpPr/>
      </dsp:nvSpPr>
      <dsp:spPr>
        <a:xfrm rot="5400000">
          <a:off x="3240464" y="122368"/>
          <a:ext cx="1845468" cy="1605557"/>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610618" y="289998"/>
        <a:ext cx="1105159" cy="1270298"/>
      </dsp:txXfrm>
    </dsp:sp>
    <dsp:sp modelId="{C330CC41-BEF7-4A94-BDF2-E87B8EF7D92F}">
      <dsp:nvSpPr>
        <dsp:cNvPr id="0" name=""/>
        <dsp:cNvSpPr/>
      </dsp:nvSpPr>
      <dsp:spPr>
        <a:xfrm rot="5400000">
          <a:off x="4104143" y="1688802"/>
          <a:ext cx="1845468" cy="1605557"/>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7030A0"/>
              </a:solidFill>
            </a:rPr>
            <a:t>F880, F882,F885, F886, E0024</a:t>
          </a:r>
        </a:p>
      </dsp:txBody>
      <dsp:txXfrm rot="-5400000">
        <a:off x="4474297" y="1856432"/>
        <a:ext cx="1105159" cy="1270298"/>
      </dsp:txXfrm>
    </dsp:sp>
    <dsp:sp modelId="{2B1E4336-D4C5-415E-A81F-4E1D1115C412}">
      <dsp:nvSpPr>
        <dsp:cNvPr id="0" name=""/>
        <dsp:cNvSpPr/>
      </dsp:nvSpPr>
      <dsp:spPr>
        <a:xfrm>
          <a:off x="2164556" y="1937940"/>
          <a:ext cx="1993106" cy="110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solidFill>
                <a:srgbClr val="7030A0"/>
              </a:solidFill>
            </a:rPr>
            <a:t>F884:  Federal Surveyors only</a:t>
          </a:r>
        </a:p>
      </dsp:txBody>
      <dsp:txXfrm>
        <a:off x="2164556" y="1937940"/>
        <a:ext cx="1993106" cy="1107281"/>
      </dsp:txXfrm>
    </dsp:sp>
    <dsp:sp modelId="{E821D2D6-150D-4AB4-B492-83E4D6DB104E}">
      <dsp:nvSpPr>
        <dsp:cNvPr id="0" name=""/>
        <dsp:cNvSpPr/>
      </dsp:nvSpPr>
      <dsp:spPr>
        <a:xfrm rot="5400000">
          <a:off x="5838146" y="1688802"/>
          <a:ext cx="1845468" cy="1605557"/>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208300" y="1856432"/>
        <a:ext cx="1105159" cy="1270298"/>
      </dsp:txXfrm>
    </dsp:sp>
    <dsp:sp modelId="{015CB738-75EF-4BA2-B333-CAB8D12822E6}">
      <dsp:nvSpPr>
        <dsp:cNvPr id="0" name=""/>
        <dsp:cNvSpPr/>
      </dsp:nvSpPr>
      <dsp:spPr>
        <a:xfrm rot="5400000">
          <a:off x="4974466" y="3255235"/>
          <a:ext cx="1845468" cy="1605557"/>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7030A0"/>
              </a:solidFill>
            </a:rPr>
            <a:t>Updated 8.25.20</a:t>
          </a:r>
        </a:p>
      </dsp:txBody>
      <dsp:txXfrm rot="-5400000">
        <a:off x="5344620" y="3422865"/>
        <a:ext cx="1105159" cy="1270298"/>
      </dsp:txXfrm>
    </dsp:sp>
    <dsp:sp modelId="{558B8014-2AC5-40CA-A54D-98AAFD28D17B}">
      <dsp:nvSpPr>
        <dsp:cNvPr id="0" name=""/>
        <dsp:cNvSpPr/>
      </dsp:nvSpPr>
      <dsp:spPr>
        <a:xfrm>
          <a:off x="6748700" y="3324568"/>
          <a:ext cx="2059543" cy="1466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7030A0"/>
              </a:solidFill>
            </a:rPr>
            <a:t>Section 10 re: Infection Preventionist</a:t>
          </a:r>
        </a:p>
        <a:p>
          <a:pPr marL="0" lvl="0" indent="0" algn="l" defTabSz="711200">
            <a:lnSpc>
              <a:spcPct val="90000"/>
            </a:lnSpc>
            <a:spcBef>
              <a:spcPct val="0"/>
            </a:spcBef>
            <a:spcAft>
              <a:spcPct val="35000"/>
            </a:spcAft>
            <a:buNone/>
          </a:pPr>
          <a:r>
            <a:rPr lang="en-US" sz="1600" kern="1200" dirty="0">
              <a:solidFill>
                <a:srgbClr val="7030A0"/>
              </a:solidFill>
            </a:rPr>
            <a:t>Section 11 re: Staff &amp; Resident Testing</a:t>
          </a:r>
        </a:p>
      </dsp:txBody>
      <dsp:txXfrm>
        <a:off x="6748700" y="3324568"/>
        <a:ext cx="2059543" cy="1466892"/>
      </dsp:txXfrm>
    </dsp:sp>
    <dsp:sp modelId="{DC5CF738-6019-4E75-A6A0-538DEE639D17}">
      <dsp:nvSpPr>
        <dsp:cNvPr id="0" name=""/>
        <dsp:cNvSpPr/>
      </dsp:nvSpPr>
      <dsp:spPr>
        <a:xfrm rot="5400000">
          <a:off x="3240464" y="3255235"/>
          <a:ext cx="1845468" cy="1605557"/>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610618" y="3422865"/>
        <a:ext cx="1105159" cy="127029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4A942-3825-45CE-9ABE-18BA64536008}">
      <dsp:nvSpPr>
        <dsp:cNvPr id="0" name=""/>
        <dsp:cNvSpPr/>
      </dsp:nvSpPr>
      <dsp:spPr>
        <a:xfrm>
          <a:off x="4316486" y="498"/>
          <a:ext cx="6474730" cy="1943979"/>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r>
            <a:rPr lang="en-US" sz="1900" kern="1200" dirty="0">
              <a:solidFill>
                <a:srgbClr val="92278F"/>
              </a:solidFill>
            </a:rPr>
            <a:t>#10 CE Infection Preventionist</a:t>
          </a:r>
        </a:p>
        <a:p>
          <a:pPr marL="171450" lvl="1" indent="-171450" algn="l" defTabSz="844550">
            <a:lnSpc>
              <a:spcPct val="90000"/>
            </a:lnSpc>
            <a:spcBef>
              <a:spcPct val="0"/>
            </a:spcBef>
            <a:spcAft>
              <a:spcPct val="15000"/>
            </a:spcAft>
            <a:buChar char="•"/>
          </a:pPr>
          <a:r>
            <a:rPr lang="en-US" sz="1900" kern="1200" dirty="0">
              <a:solidFill>
                <a:srgbClr val="92278F"/>
              </a:solidFill>
            </a:rPr>
            <a:t>#11 CE Staff &amp; Resident Testing</a:t>
          </a:r>
        </a:p>
      </dsp:txBody>
      <dsp:txXfrm>
        <a:off x="4316486" y="243495"/>
        <a:ext cx="5745738" cy="1457985"/>
      </dsp:txXfrm>
    </dsp:sp>
    <dsp:sp modelId="{0FE7E2F9-9A18-43B8-AF06-9CE788E762E5}">
      <dsp:nvSpPr>
        <dsp:cNvPr id="0" name=""/>
        <dsp:cNvSpPr/>
      </dsp:nvSpPr>
      <dsp:spPr>
        <a:xfrm>
          <a:off x="0" y="498"/>
          <a:ext cx="4316486" cy="1943979"/>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rgbClr val="92278F"/>
              </a:solidFill>
            </a:rPr>
            <a:t>Added 2 Critical Elements</a:t>
          </a:r>
        </a:p>
      </dsp:txBody>
      <dsp:txXfrm>
        <a:off x="94897" y="95395"/>
        <a:ext cx="4126692" cy="1754185"/>
      </dsp:txXfrm>
    </dsp:sp>
    <dsp:sp modelId="{40EA795E-D338-47BC-ACD1-9FAF988CD747}">
      <dsp:nvSpPr>
        <dsp:cNvPr id="0" name=""/>
        <dsp:cNvSpPr/>
      </dsp:nvSpPr>
      <dsp:spPr>
        <a:xfrm>
          <a:off x="4316486" y="2138875"/>
          <a:ext cx="6474730" cy="1943979"/>
        </a:xfrm>
        <a:prstGeom prst="rightArrow">
          <a:avLst>
            <a:gd name="adj1" fmla="val 75000"/>
            <a:gd name="adj2" fmla="val 50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rgbClr val="92278F"/>
              </a:solidFill>
            </a:rPr>
            <a:t>Selecting a sample of residents</a:t>
          </a:r>
        </a:p>
        <a:p>
          <a:pPr marL="171450" lvl="1" indent="-171450" algn="l" defTabSz="844550">
            <a:lnSpc>
              <a:spcPct val="90000"/>
            </a:lnSpc>
            <a:spcBef>
              <a:spcPct val="0"/>
            </a:spcBef>
            <a:spcAft>
              <a:spcPct val="15000"/>
            </a:spcAft>
            <a:buChar char="•"/>
          </a:pPr>
          <a:r>
            <a:rPr lang="en-US" sz="1900" kern="1200" dirty="0">
              <a:solidFill>
                <a:srgbClr val="92278F"/>
              </a:solidFill>
            </a:rPr>
            <a:t>Guidance on tag F886</a:t>
          </a:r>
        </a:p>
        <a:p>
          <a:pPr marL="171450" lvl="1" indent="-171450" algn="l" defTabSz="844550">
            <a:lnSpc>
              <a:spcPct val="90000"/>
            </a:lnSpc>
            <a:spcBef>
              <a:spcPct val="0"/>
            </a:spcBef>
            <a:spcAft>
              <a:spcPct val="15000"/>
            </a:spcAft>
            <a:buChar char="•"/>
          </a:pPr>
          <a:r>
            <a:rPr lang="en-US" sz="1900" kern="1200" dirty="0">
              <a:solidFill>
                <a:srgbClr val="92278F"/>
              </a:solidFill>
            </a:rPr>
            <a:t>Questions related to hand hygiene, eye protection, ICP when moving between rooms &amp; units, visitors, plans for cohorting, group activities, communal dining</a:t>
          </a:r>
        </a:p>
      </dsp:txBody>
      <dsp:txXfrm>
        <a:off x="4316486" y="2381872"/>
        <a:ext cx="5745738" cy="1457985"/>
      </dsp:txXfrm>
    </dsp:sp>
    <dsp:sp modelId="{19718E29-0325-455F-ADCA-DE03CEE73A07}">
      <dsp:nvSpPr>
        <dsp:cNvPr id="0" name=""/>
        <dsp:cNvSpPr/>
      </dsp:nvSpPr>
      <dsp:spPr>
        <a:xfrm>
          <a:off x="0" y="2138875"/>
          <a:ext cx="4316486" cy="1943979"/>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rgbClr val="92278F"/>
              </a:solidFill>
            </a:rPr>
            <a:t>Instructions and Updates on Reopening Guidance and CDC Recommendations</a:t>
          </a:r>
        </a:p>
      </dsp:txBody>
      <dsp:txXfrm>
        <a:off x="94897" y="2233772"/>
        <a:ext cx="4126692" cy="175418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DDB92-C101-4DC2-A267-4CE3CFFC7D5D}">
      <dsp:nvSpPr>
        <dsp:cNvPr id="0" name=""/>
        <dsp:cNvSpPr/>
      </dsp:nvSpPr>
      <dsp:spPr>
        <a:xfrm>
          <a:off x="4056285" y="1946538"/>
          <a:ext cx="1634545" cy="1634545"/>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92278F"/>
              </a:solidFill>
            </a:rPr>
            <a:t>Certificate of Waiver</a:t>
          </a:r>
        </a:p>
      </dsp:txBody>
      <dsp:txXfrm>
        <a:off x="4295659" y="2185912"/>
        <a:ext cx="1155797" cy="1155797"/>
      </dsp:txXfrm>
    </dsp:sp>
    <dsp:sp modelId="{4D405959-7C5F-46F8-9079-5D2D9CC7B68C}">
      <dsp:nvSpPr>
        <dsp:cNvPr id="0" name=""/>
        <dsp:cNvSpPr/>
      </dsp:nvSpPr>
      <dsp:spPr>
        <a:xfrm rot="12900000">
          <a:off x="3005983" y="1661391"/>
          <a:ext cx="1251608" cy="465845"/>
        </a:xfrm>
        <a:prstGeom prst="leftArrow">
          <a:avLst>
            <a:gd name="adj1" fmla="val 60000"/>
            <a:gd name="adj2" fmla="val 50000"/>
          </a:avLst>
        </a:prstGeom>
        <a:gradFill rotWithShape="0">
          <a:gsLst>
            <a:gs pos="0">
              <a:schemeClr val="accent4">
                <a:tint val="60000"/>
                <a:hueOff val="0"/>
                <a:satOff val="0"/>
                <a:lumOff val="0"/>
                <a:alphaOff val="0"/>
                <a:tint val="50000"/>
                <a:satMod val="300000"/>
              </a:schemeClr>
            </a:gs>
            <a:gs pos="35000">
              <a:schemeClr val="accent4">
                <a:tint val="60000"/>
                <a:hueOff val="0"/>
                <a:satOff val="0"/>
                <a:lumOff val="0"/>
                <a:alphaOff val="0"/>
                <a:tint val="37000"/>
                <a:satMod val="300000"/>
              </a:schemeClr>
            </a:gs>
            <a:gs pos="100000">
              <a:schemeClr val="accent4">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A6D9798-0F78-48B8-B4C1-46B356123086}">
      <dsp:nvSpPr>
        <dsp:cNvPr id="0" name=""/>
        <dsp:cNvSpPr/>
      </dsp:nvSpPr>
      <dsp:spPr>
        <a:xfrm>
          <a:off x="2342749" y="914240"/>
          <a:ext cx="1552818" cy="1242254"/>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92278F"/>
              </a:solidFill>
            </a:rPr>
            <a:t>Lab that performs only waived tests*</a:t>
          </a:r>
        </a:p>
      </dsp:txBody>
      <dsp:txXfrm>
        <a:off x="2379133" y="950624"/>
        <a:ext cx="1480050" cy="1169486"/>
      </dsp:txXfrm>
    </dsp:sp>
    <dsp:sp modelId="{F8BB215C-A5AE-498C-A264-82DBFCFFF58A}">
      <dsp:nvSpPr>
        <dsp:cNvPr id="0" name=""/>
        <dsp:cNvSpPr/>
      </dsp:nvSpPr>
      <dsp:spPr>
        <a:xfrm rot="16200000">
          <a:off x="4247753" y="1014966"/>
          <a:ext cx="1251608" cy="465845"/>
        </a:xfrm>
        <a:prstGeom prst="leftArrow">
          <a:avLst>
            <a:gd name="adj1" fmla="val 60000"/>
            <a:gd name="adj2" fmla="val 50000"/>
          </a:avLst>
        </a:prstGeom>
        <a:gradFill rotWithShape="0">
          <a:gsLst>
            <a:gs pos="0">
              <a:schemeClr val="accent4">
                <a:tint val="60000"/>
                <a:hueOff val="0"/>
                <a:satOff val="0"/>
                <a:lumOff val="0"/>
                <a:alphaOff val="0"/>
                <a:tint val="50000"/>
                <a:satMod val="300000"/>
              </a:schemeClr>
            </a:gs>
            <a:gs pos="35000">
              <a:schemeClr val="accent4">
                <a:tint val="60000"/>
                <a:hueOff val="0"/>
                <a:satOff val="0"/>
                <a:lumOff val="0"/>
                <a:alphaOff val="0"/>
                <a:tint val="37000"/>
                <a:satMod val="300000"/>
              </a:schemeClr>
            </a:gs>
            <a:gs pos="100000">
              <a:schemeClr val="accent4">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33ED7581-5EB5-421C-A1E3-EDE4246FDA7F}">
      <dsp:nvSpPr>
        <dsp:cNvPr id="0" name=""/>
        <dsp:cNvSpPr/>
      </dsp:nvSpPr>
      <dsp:spPr>
        <a:xfrm>
          <a:off x="4097148" y="957"/>
          <a:ext cx="1552818" cy="1242254"/>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92278F"/>
              </a:solidFill>
            </a:rPr>
            <a:t>Effective for 2 years</a:t>
          </a:r>
        </a:p>
      </dsp:txBody>
      <dsp:txXfrm>
        <a:off x="4133532" y="37341"/>
        <a:ext cx="1480050" cy="1169486"/>
      </dsp:txXfrm>
    </dsp:sp>
    <dsp:sp modelId="{8577986D-47EA-4D70-B3E4-757B5711D3B5}">
      <dsp:nvSpPr>
        <dsp:cNvPr id="0" name=""/>
        <dsp:cNvSpPr/>
      </dsp:nvSpPr>
      <dsp:spPr>
        <a:xfrm rot="19500000">
          <a:off x="5489524" y="1661391"/>
          <a:ext cx="1251608" cy="465845"/>
        </a:xfrm>
        <a:prstGeom prst="leftArrow">
          <a:avLst>
            <a:gd name="adj1" fmla="val 60000"/>
            <a:gd name="adj2" fmla="val 50000"/>
          </a:avLst>
        </a:prstGeom>
        <a:gradFill rotWithShape="0">
          <a:gsLst>
            <a:gs pos="0">
              <a:schemeClr val="accent4">
                <a:tint val="60000"/>
                <a:hueOff val="0"/>
                <a:satOff val="0"/>
                <a:lumOff val="0"/>
                <a:alphaOff val="0"/>
                <a:tint val="50000"/>
                <a:satMod val="300000"/>
              </a:schemeClr>
            </a:gs>
            <a:gs pos="35000">
              <a:schemeClr val="accent4">
                <a:tint val="60000"/>
                <a:hueOff val="0"/>
                <a:satOff val="0"/>
                <a:lumOff val="0"/>
                <a:alphaOff val="0"/>
                <a:tint val="37000"/>
                <a:satMod val="300000"/>
              </a:schemeClr>
            </a:gs>
            <a:gs pos="100000">
              <a:schemeClr val="accent4">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2962C0B-57E3-4C2A-B83E-EF313896E6CA}">
      <dsp:nvSpPr>
        <dsp:cNvPr id="0" name=""/>
        <dsp:cNvSpPr/>
      </dsp:nvSpPr>
      <dsp:spPr>
        <a:xfrm>
          <a:off x="5851548" y="914240"/>
          <a:ext cx="1552818" cy="1242254"/>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92278F"/>
              </a:solidFill>
            </a:rPr>
            <a:t>Application (Form CMS-116) available online</a:t>
          </a:r>
        </a:p>
      </dsp:txBody>
      <dsp:txXfrm>
        <a:off x="5887932" y="950624"/>
        <a:ext cx="1480050" cy="116948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5A39A-AA3A-4089-8341-F329D0925160}">
      <dsp:nvSpPr>
        <dsp:cNvPr id="0" name=""/>
        <dsp:cNvSpPr/>
      </dsp:nvSpPr>
      <dsp:spPr>
        <a:xfrm>
          <a:off x="0" y="11046"/>
          <a:ext cx="10525759" cy="102667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92278F"/>
              </a:solidFill>
            </a:rPr>
            <a:t>CLIA certified labs will be identified as not reporting via survey and complaints</a:t>
          </a:r>
        </a:p>
      </dsp:txBody>
      <dsp:txXfrm>
        <a:off x="50118" y="61164"/>
        <a:ext cx="10425523" cy="926438"/>
      </dsp:txXfrm>
    </dsp:sp>
    <dsp:sp modelId="{7DD73A6B-607A-43EE-9260-61F0D6027ECA}">
      <dsp:nvSpPr>
        <dsp:cNvPr id="0" name=""/>
        <dsp:cNvSpPr/>
      </dsp:nvSpPr>
      <dsp:spPr>
        <a:xfrm>
          <a:off x="0" y="1037721"/>
          <a:ext cx="10525759"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1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rgbClr val="92278F"/>
              </a:solidFill>
            </a:rPr>
            <a:t>CMS is assessing automated methods to gather data for determining compliance</a:t>
          </a:r>
        </a:p>
      </dsp:txBody>
      <dsp:txXfrm>
        <a:off x="0" y="1037721"/>
        <a:ext cx="10525759" cy="745200"/>
      </dsp:txXfrm>
    </dsp:sp>
    <dsp:sp modelId="{D56E6825-0B36-4616-88B6-6CA782D0FCDD}">
      <dsp:nvSpPr>
        <dsp:cNvPr id="0" name=""/>
        <dsp:cNvSpPr/>
      </dsp:nvSpPr>
      <dsp:spPr>
        <a:xfrm>
          <a:off x="0" y="1782921"/>
          <a:ext cx="10525759" cy="102667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92278F"/>
              </a:solidFill>
            </a:rPr>
            <a:t>CLIA will be surveying 5% of Certificate of Waiver labs over 3 years</a:t>
          </a:r>
        </a:p>
      </dsp:txBody>
      <dsp:txXfrm>
        <a:off x="50118" y="1833039"/>
        <a:ext cx="10425523" cy="926438"/>
      </dsp:txXfrm>
    </dsp:sp>
    <dsp:sp modelId="{06EE5D21-B10B-4AFD-BDA4-31A1D256AFEC}">
      <dsp:nvSpPr>
        <dsp:cNvPr id="0" name=""/>
        <dsp:cNvSpPr/>
      </dsp:nvSpPr>
      <dsp:spPr>
        <a:xfrm>
          <a:off x="0" y="2809596"/>
          <a:ext cx="10525759"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1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rgbClr val="92278F"/>
              </a:solidFill>
            </a:rPr>
            <a:t>Failure to report will </a:t>
          </a:r>
          <a:r>
            <a:rPr lang="en-US" sz="2000" b="1" kern="1200" dirty="0">
              <a:solidFill>
                <a:srgbClr val="92278F"/>
              </a:solidFill>
            </a:rPr>
            <a:t>result in CMP of $1,000 for the first day </a:t>
          </a:r>
          <a:r>
            <a:rPr lang="en-US" sz="2000" kern="1200" dirty="0">
              <a:solidFill>
                <a:srgbClr val="92278F"/>
              </a:solidFill>
            </a:rPr>
            <a:t>of non-compliance and </a:t>
          </a:r>
          <a:r>
            <a:rPr lang="en-US" sz="2000" b="1" kern="1200" dirty="0">
              <a:solidFill>
                <a:srgbClr val="92278F"/>
              </a:solidFill>
            </a:rPr>
            <a:t>$500 for each additional day </a:t>
          </a:r>
          <a:r>
            <a:rPr lang="en-US" sz="2000" kern="1200" dirty="0">
              <a:solidFill>
                <a:srgbClr val="92278F"/>
              </a:solidFill>
            </a:rPr>
            <a:t>of non-compliance</a:t>
          </a:r>
        </a:p>
      </dsp:txBody>
      <dsp:txXfrm>
        <a:off x="0" y="2809596"/>
        <a:ext cx="10525759" cy="74520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72373-031E-45D8-B757-035062EFEB26}">
      <dsp:nvSpPr>
        <dsp:cNvPr id="0" name=""/>
        <dsp:cNvSpPr/>
      </dsp:nvSpPr>
      <dsp:spPr>
        <a:xfrm>
          <a:off x="4635393" y="2513936"/>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B17C2-DD38-4DD6-BBE2-7A7BE2AAF4BD}">
      <dsp:nvSpPr>
        <dsp:cNvPr id="0" name=""/>
        <dsp:cNvSpPr/>
      </dsp:nvSpPr>
      <dsp:spPr>
        <a:xfrm>
          <a:off x="4515387" y="2706253"/>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50D94-B072-49F7-BA2B-1B8BB8106FF8}">
      <dsp:nvSpPr>
        <dsp:cNvPr id="0" name=""/>
        <dsp:cNvSpPr/>
      </dsp:nvSpPr>
      <dsp:spPr>
        <a:xfrm>
          <a:off x="4372365" y="2872757"/>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BDF63B-7BD1-43B2-9235-92B1EDFD7CD3}">
      <dsp:nvSpPr>
        <dsp:cNvPr id="0" name=""/>
        <dsp:cNvSpPr/>
      </dsp:nvSpPr>
      <dsp:spPr>
        <a:xfrm>
          <a:off x="4543333" y="578407"/>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2517A9-A930-4E70-8D93-08E1E39590E2}">
      <dsp:nvSpPr>
        <dsp:cNvPr id="0" name=""/>
        <dsp:cNvSpPr/>
      </dsp:nvSpPr>
      <dsp:spPr>
        <a:xfrm>
          <a:off x="4726357" y="469343"/>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0C656-6DC7-4242-914D-49EE4AA96E08}">
      <dsp:nvSpPr>
        <dsp:cNvPr id="0" name=""/>
        <dsp:cNvSpPr/>
      </dsp:nvSpPr>
      <dsp:spPr>
        <a:xfrm>
          <a:off x="4908833" y="360279"/>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E3BD4F-E448-40AB-AD45-19B88B9BF116}">
      <dsp:nvSpPr>
        <dsp:cNvPr id="0" name=""/>
        <dsp:cNvSpPr/>
      </dsp:nvSpPr>
      <dsp:spPr>
        <a:xfrm>
          <a:off x="5091309" y="469343"/>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836A2-7C5F-4CC4-A4C7-34C9D20A9B0D}">
      <dsp:nvSpPr>
        <dsp:cNvPr id="0" name=""/>
        <dsp:cNvSpPr/>
      </dsp:nvSpPr>
      <dsp:spPr>
        <a:xfrm>
          <a:off x="5274333" y="578407"/>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70669-7BCF-419C-9991-8593510D94F7}">
      <dsp:nvSpPr>
        <dsp:cNvPr id="0" name=""/>
        <dsp:cNvSpPr/>
      </dsp:nvSpPr>
      <dsp:spPr>
        <a:xfrm>
          <a:off x="4908833" y="590404"/>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D5BD8-B088-47B3-A00D-73B0FD1C3176}">
      <dsp:nvSpPr>
        <dsp:cNvPr id="0" name=""/>
        <dsp:cNvSpPr/>
      </dsp:nvSpPr>
      <dsp:spPr>
        <a:xfrm>
          <a:off x="4908833" y="820530"/>
          <a:ext cx="136993" cy="136993"/>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3C7AD-6186-4637-B3FF-1EF74125171B}">
      <dsp:nvSpPr>
        <dsp:cNvPr id="0" name=""/>
        <dsp:cNvSpPr/>
      </dsp:nvSpPr>
      <dsp:spPr>
        <a:xfrm>
          <a:off x="3794251" y="3373149"/>
          <a:ext cx="2954684" cy="79253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08"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7030A0"/>
              </a:solidFill>
            </a:rPr>
            <a:t>Increased anxiety</a:t>
          </a:r>
        </a:p>
      </dsp:txBody>
      <dsp:txXfrm>
        <a:off x="3832939" y="3411837"/>
        <a:ext cx="2877308" cy="715158"/>
      </dsp:txXfrm>
    </dsp:sp>
    <dsp:sp modelId="{2AC0F633-F64E-488C-907A-B710DA123C55}">
      <dsp:nvSpPr>
        <dsp:cNvPr id="0" name=""/>
        <dsp:cNvSpPr/>
      </dsp:nvSpPr>
      <dsp:spPr>
        <a:xfrm>
          <a:off x="2975027" y="2596611"/>
          <a:ext cx="1369939" cy="1369848"/>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000CDB-655B-4289-A31A-2501F51D68F9}">
      <dsp:nvSpPr>
        <dsp:cNvPr id="0" name=""/>
        <dsp:cNvSpPr/>
      </dsp:nvSpPr>
      <dsp:spPr>
        <a:xfrm>
          <a:off x="5043087" y="1822981"/>
          <a:ext cx="2954684" cy="792534"/>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08"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7030A0"/>
              </a:solidFill>
            </a:rPr>
            <a:t>PTSD, other conditions exacerbated</a:t>
          </a:r>
        </a:p>
      </dsp:txBody>
      <dsp:txXfrm>
        <a:off x="5081775" y="1861669"/>
        <a:ext cx="2877308" cy="715158"/>
      </dsp:txXfrm>
    </dsp:sp>
    <dsp:sp modelId="{6FFB9931-894D-4765-A51D-9D0FA24CEBBC}">
      <dsp:nvSpPr>
        <dsp:cNvPr id="0" name=""/>
        <dsp:cNvSpPr/>
      </dsp:nvSpPr>
      <dsp:spPr>
        <a:xfrm>
          <a:off x="4223864" y="1046443"/>
          <a:ext cx="1369939" cy="1369848"/>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52000" r="-52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5292-F2C4-4B65-A95B-80DBA7B3E051}">
      <dsp:nvSpPr>
        <dsp:cNvPr id="0" name=""/>
        <dsp:cNvSpPr/>
      </dsp:nvSpPr>
      <dsp:spPr>
        <a:xfrm rot="16200000">
          <a:off x="-313546" y="314844"/>
          <a:ext cx="4004328" cy="3374638"/>
        </a:xfrm>
        <a:prstGeom prst="flowChartManualOperati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92278F"/>
              </a:solidFill>
            </a:rPr>
            <a:t>Antigen Machine Calibration</a:t>
          </a:r>
        </a:p>
        <a:p>
          <a:pPr marL="171450" lvl="1" indent="-171450" algn="l" defTabSz="800100">
            <a:lnSpc>
              <a:spcPct val="90000"/>
            </a:lnSpc>
            <a:spcBef>
              <a:spcPct val="0"/>
            </a:spcBef>
            <a:spcAft>
              <a:spcPct val="15000"/>
            </a:spcAft>
            <a:buChar char="•"/>
          </a:pPr>
          <a:r>
            <a:rPr lang="en-US" sz="1800" kern="1200" dirty="0">
              <a:solidFill>
                <a:srgbClr val="92278F"/>
              </a:solidFill>
            </a:rPr>
            <a:t>Look at # of tests</a:t>
          </a:r>
        </a:p>
        <a:p>
          <a:pPr marL="171450" lvl="1" indent="-171450" algn="l" defTabSz="800100">
            <a:lnSpc>
              <a:spcPct val="90000"/>
            </a:lnSpc>
            <a:spcBef>
              <a:spcPct val="0"/>
            </a:spcBef>
            <a:spcAft>
              <a:spcPct val="15000"/>
            </a:spcAft>
            <a:buChar char="•"/>
          </a:pPr>
          <a:r>
            <a:rPr lang="en-US" sz="1800" kern="1200" dirty="0">
              <a:solidFill>
                <a:srgbClr val="92278F"/>
              </a:solidFill>
            </a:rPr>
            <a:t>Facilities performing 1x/week instead of 1x/month due to frequent use</a:t>
          </a:r>
        </a:p>
      </dsp:txBody>
      <dsp:txXfrm rot="5400000">
        <a:off x="1299" y="800865"/>
        <a:ext cx="3374638" cy="2402596"/>
      </dsp:txXfrm>
    </dsp:sp>
    <dsp:sp modelId="{8899B104-3673-4252-8862-DBC2FEA59522}">
      <dsp:nvSpPr>
        <dsp:cNvPr id="0" name=""/>
        <dsp:cNvSpPr/>
      </dsp:nvSpPr>
      <dsp:spPr>
        <a:xfrm rot="16200000">
          <a:off x="3314189" y="314844"/>
          <a:ext cx="4004328" cy="3374638"/>
        </a:xfrm>
        <a:prstGeom prst="flowChartManualOperati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1377950">
            <a:lnSpc>
              <a:spcPct val="90000"/>
            </a:lnSpc>
            <a:spcBef>
              <a:spcPct val="0"/>
            </a:spcBef>
            <a:spcAft>
              <a:spcPct val="35000"/>
            </a:spcAft>
            <a:buNone/>
          </a:pPr>
          <a:r>
            <a:rPr lang="en-US" sz="3100" kern="1200" dirty="0">
              <a:solidFill>
                <a:srgbClr val="92278F"/>
              </a:solidFill>
            </a:rPr>
            <a:t>Testing Team</a:t>
          </a:r>
        </a:p>
        <a:p>
          <a:pPr marL="171450" lvl="1" indent="-171450" algn="l" defTabSz="800100">
            <a:lnSpc>
              <a:spcPct val="90000"/>
            </a:lnSpc>
            <a:spcBef>
              <a:spcPct val="0"/>
            </a:spcBef>
            <a:spcAft>
              <a:spcPct val="15000"/>
            </a:spcAft>
            <a:buChar char="•"/>
          </a:pPr>
          <a:endParaRPr lang="en-US" sz="1800" kern="1200" dirty="0">
            <a:solidFill>
              <a:srgbClr val="92278F"/>
            </a:solidFill>
          </a:endParaRPr>
        </a:p>
        <a:p>
          <a:pPr marL="171450" lvl="1" indent="-171450" algn="l" defTabSz="800100">
            <a:lnSpc>
              <a:spcPct val="90000"/>
            </a:lnSpc>
            <a:spcBef>
              <a:spcPct val="0"/>
            </a:spcBef>
            <a:spcAft>
              <a:spcPct val="15000"/>
            </a:spcAft>
            <a:buChar char="•"/>
          </a:pPr>
          <a:r>
            <a:rPr lang="en-US" sz="1800" kern="1200" dirty="0">
              <a:solidFill>
                <a:srgbClr val="92278F"/>
              </a:solidFill>
            </a:rPr>
            <a:t>Clinical &amp; Clerical for efficiency</a:t>
          </a:r>
        </a:p>
        <a:p>
          <a:pPr marL="171450" lvl="1" indent="-171450" algn="l" defTabSz="800100">
            <a:lnSpc>
              <a:spcPct val="90000"/>
            </a:lnSpc>
            <a:spcBef>
              <a:spcPct val="0"/>
            </a:spcBef>
            <a:spcAft>
              <a:spcPct val="15000"/>
            </a:spcAft>
            <a:buChar char="•"/>
          </a:pPr>
          <a:r>
            <a:rPr lang="en-US" sz="1800" kern="1200" dirty="0">
              <a:solidFill>
                <a:srgbClr val="92278F"/>
              </a:solidFill>
            </a:rPr>
            <a:t>Nurse to swab, clinical to record</a:t>
          </a:r>
        </a:p>
      </dsp:txBody>
      <dsp:txXfrm rot="5400000">
        <a:off x="3629034" y="800865"/>
        <a:ext cx="3374638" cy="2402596"/>
      </dsp:txXfrm>
    </dsp:sp>
    <dsp:sp modelId="{FCCF515D-A5F3-4A2D-87E3-14B321687E86}">
      <dsp:nvSpPr>
        <dsp:cNvPr id="0" name=""/>
        <dsp:cNvSpPr/>
      </dsp:nvSpPr>
      <dsp:spPr>
        <a:xfrm rot="16200000">
          <a:off x="6941926" y="314844"/>
          <a:ext cx="4004328" cy="3374638"/>
        </a:xfrm>
        <a:prstGeom prst="flowChartManualOperati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1377950">
            <a:lnSpc>
              <a:spcPct val="90000"/>
            </a:lnSpc>
            <a:spcBef>
              <a:spcPct val="0"/>
            </a:spcBef>
            <a:spcAft>
              <a:spcPct val="35000"/>
            </a:spcAft>
            <a:buNone/>
          </a:pPr>
          <a:r>
            <a:rPr lang="en-US" sz="3100" kern="1200" dirty="0">
              <a:solidFill>
                <a:srgbClr val="92278F"/>
              </a:solidFill>
            </a:rPr>
            <a:t>Be Organized</a:t>
          </a:r>
        </a:p>
        <a:p>
          <a:pPr marL="171450" lvl="1" indent="-171450" algn="l" defTabSz="800100">
            <a:lnSpc>
              <a:spcPct val="90000"/>
            </a:lnSpc>
            <a:spcBef>
              <a:spcPct val="0"/>
            </a:spcBef>
            <a:spcAft>
              <a:spcPct val="15000"/>
            </a:spcAft>
            <a:buChar char="•"/>
          </a:pPr>
          <a:endParaRPr lang="en-US" sz="1800" kern="1200" dirty="0">
            <a:solidFill>
              <a:srgbClr val="92278F"/>
            </a:solidFill>
          </a:endParaRPr>
        </a:p>
        <a:p>
          <a:pPr marL="171450" lvl="1" indent="-171450" algn="l" defTabSz="800100">
            <a:lnSpc>
              <a:spcPct val="90000"/>
            </a:lnSpc>
            <a:spcBef>
              <a:spcPct val="0"/>
            </a:spcBef>
            <a:spcAft>
              <a:spcPct val="15000"/>
            </a:spcAft>
            <a:buChar char="•"/>
          </a:pPr>
          <a:r>
            <a:rPr lang="en-US" sz="1800" kern="1200" dirty="0">
              <a:solidFill>
                <a:srgbClr val="92278F"/>
              </a:solidFill>
            </a:rPr>
            <a:t>Tracking state and federal requirements</a:t>
          </a:r>
        </a:p>
        <a:p>
          <a:pPr marL="171450" lvl="1" indent="-171450" algn="l" defTabSz="800100">
            <a:lnSpc>
              <a:spcPct val="90000"/>
            </a:lnSpc>
            <a:spcBef>
              <a:spcPct val="0"/>
            </a:spcBef>
            <a:spcAft>
              <a:spcPct val="15000"/>
            </a:spcAft>
            <a:buChar char="•"/>
          </a:pPr>
          <a:r>
            <a:rPr lang="en-US" sz="1800" kern="1200" dirty="0">
              <a:solidFill>
                <a:srgbClr val="92278F"/>
              </a:solidFill>
            </a:rPr>
            <a:t>Communicate &amp; educate staff, residents, families</a:t>
          </a:r>
        </a:p>
      </dsp:txBody>
      <dsp:txXfrm rot="5400000">
        <a:off x="7256771" y="800865"/>
        <a:ext cx="3374638" cy="240259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B286E-DAED-422C-9B15-71BA31F739E4}">
      <dsp:nvSpPr>
        <dsp:cNvPr id="0" name=""/>
        <dsp:cNvSpPr/>
      </dsp:nvSpPr>
      <dsp:spPr>
        <a:xfrm>
          <a:off x="277840" y="2182"/>
          <a:ext cx="3470672" cy="34706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91003" tIns="35560" rIns="191003"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Ability to provide results within 48 hours</a:t>
          </a:r>
        </a:p>
      </dsp:txBody>
      <dsp:txXfrm>
        <a:off x="786108" y="510450"/>
        <a:ext cx="2454136" cy="2454136"/>
      </dsp:txXfrm>
    </dsp:sp>
    <dsp:sp modelId="{AA50B7D1-5C07-49A9-ACA1-D2BD2F393C18}">
      <dsp:nvSpPr>
        <dsp:cNvPr id="0" name=""/>
        <dsp:cNvSpPr/>
      </dsp:nvSpPr>
      <dsp:spPr>
        <a:xfrm>
          <a:off x="3054378" y="2182"/>
          <a:ext cx="3470672" cy="34706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91003" tIns="35560" rIns="191003"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Availability of Supplies </a:t>
          </a:r>
        </a:p>
      </dsp:txBody>
      <dsp:txXfrm>
        <a:off x="3562646" y="510450"/>
        <a:ext cx="2454136" cy="2454136"/>
      </dsp:txXfrm>
    </dsp:sp>
    <dsp:sp modelId="{703A5DDD-C042-47FB-9DDE-EB7975952340}">
      <dsp:nvSpPr>
        <dsp:cNvPr id="0" name=""/>
        <dsp:cNvSpPr/>
      </dsp:nvSpPr>
      <dsp:spPr>
        <a:xfrm>
          <a:off x="5830916" y="2182"/>
          <a:ext cx="3470672" cy="34706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91003" tIns="35560" rIns="191003"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rPr>
            <a:t>Ability to bill Medicare or Medicaid directly</a:t>
          </a:r>
        </a:p>
      </dsp:txBody>
      <dsp:txXfrm>
        <a:off x="6339184" y="510450"/>
        <a:ext cx="2454136" cy="2454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8F02E-D35B-4887-B0F6-7FC996A719D7}">
      <dsp:nvSpPr>
        <dsp:cNvPr id="0" name=""/>
        <dsp:cNvSpPr/>
      </dsp:nvSpPr>
      <dsp:spPr>
        <a:xfrm>
          <a:off x="9746577" y="372777"/>
          <a:ext cx="218376" cy="404168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3D90FC-05FA-409E-A323-32B3A07F90E3}">
      <dsp:nvSpPr>
        <dsp:cNvPr id="0" name=""/>
        <dsp:cNvSpPr/>
      </dsp:nvSpPr>
      <dsp:spPr>
        <a:xfrm>
          <a:off x="1007845" y="372777"/>
          <a:ext cx="5679625" cy="404168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606A83-382F-4C41-9E20-5D17CEBF1EFB}">
      <dsp:nvSpPr>
        <dsp:cNvPr id="0" name=""/>
        <dsp:cNvSpPr/>
      </dsp:nvSpPr>
      <dsp:spPr>
        <a:xfrm>
          <a:off x="1284886" y="248060"/>
          <a:ext cx="4727748" cy="3377080"/>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3EF1D9-FDB0-4D9E-B0D3-6A1DC52A2052}">
      <dsp:nvSpPr>
        <dsp:cNvPr id="0" name=""/>
        <dsp:cNvSpPr/>
      </dsp:nvSpPr>
      <dsp:spPr>
        <a:xfrm>
          <a:off x="1229892" y="3712938"/>
          <a:ext cx="5239201" cy="479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20" tIns="83820" rIns="2235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7030A0"/>
              </a:solidFill>
            </a:rPr>
            <a:t>PCR/Molecular or Antigen Tests</a:t>
          </a:r>
        </a:p>
      </dsp:txBody>
      <dsp:txXfrm>
        <a:off x="1229892" y="3712938"/>
        <a:ext cx="5239201" cy="479752"/>
      </dsp:txXfrm>
    </dsp:sp>
    <dsp:sp modelId="{00A297C8-4967-46B8-8485-A33456963996}">
      <dsp:nvSpPr>
        <dsp:cNvPr id="0" name=""/>
        <dsp:cNvSpPr/>
      </dsp:nvSpPr>
      <dsp:spPr>
        <a:xfrm>
          <a:off x="6918693" y="372777"/>
          <a:ext cx="2596662" cy="404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endParaRPr lang="en-US" sz="2800" kern="1200" dirty="0">
            <a:solidFill>
              <a:srgbClr val="7030A0"/>
            </a:solidFill>
          </a:endParaRPr>
        </a:p>
        <a:p>
          <a:pPr marL="0" lvl="0" indent="0" algn="ctr" defTabSz="1244600">
            <a:lnSpc>
              <a:spcPct val="90000"/>
            </a:lnSpc>
            <a:spcBef>
              <a:spcPct val="0"/>
            </a:spcBef>
            <a:spcAft>
              <a:spcPct val="35000"/>
            </a:spcAft>
            <a:buNone/>
          </a:pPr>
          <a:r>
            <a:rPr lang="en-US" sz="2800" kern="1200" dirty="0">
              <a:solidFill>
                <a:srgbClr val="7030A0"/>
              </a:solidFill>
            </a:rPr>
            <a:t>Test </a:t>
          </a:r>
          <a:r>
            <a:rPr lang="en-US" sz="2800" b="1" kern="1200" dirty="0">
              <a:solidFill>
                <a:srgbClr val="7030A0"/>
              </a:solidFill>
            </a:rPr>
            <a:t>all staff </a:t>
          </a:r>
          <a:r>
            <a:rPr lang="en-US" sz="2800" kern="1200" dirty="0">
              <a:solidFill>
                <a:srgbClr val="7030A0"/>
              </a:solidFill>
            </a:rPr>
            <a:t>based on the extent of the virus in the community using CMS’ county positivity rate</a:t>
          </a:r>
          <a:r>
            <a:rPr lang="en-US" sz="2800" kern="1200" dirty="0"/>
            <a:t>.</a:t>
          </a:r>
        </a:p>
      </dsp:txBody>
      <dsp:txXfrm>
        <a:off x="6918693" y="372777"/>
        <a:ext cx="2596662" cy="404168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CD94C-D6E3-4FDF-8A12-1509A19370D7}">
      <dsp:nvSpPr>
        <dsp:cNvPr id="0" name=""/>
        <dsp:cNvSpPr/>
      </dsp:nvSpPr>
      <dsp:spPr>
        <a:xfrm>
          <a:off x="2191" y="0"/>
          <a:ext cx="3409333" cy="333871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rgbClr val="7030A0"/>
              </a:solidFill>
            </a:rPr>
            <a:t>Clinical Assessment</a:t>
          </a:r>
        </a:p>
      </dsp:txBody>
      <dsp:txXfrm>
        <a:off x="2191" y="1335487"/>
        <a:ext cx="3409333" cy="1335487"/>
      </dsp:txXfrm>
    </dsp:sp>
    <dsp:sp modelId="{155027B3-601A-4C58-BE9F-DDBBAB839B07}">
      <dsp:nvSpPr>
        <dsp:cNvPr id="0" name=""/>
        <dsp:cNvSpPr/>
      </dsp:nvSpPr>
      <dsp:spPr>
        <a:xfrm>
          <a:off x="1150961" y="200323"/>
          <a:ext cx="1111793" cy="1111793"/>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EA542-981E-4E45-AEAB-F2310256AAE0}">
      <dsp:nvSpPr>
        <dsp:cNvPr id="0" name=""/>
        <dsp:cNvSpPr/>
      </dsp:nvSpPr>
      <dsp:spPr>
        <a:xfrm>
          <a:off x="3513804" y="0"/>
          <a:ext cx="3409333" cy="333871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rgbClr val="7030A0"/>
              </a:solidFill>
            </a:rPr>
            <a:t>Transmission Prevention</a:t>
          </a:r>
        </a:p>
      </dsp:txBody>
      <dsp:txXfrm>
        <a:off x="3513804" y="1335487"/>
        <a:ext cx="3409333" cy="1335487"/>
      </dsp:txXfrm>
    </dsp:sp>
    <dsp:sp modelId="{2B270EC6-FA40-4C02-8C06-30EAED157CA6}">
      <dsp:nvSpPr>
        <dsp:cNvPr id="0" name=""/>
        <dsp:cNvSpPr/>
      </dsp:nvSpPr>
      <dsp:spPr>
        <a:xfrm>
          <a:off x="4662574" y="200323"/>
          <a:ext cx="1111793" cy="1111793"/>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0B7D4C-B6D3-4A61-8F73-9D2E89497D0C}">
      <dsp:nvSpPr>
        <dsp:cNvPr id="0" name=""/>
        <dsp:cNvSpPr/>
      </dsp:nvSpPr>
      <dsp:spPr>
        <a:xfrm>
          <a:off x="7025417" y="0"/>
          <a:ext cx="3409333" cy="3338718"/>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rgbClr val="7030A0"/>
              </a:solidFill>
            </a:rPr>
            <a:t>Environmental Cleaning</a:t>
          </a:r>
        </a:p>
      </dsp:txBody>
      <dsp:txXfrm>
        <a:off x="7025417" y="1335487"/>
        <a:ext cx="3409333" cy="1335487"/>
      </dsp:txXfrm>
    </dsp:sp>
    <dsp:sp modelId="{4B7CE7D5-586F-4AC5-889F-B2A1FA39A5C3}">
      <dsp:nvSpPr>
        <dsp:cNvPr id="0" name=""/>
        <dsp:cNvSpPr/>
      </dsp:nvSpPr>
      <dsp:spPr>
        <a:xfrm>
          <a:off x="8174187" y="200323"/>
          <a:ext cx="1111793" cy="1111793"/>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296BE8-A801-43CE-AF96-F9369D7C03D7}">
      <dsp:nvSpPr>
        <dsp:cNvPr id="0" name=""/>
        <dsp:cNvSpPr/>
      </dsp:nvSpPr>
      <dsp:spPr>
        <a:xfrm>
          <a:off x="417477" y="2670974"/>
          <a:ext cx="9601986" cy="500807"/>
        </a:xfrm>
        <a:prstGeom prst="leftRightArrow">
          <a:avLst/>
        </a:prstGeom>
        <a:solidFill>
          <a:schemeClr val="accent4">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7C3EF-2711-4D7A-A22D-43689363AE43}">
      <dsp:nvSpPr>
        <dsp:cNvPr id="0" name=""/>
        <dsp:cNvSpPr/>
      </dsp:nvSpPr>
      <dsp:spPr>
        <a:xfrm>
          <a:off x="3507530" y="523313"/>
          <a:ext cx="3649057" cy="1267269"/>
        </a:xfrm>
        <a:prstGeom prst="ellipse">
          <a:avLst/>
        </a:prstGeom>
        <a:solidFill>
          <a:schemeClr val="accent4">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7B8B0-BC96-4C56-BD8A-38A863FAB96D}">
      <dsp:nvSpPr>
        <dsp:cNvPr id="0" name=""/>
        <dsp:cNvSpPr/>
      </dsp:nvSpPr>
      <dsp:spPr>
        <a:xfrm>
          <a:off x="4984126" y="3626426"/>
          <a:ext cx="707181" cy="452596"/>
        </a:xfrm>
        <a:prstGeom prst="downArrow">
          <a:avLst/>
        </a:prstGeom>
        <a:solidFill>
          <a:schemeClr val="accent4">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C440BB-A5F3-4920-970B-E7D96C1B13D9}">
      <dsp:nvSpPr>
        <dsp:cNvPr id="0" name=""/>
        <dsp:cNvSpPr/>
      </dsp:nvSpPr>
      <dsp:spPr>
        <a:xfrm>
          <a:off x="3640480" y="3988503"/>
          <a:ext cx="3394472" cy="8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7030A0"/>
              </a:solidFill>
            </a:rPr>
            <a:t>All Facility Staff</a:t>
          </a:r>
        </a:p>
      </dsp:txBody>
      <dsp:txXfrm>
        <a:off x="3640480" y="3988503"/>
        <a:ext cx="3394472" cy="848618"/>
      </dsp:txXfrm>
    </dsp:sp>
    <dsp:sp modelId="{31C5D68C-3189-420D-BD47-B5990387F522}">
      <dsp:nvSpPr>
        <dsp:cNvPr id="0" name=""/>
        <dsp:cNvSpPr/>
      </dsp:nvSpPr>
      <dsp:spPr>
        <a:xfrm>
          <a:off x="4652047" y="1648561"/>
          <a:ext cx="1637238" cy="1752718"/>
        </a:xfrm>
        <a:prstGeom prst="ellipse">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Volunteer, Caregiver</a:t>
          </a:r>
        </a:p>
      </dsp:txBody>
      <dsp:txXfrm>
        <a:off x="4891815" y="1905241"/>
        <a:ext cx="1157702" cy="1239358"/>
      </dsp:txXfrm>
    </dsp:sp>
    <dsp:sp modelId="{A9E7FFA4-FB72-4D25-8694-9ED81F899303}">
      <dsp:nvSpPr>
        <dsp:cNvPr id="0" name=""/>
        <dsp:cNvSpPr/>
      </dsp:nvSpPr>
      <dsp:spPr>
        <a:xfrm>
          <a:off x="3741197" y="693582"/>
          <a:ext cx="1637238" cy="1752718"/>
        </a:xfrm>
        <a:prstGeom prst="ellipse">
          <a:avLst/>
        </a:prstGeom>
        <a:solidFill>
          <a:schemeClr val="accent4">
            <a:shade val="50000"/>
            <a:hueOff val="-139623"/>
            <a:satOff val="-4225"/>
            <a:lumOff val="27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Consultant Contractor</a:t>
          </a:r>
        </a:p>
      </dsp:txBody>
      <dsp:txXfrm>
        <a:off x="3980965" y="950262"/>
        <a:ext cx="1157702" cy="1239358"/>
      </dsp:txXfrm>
    </dsp:sp>
    <dsp:sp modelId="{C4C864FE-6C81-4263-ACFA-298E54FB76C7}">
      <dsp:nvSpPr>
        <dsp:cNvPr id="0" name=""/>
        <dsp:cNvSpPr/>
      </dsp:nvSpPr>
      <dsp:spPr>
        <a:xfrm>
          <a:off x="5042412" y="385817"/>
          <a:ext cx="1637238" cy="1752718"/>
        </a:xfrm>
        <a:prstGeom prst="ellipse">
          <a:avLst/>
        </a:prstGeom>
        <a:solidFill>
          <a:schemeClr val="accent4">
            <a:shade val="50000"/>
            <a:hueOff val="-139623"/>
            <a:satOff val="-4225"/>
            <a:lumOff val="27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Employee Students</a:t>
          </a:r>
        </a:p>
      </dsp:txBody>
      <dsp:txXfrm>
        <a:off x="5282180" y="642497"/>
        <a:ext cx="1157702" cy="1239358"/>
      </dsp:txXfrm>
    </dsp:sp>
    <dsp:sp modelId="{30434C7B-F715-43F4-8E11-EC5F486BEA8D}">
      <dsp:nvSpPr>
        <dsp:cNvPr id="0" name=""/>
        <dsp:cNvSpPr/>
      </dsp:nvSpPr>
      <dsp:spPr>
        <a:xfrm>
          <a:off x="1799064" y="-311158"/>
          <a:ext cx="7077304" cy="4525958"/>
        </a:xfrm>
        <a:prstGeom prst="funnel">
          <a:avLst/>
        </a:prstGeom>
        <a:solidFill>
          <a:schemeClr val="lt1">
            <a:alpha val="55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3FE09-BDBA-4EC1-8776-3AE9B8EA9DB1}">
      <dsp:nvSpPr>
        <dsp:cNvPr id="0" name=""/>
        <dsp:cNvSpPr/>
      </dsp:nvSpPr>
      <dsp:spPr>
        <a:xfrm rot="5400000">
          <a:off x="6197951" y="-2331417"/>
          <a:ext cx="1501693" cy="654004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solidFill>
                <a:srgbClr val="7030A0"/>
              </a:solidFill>
            </a:rPr>
            <a:t>Published by CMS every week</a:t>
          </a:r>
        </a:p>
        <a:p>
          <a:pPr marL="171450" lvl="1" indent="-171450" algn="l" defTabSz="844550">
            <a:lnSpc>
              <a:spcPct val="90000"/>
            </a:lnSpc>
            <a:spcBef>
              <a:spcPct val="0"/>
            </a:spcBef>
            <a:spcAft>
              <a:spcPct val="15000"/>
            </a:spcAft>
            <a:buChar char="•"/>
          </a:pPr>
          <a:r>
            <a:rPr lang="en-US" sz="1900" kern="1200" dirty="0">
              <a:hlinkClick xmlns:r="http://schemas.openxmlformats.org/officeDocument/2006/relationships" r:id="rId1"/>
            </a:rPr>
            <a:t>https://data.cms.gov/stories/s/COVID-19-Nursing-Home-Data/bkwz-xpvg</a:t>
          </a:r>
          <a:endParaRPr lang="en-US" sz="1900" kern="1200" dirty="0"/>
        </a:p>
      </dsp:txBody>
      <dsp:txXfrm rot="-5400000">
        <a:off x="3678776" y="261065"/>
        <a:ext cx="6466738" cy="1355079"/>
      </dsp:txXfrm>
    </dsp:sp>
    <dsp:sp modelId="{D8A295D0-2A08-4E24-9F2B-BE3072477E49}">
      <dsp:nvSpPr>
        <dsp:cNvPr id="0" name=""/>
        <dsp:cNvSpPr/>
      </dsp:nvSpPr>
      <dsp:spPr>
        <a:xfrm>
          <a:off x="0" y="46"/>
          <a:ext cx="3678775" cy="187711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County-Level Positivity  Rates</a:t>
          </a:r>
        </a:p>
      </dsp:txBody>
      <dsp:txXfrm>
        <a:off x="91633" y="91679"/>
        <a:ext cx="3495509" cy="1693851"/>
      </dsp:txXfrm>
    </dsp:sp>
    <dsp:sp modelId="{A54CB4DC-B2A2-427F-A9B9-BB4F67848D32}">
      <dsp:nvSpPr>
        <dsp:cNvPr id="0" name=""/>
        <dsp:cNvSpPr/>
      </dsp:nvSpPr>
      <dsp:spPr>
        <a:xfrm rot="5400000">
          <a:off x="6197951" y="-360444"/>
          <a:ext cx="1501693" cy="654004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solidFill>
                <a:srgbClr val="7030A0"/>
              </a:solidFill>
            </a:rPr>
            <a:t>Check rates on the same day of the week every week</a:t>
          </a:r>
        </a:p>
        <a:p>
          <a:pPr marL="171450" lvl="1" indent="-171450" algn="l" defTabSz="844550">
            <a:lnSpc>
              <a:spcPct val="90000"/>
            </a:lnSpc>
            <a:spcBef>
              <a:spcPct val="0"/>
            </a:spcBef>
            <a:spcAft>
              <a:spcPct val="15000"/>
            </a:spcAft>
            <a:buChar char="•"/>
          </a:pPr>
          <a:r>
            <a:rPr lang="en-US" sz="1900" kern="1200" dirty="0">
              <a:solidFill>
                <a:srgbClr val="7030A0"/>
              </a:solidFill>
            </a:rPr>
            <a:t>Rate increases </a:t>
          </a:r>
          <a:r>
            <a:rPr lang="en-US" sz="1900" kern="1200" dirty="0">
              <a:solidFill>
                <a:srgbClr val="7030A0"/>
              </a:solidFill>
              <a:sym typeface="Wingdings" panose="05000000000000000000" pitchFamily="2" charset="2"/>
            </a:rPr>
            <a:t> immediately adjust testing frequency</a:t>
          </a:r>
          <a:endParaRPr lang="en-US" sz="1900" kern="1200" dirty="0">
            <a:solidFill>
              <a:srgbClr val="7030A0"/>
            </a:solidFill>
          </a:endParaRPr>
        </a:p>
        <a:p>
          <a:pPr marL="171450" lvl="1" indent="-171450" algn="l" defTabSz="844550">
            <a:lnSpc>
              <a:spcPct val="90000"/>
            </a:lnSpc>
            <a:spcBef>
              <a:spcPct val="0"/>
            </a:spcBef>
            <a:spcAft>
              <a:spcPct val="15000"/>
            </a:spcAft>
            <a:buChar char="•"/>
          </a:pPr>
          <a:r>
            <a:rPr lang="en-US" sz="1900" kern="1200" dirty="0">
              <a:solidFill>
                <a:srgbClr val="7030A0"/>
              </a:solidFill>
            </a:rPr>
            <a:t>Rate decreases </a:t>
          </a:r>
          <a:r>
            <a:rPr lang="en-US" sz="1900" kern="1200" dirty="0">
              <a:solidFill>
                <a:srgbClr val="7030A0"/>
              </a:solidFill>
              <a:sym typeface="Wingdings" panose="05000000000000000000" pitchFamily="2" charset="2"/>
            </a:rPr>
            <a:t> continue testing staff at higher frequency until rate remains at lower level for at least 2 weeks</a:t>
          </a:r>
          <a:r>
            <a:rPr lang="en-US" sz="1900" kern="1200" dirty="0">
              <a:solidFill>
                <a:srgbClr val="7030A0"/>
              </a:solidFill>
            </a:rPr>
            <a:t>      </a:t>
          </a:r>
        </a:p>
      </dsp:txBody>
      <dsp:txXfrm rot="-5400000">
        <a:off x="3678776" y="2232038"/>
        <a:ext cx="6466738" cy="1355079"/>
      </dsp:txXfrm>
    </dsp:sp>
    <dsp:sp modelId="{038D7F37-31BF-43AD-A3C2-A4E628E37B7E}">
      <dsp:nvSpPr>
        <dsp:cNvPr id="0" name=""/>
        <dsp:cNvSpPr/>
      </dsp:nvSpPr>
      <dsp:spPr>
        <a:xfrm>
          <a:off x="0" y="1971019"/>
          <a:ext cx="3678775" cy="187711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Adjust Testing Frequency Based on Changes in the Positivity Rate</a:t>
          </a:r>
        </a:p>
      </dsp:txBody>
      <dsp:txXfrm>
        <a:off x="91633" y="2062652"/>
        <a:ext cx="3495509" cy="16938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3A038-C5BE-4284-942E-19AE4501A208}">
      <dsp:nvSpPr>
        <dsp:cNvPr id="0" name=""/>
        <dsp:cNvSpPr/>
      </dsp:nvSpPr>
      <dsp:spPr>
        <a:xfrm>
          <a:off x="4317540" y="1310"/>
          <a:ext cx="6468407" cy="1381156"/>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solidFill>
                <a:srgbClr val="7030A0"/>
              </a:solidFill>
            </a:rPr>
            <a:t>Low =  &lt;5%  </a:t>
          </a:r>
          <a:r>
            <a:rPr lang="en-US" sz="2400" kern="1200" dirty="0">
              <a:solidFill>
                <a:srgbClr val="7030A0"/>
              </a:solidFill>
            </a:rPr>
            <a:t>or with less than 20 tests in 14 days</a:t>
          </a:r>
        </a:p>
        <a:p>
          <a:pPr marL="228600" lvl="1" indent="-228600" algn="l" defTabSz="1066800">
            <a:lnSpc>
              <a:spcPct val="90000"/>
            </a:lnSpc>
            <a:spcBef>
              <a:spcPct val="0"/>
            </a:spcBef>
            <a:spcAft>
              <a:spcPct val="15000"/>
            </a:spcAft>
            <a:buChar char="•"/>
          </a:pPr>
          <a:r>
            <a:rPr lang="en-US" sz="2400" b="1" kern="1200" dirty="0">
              <a:solidFill>
                <a:srgbClr val="7030A0"/>
              </a:solidFill>
            </a:rPr>
            <a:t>Test once a month</a:t>
          </a:r>
        </a:p>
      </dsp:txBody>
      <dsp:txXfrm>
        <a:off x="4317540" y="173955"/>
        <a:ext cx="5950474" cy="1035867"/>
      </dsp:txXfrm>
    </dsp:sp>
    <dsp:sp modelId="{6A3E917A-7D53-4398-B779-D85DF11C9192}">
      <dsp:nvSpPr>
        <dsp:cNvPr id="0" name=""/>
        <dsp:cNvSpPr/>
      </dsp:nvSpPr>
      <dsp:spPr>
        <a:xfrm>
          <a:off x="5269" y="56778"/>
          <a:ext cx="4312271" cy="1270220"/>
        </a:xfrm>
        <a:prstGeom prst="roundRect">
          <a:avLst/>
        </a:prstGeom>
        <a:solidFill>
          <a:srgbClr val="00B050"/>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GREEN</a:t>
          </a:r>
          <a:r>
            <a:rPr lang="en-US" sz="2400" kern="1200" dirty="0">
              <a:solidFill>
                <a:schemeClr val="bg1"/>
              </a:solidFill>
            </a:rPr>
            <a:t>  </a:t>
          </a:r>
        </a:p>
      </dsp:txBody>
      <dsp:txXfrm>
        <a:off x="67276" y="118785"/>
        <a:ext cx="4188257" cy="1146206"/>
      </dsp:txXfrm>
    </dsp:sp>
    <dsp:sp modelId="{5B9AB5D6-78AA-4278-B9E3-F86550FE2C75}">
      <dsp:nvSpPr>
        <dsp:cNvPr id="0" name=""/>
        <dsp:cNvSpPr/>
      </dsp:nvSpPr>
      <dsp:spPr>
        <a:xfrm>
          <a:off x="4276098" y="1405080"/>
          <a:ext cx="6515113" cy="1915865"/>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solidFill>
                <a:srgbClr val="7030A0"/>
              </a:solidFill>
            </a:rPr>
            <a:t>Medium =  5%-10% </a:t>
          </a:r>
          <a:r>
            <a:rPr lang="en-US" sz="2400" kern="1200" dirty="0">
              <a:solidFill>
                <a:srgbClr val="7030A0"/>
              </a:solidFill>
            </a:rPr>
            <a:t>OR with &lt;500 tests &amp; &lt;2,000tests/100k  &amp; &gt;10% positivity over 14 days	</a:t>
          </a:r>
        </a:p>
        <a:p>
          <a:pPr marL="228600" lvl="1" indent="-228600" algn="l" defTabSz="1066800">
            <a:lnSpc>
              <a:spcPct val="90000"/>
            </a:lnSpc>
            <a:spcBef>
              <a:spcPct val="0"/>
            </a:spcBef>
            <a:spcAft>
              <a:spcPct val="15000"/>
            </a:spcAft>
            <a:buChar char="•"/>
          </a:pPr>
          <a:r>
            <a:rPr lang="en-US" sz="2400" b="1" kern="1200" dirty="0">
              <a:solidFill>
                <a:srgbClr val="7030A0"/>
              </a:solidFill>
            </a:rPr>
            <a:t>Test once a week</a:t>
          </a:r>
        </a:p>
      </dsp:txBody>
      <dsp:txXfrm>
        <a:off x="4276098" y="1644563"/>
        <a:ext cx="5796664" cy="1436899"/>
      </dsp:txXfrm>
    </dsp:sp>
    <dsp:sp modelId="{2E556F07-A058-4B0B-BBD0-A57C890AEE17}">
      <dsp:nvSpPr>
        <dsp:cNvPr id="0" name=""/>
        <dsp:cNvSpPr/>
      </dsp:nvSpPr>
      <dsp:spPr>
        <a:xfrm>
          <a:off x="5771" y="1768847"/>
          <a:ext cx="4264560" cy="1297408"/>
        </a:xfrm>
        <a:prstGeom prst="roundRect">
          <a:avLst/>
        </a:prstGeom>
        <a:solidFill>
          <a:srgbClr val="FFFF00"/>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YELLOW  </a:t>
          </a:r>
        </a:p>
      </dsp:txBody>
      <dsp:txXfrm>
        <a:off x="69105" y="1832181"/>
        <a:ext cx="4137892" cy="1170740"/>
      </dsp:txXfrm>
    </dsp:sp>
    <dsp:sp modelId="{F59F6DBD-C506-4A79-8E93-285694DCBAA0}">
      <dsp:nvSpPr>
        <dsp:cNvPr id="0" name=""/>
        <dsp:cNvSpPr/>
      </dsp:nvSpPr>
      <dsp:spPr>
        <a:xfrm>
          <a:off x="4317540" y="3452636"/>
          <a:ext cx="6468407" cy="1430348"/>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solidFill>
                <a:srgbClr val="7030A0"/>
              </a:solidFill>
            </a:rPr>
            <a:t>High =  &gt;10% </a:t>
          </a:r>
          <a:r>
            <a:rPr lang="en-US" sz="2400" kern="1200" dirty="0">
              <a:solidFill>
                <a:srgbClr val="7030A0"/>
              </a:solidFill>
            </a:rPr>
            <a:t>and not meeting criteria for Green or Yellow		</a:t>
          </a:r>
        </a:p>
        <a:p>
          <a:pPr marL="228600" lvl="1" indent="-228600" algn="l" defTabSz="1066800">
            <a:lnSpc>
              <a:spcPct val="90000"/>
            </a:lnSpc>
            <a:spcBef>
              <a:spcPct val="0"/>
            </a:spcBef>
            <a:spcAft>
              <a:spcPct val="15000"/>
            </a:spcAft>
            <a:buChar char="•"/>
          </a:pPr>
          <a:r>
            <a:rPr lang="en-US" sz="2400" b="1" u="none" kern="1200" dirty="0">
              <a:solidFill>
                <a:srgbClr val="7030A0"/>
              </a:solidFill>
            </a:rPr>
            <a:t>Test twice a week</a:t>
          </a:r>
        </a:p>
      </dsp:txBody>
      <dsp:txXfrm>
        <a:off x="4317540" y="3631430"/>
        <a:ext cx="5932027" cy="1072761"/>
      </dsp:txXfrm>
    </dsp:sp>
    <dsp:sp modelId="{8C0994F2-19E2-497D-89E8-F6AD512B8EF5}">
      <dsp:nvSpPr>
        <dsp:cNvPr id="0" name=""/>
        <dsp:cNvSpPr/>
      </dsp:nvSpPr>
      <dsp:spPr>
        <a:xfrm>
          <a:off x="5269" y="3534417"/>
          <a:ext cx="4312271" cy="1266786"/>
        </a:xfrm>
        <a:prstGeom prst="roundRect">
          <a:avLst/>
        </a:prstGeom>
        <a:solidFill>
          <a:srgbClr val="FF0000"/>
        </a:solidFill>
        <a:ln w="38100" cap="flat" cmpd="sng" algn="ctr">
          <a:solidFill>
            <a:schemeClr val="accent4">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RED  </a:t>
          </a:r>
        </a:p>
      </dsp:txBody>
      <dsp:txXfrm>
        <a:off x="67108" y="3596256"/>
        <a:ext cx="4188593" cy="11431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9DE3E-FB53-4F12-8B48-38A8F13FE454}">
      <dsp:nvSpPr>
        <dsp:cNvPr id="0" name=""/>
        <dsp:cNvSpPr/>
      </dsp:nvSpPr>
      <dsp:spPr>
        <a:xfrm>
          <a:off x="0" y="0"/>
          <a:ext cx="4620747" cy="4620747"/>
        </a:xfrm>
        <a:prstGeom prst="pie">
          <a:avLst>
            <a:gd name="adj1" fmla="val 5400000"/>
            <a:gd name="adj2" fmla="val 1620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898EA2D-5A50-4444-B802-E493E20AA0A1}">
      <dsp:nvSpPr>
        <dsp:cNvPr id="0" name=""/>
        <dsp:cNvSpPr/>
      </dsp:nvSpPr>
      <dsp:spPr>
        <a:xfrm>
          <a:off x="2310373" y="0"/>
          <a:ext cx="7539870" cy="4620747"/>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solidFill>
                <a:srgbClr val="00B050"/>
              </a:solidFill>
            </a:rPr>
            <a:t>Green</a:t>
          </a:r>
        </a:p>
      </dsp:txBody>
      <dsp:txXfrm>
        <a:off x="2310373" y="0"/>
        <a:ext cx="3769935" cy="2194854"/>
      </dsp:txXfrm>
    </dsp:sp>
    <dsp:sp modelId="{B73E4BDE-0BC9-49A0-8075-E4A269F247AA}">
      <dsp:nvSpPr>
        <dsp:cNvPr id="0" name=""/>
        <dsp:cNvSpPr/>
      </dsp:nvSpPr>
      <dsp:spPr>
        <a:xfrm>
          <a:off x="1212946" y="2194854"/>
          <a:ext cx="2194854" cy="2194854"/>
        </a:xfrm>
        <a:prstGeom prst="pie">
          <a:avLst>
            <a:gd name="adj1" fmla="val 5400000"/>
            <a:gd name="adj2" fmla="val 1620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F939B1F-CE8F-42F3-AE1B-E24361945707}">
      <dsp:nvSpPr>
        <dsp:cNvPr id="0" name=""/>
        <dsp:cNvSpPr/>
      </dsp:nvSpPr>
      <dsp:spPr>
        <a:xfrm>
          <a:off x="2310373" y="2194854"/>
          <a:ext cx="7539870" cy="2194854"/>
        </a:xfrm>
        <a:prstGeom prst="rect">
          <a:avLst/>
        </a:prstGeom>
        <a:solidFill>
          <a:schemeClr val="bg1"/>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solidFill>
                <a:srgbClr val="FFFF00"/>
              </a:solidFill>
            </a:rPr>
            <a:t>Yellow</a:t>
          </a:r>
        </a:p>
      </dsp:txBody>
      <dsp:txXfrm>
        <a:off x="2310373" y="2194854"/>
        <a:ext cx="3769935" cy="2194854"/>
      </dsp:txXfrm>
    </dsp:sp>
    <dsp:sp modelId="{B6780200-B2A2-41DB-B928-B241FCE7EA88}">
      <dsp:nvSpPr>
        <dsp:cNvPr id="0" name=""/>
        <dsp:cNvSpPr/>
      </dsp:nvSpPr>
      <dsp:spPr>
        <a:xfrm>
          <a:off x="6080308" y="0"/>
          <a:ext cx="3769935" cy="219485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rgbClr val="7030A0"/>
              </a:solidFill>
            </a:rPr>
            <a:t>Counties with 20 or fewer tests over 14 days</a:t>
          </a:r>
        </a:p>
      </dsp:txBody>
      <dsp:txXfrm>
        <a:off x="6080308" y="0"/>
        <a:ext cx="3769935" cy="2194854"/>
      </dsp:txXfrm>
    </dsp:sp>
    <dsp:sp modelId="{009BCCC9-50EA-4ACE-AFE1-60F3C0CECE63}">
      <dsp:nvSpPr>
        <dsp:cNvPr id="0" name=""/>
        <dsp:cNvSpPr/>
      </dsp:nvSpPr>
      <dsp:spPr>
        <a:xfrm>
          <a:off x="6080308" y="2194854"/>
          <a:ext cx="3769935" cy="219485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solidFill>
                <a:srgbClr val="7030A0"/>
              </a:solidFill>
            </a:rPr>
            <a:t>Fewer than 500 tests and fewer than 2,000 tests per 100,000 residents over 14 days </a:t>
          </a:r>
        </a:p>
        <a:p>
          <a:pPr marL="228600" lvl="1" indent="-228600" algn="l" defTabSz="1155700">
            <a:lnSpc>
              <a:spcPct val="90000"/>
            </a:lnSpc>
            <a:spcBef>
              <a:spcPct val="0"/>
            </a:spcBef>
            <a:spcAft>
              <a:spcPct val="15000"/>
            </a:spcAft>
            <a:buChar char="•"/>
          </a:pPr>
          <a:r>
            <a:rPr lang="en-US" sz="2600" kern="1200" dirty="0">
              <a:solidFill>
                <a:srgbClr val="7030A0"/>
              </a:solidFill>
            </a:rPr>
            <a:t>Greater than 10% positivity over 14 days</a:t>
          </a:r>
        </a:p>
      </dsp:txBody>
      <dsp:txXfrm>
        <a:off x="6080308" y="2194854"/>
        <a:ext cx="3769935" cy="21948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893E4-00EF-47BB-A72D-DB4F03A9BB99}">
      <dsp:nvSpPr>
        <dsp:cNvPr id="0" name=""/>
        <dsp:cNvSpPr/>
      </dsp:nvSpPr>
      <dsp:spPr>
        <a:xfrm>
          <a:off x="0" y="350744"/>
          <a:ext cx="10972800" cy="1216800"/>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7030A0"/>
              </a:solidFill>
            </a:rPr>
            <a:t>Individuals who have been COVID positive do not need repeat testing for 90 days.</a:t>
          </a:r>
        </a:p>
      </dsp:txBody>
      <dsp:txXfrm>
        <a:off x="59399" y="410143"/>
        <a:ext cx="10854002" cy="1098002"/>
      </dsp:txXfrm>
    </dsp:sp>
    <dsp:sp modelId="{9DD0838B-D306-43CA-8E65-18735B7870A3}">
      <dsp:nvSpPr>
        <dsp:cNvPr id="0" name=""/>
        <dsp:cNvSpPr/>
      </dsp:nvSpPr>
      <dsp:spPr>
        <a:xfrm>
          <a:off x="0" y="1978156"/>
          <a:ext cx="10972800" cy="1216800"/>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7030A0"/>
              </a:solidFill>
            </a:rPr>
            <a:t>Staff can be tested elsewhere in the correct timeframe with a documented result.</a:t>
          </a:r>
        </a:p>
      </dsp:txBody>
      <dsp:txXfrm>
        <a:off x="59399" y="2037555"/>
        <a:ext cx="1085400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576" tIns="48289" rIns="96576" bIns="48289" rtlCol="0"/>
          <a:lstStyle>
            <a:lvl1pPr algn="l">
              <a:defRPr sz="1100"/>
            </a:lvl1pPr>
          </a:lstStyle>
          <a:p>
            <a:endParaRPr lang="en-US" dirty="0">
              <a:latin typeface="Calibri Light" panose="020F0302020204030204" pitchFamily="34" charset="0"/>
            </a:endParaRPr>
          </a:p>
        </p:txBody>
      </p:sp>
      <p:sp>
        <p:nvSpPr>
          <p:cNvPr id="3" name="Date Placeholder 2"/>
          <p:cNvSpPr>
            <a:spLocks noGrp="1"/>
          </p:cNvSpPr>
          <p:nvPr>
            <p:ph type="dt" sz="quarter" idx="1"/>
          </p:nvPr>
        </p:nvSpPr>
        <p:spPr>
          <a:xfrm>
            <a:off x="4143592" y="0"/>
            <a:ext cx="3169920" cy="480060"/>
          </a:xfrm>
          <a:prstGeom prst="rect">
            <a:avLst/>
          </a:prstGeom>
        </p:spPr>
        <p:txBody>
          <a:bodyPr vert="horz" lIns="96576" tIns="48289" rIns="96576" bIns="48289" rtlCol="0"/>
          <a:lstStyle>
            <a:lvl1pPr algn="r">
              <a:defRPr sz="1100"/>
            </a:lvl1pPr>
          </a:lstStyle>
          <a:p>
            <a:r>
              <a:rPr lang="en-US">
                <a:latin typeface="Calibri Light" panose="020F0302020204030204" pitchFamily="34" charset="0"/>
              </a:rPr>
              <a:t>Harmony Healthcare International (HHI)</a:t>
            </a:r>
            <a:endParaRPr lang="en-US" dirty="0">
              <a:latin typeface="Calibri Light" panose="020F0302020204030204" pitchFamily="34" charset="0"/>
            </a:endParaRPr>
          </a:p>
        </p:txBody>
      </p:sp>
      <p:sp>
        <p:nvSpPr>
          <p:cNvPr id="4" name="Footer Placeholder 3"/>
          <p:cNvSpPr>
            <a:spLocks noGrp="1"/>
          </p:cNvSpPr>
          <p:nvPr>
            <p:ph type="ftr" sz="quarter" idx="2"/>
          </p:nvPr>
        </p:nvSpPr>
        <p:spPr>
          <a:xfrm>
            <a:off x="0" y="8992151"/>
            <a:ext cx="3169920" cy="480060"/>
          </a:xfrm>
          <a:prstGeom prst="rect">
            <a:avLst/>
          </a:prstGeom>
        </p:spPr>
        <p:txBody>
          <a:bodyPr vert="horz" lIns="96576" tIns="48289" rIns="96576" bIns="48289" rtlCol="0" anchor="b"/>
          <a:lstStyle>
            <a:lvl1pPr algn="l">
              <a:defRPr sz="1100"/>
            </a:lvl1pPr>
          </a:lstStyle>
          <a:p>
            <a:r>
              <a:rPr lang="en-US" sz="1000">
                <a:latin typeface="Calibri Light" panose="020F0302020204030204" pitchFamily="34" charset="0"/>
              </a:rPr>
              <a:t>V.1.15.19, Copyright © 2019, All Rights Reserved</a:t>
            </a:r>
            <a:endParaRPr lang="en-US" sz="1000" dirty="0">
              <a:latin typeface="Calibri Light" panose="020F0302020204030204" pitchFamily="34" charset="0"/>
            </a:endParaRPr>
          </a:p>
        </p:txBody>
      </p:sp>
      <p:sp>
        <p:nvSpPr>
          <p:cNvPr id="5" name="Slide Number Placeholder 4"/>
          <p:cNvSpPr>
            <a:spLocks noGrp="1"/>
          </p:cNvSpPr>
          <p:nvPr>
            <p:ph type="sldNum" sz="quarter" idx="3"/>
          </p:nvPr>
        </p:nvSpPr>
        <p:spPr>
          <a:xfrm>
            <a:off x="4143592" y="9119473"/>
            <a:ext cx="3169920" cy="480060"/>
          </a:xfrm>
          <a:prstGeom prst="rect">
            <a:avLst/>
          </a:prstGeom>
        </p:spPr>
        <p:txBody>
          <a:bodyPr vert="horz" lIns="96576" tIns="48289" rIns="96576" bIns="48289" rtlCol="0" anchor="b"/>
          <a:lstStyle>
            <a:lvl1pPr algn="r">
              <a:defRPr sz="1100"/>
            </a:lvl1pPr>
          </a:lstStyle>
          <a:p>
            <a:fld id="{A282D9A2-9111-B843-8B8E-A52F4625B802}" type="slidenum">
              <a:rPr lang="en-US" smtClean="0">
                <a:latin typeface="Calibri Light" panose="020F0302020204030204" pitchFamily="34" charset="0"/>
              </a:rPr>
              <a:pPr/>
              <a:t>‹#›</a:t>
            </a:fld>
            <a:endParaRPr lang="en-US" dirty="0">
              <a:latin typeface="Calibri Light" panose="020F0302020204030204" pitchFamily="34" charset="0"/>
            </a:endParaRPr>
          </a:p>
        </p:txBody>
      </p:sp>
    </p:spTree>
    <p:extLst>
      <p:ext uri="{BB962C8B-B14F-4D97-AF65-F5344CB8AC3E}">
        <p14:creationId xmlns:p14="http://schemas.microsoft.com/office/powerpoint/2010/main" val="30287413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576" tIns="48289" rIns="96576" bIns="48289" rtlCol="0"/>
          <a:lstStyle>
            <a:lvl1pPr algn="l">
              <a:defRPr sz="1100">
                <a:latin typeface="Calibri Light" panose="020F0302020204030204" pitchFamily="34" charset="0"/>
              </a:defRPr>
            </a:lvl1pPr>
          </a:lstStyle>
          <a:p>
            <a:endParaRPr lang="en-US" dirty="0"/>
          </a:p>
        </p:txBody>
      </p:sp>
      <p:sp>
        <p:nvSpPr>
          <p:cNvPr id="3" name="Date Placeholder 2"/>
          <p:cNvSpPr>
            <a:spLocks noGrp="1"/>
          </p:cNvSpPr>
          <p:nvPr>
            <p:ph type="dt" idx="1"/>
          </p:nvPr>
        </p:nvSpPr>
        <p:spPr>
          <a:xfrm>
            <a:off x="4143592" y="0"/>
            <a:ext cx="3169920" cy="480060"/>
          </a:xfrm>
          <a:prstGeom prst="rect">
            <a:avLst/>
          </a:prstGeom>
        </p:spPr>
        <p:txBody>
          <a:bodyPr vert="horz" lIns="96576" tIns="48289" rIns="96576" bIns="48289" rtlCol="0"/>
          <a:lstStyle>
            <a:lvl1pPr algn="r">
              <a:defRPr sz="1100">
                <a:latin typeface="Calibri Light" panose="020F0302020204030204" pitchFamily="34" charset="0"/>
              </a:defRPr>
            </a:lvl1pPr>
          </a:lstStyle>
          <a:p>
            <a:r>
              <a:rPr lang="en-US"/>
              <a:t>Harmony Healthcare International (HHI)</a:t>
            </a:r>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576" tIns="48289" rIns="96576" bIns="48289"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576" tIns="48289" rIns="96576" bIns="482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576" tIns="48289" rIns="96576" bIns="48289" rtlCol="0" anchor="b"/>
          <a:lstStyle>
            <a:lvl1pPr algn="l">
              <a:defRPr sz="1100">
                <a:latin typeface="Calibri Light" panose="020F0302020204030204" pitchFamily="34" charset="0"/>
              </a:defRPr>
            </a:lvl1pPr>
          </a:lstStyle>
          <a:p>
            <a:r>
              <a:rPr lang="en-US"/>
              <a:t>V.1.15.19, Copyright © 2019, All Rights Reserved</a:t>
            </a:r>
            <a:endParaRPr lang="en-US" dirty="0"/>
          </a:p>
        </p:txBody>
      </p:sp>
      <p:sp>
        <p:nvSpPr>
          <p:cNvPr id="7" name="Slide Number Placeholder 6"/>
          <p:cNvSpPr>
            <a:spLocks noGrp="1"/>
          </p:cNvSpPr>
          <p:nvPr>
            <p:ph type="sldNum" sz="quarter" idx="5"/>
          </p:nvPr>
        </p:nvSpPr>
        <p:spPr>
          <a:xfrm>
            <a:off x="4143592" y="9119473"/>
            <a:ext cx="3169920" cy="480060"/>
          </a:xfrm>
          <a:prstGeom prst="rect">
            <a:avLst/>
          </a:prstGeom>
        </p:spPr>
        <p:txBody>
          <a:bodyPr vert="horz" lIns="96576" tIns="48289" rIns="96576" bIns="48289" rtlCol="0" anchor="b"/>
          <a:lstStyle>
            <a:lvl1pPr algn="r">
              <a:defRPr sz="1100">
                <a:latin typeface="Calibri Light" panose="020F0302020204030204" pitchFamily="34" charset="0"/>
              </a:defRPr>
            </a:lvl1pPr>
          </a:lstStyle>
          <a:p>
            <a:fld id="{698BEAFB-0257-F349-88FD-ABED8F58A523}" type="slidenum">
              <a:rPr lang="en-US" smtClean="0"/>
              <a:pPr/>
              <a:t>‹#›</a:t>
            </a:fld>
            <a:endParaRPr lang="en-US" dirty="0"/>
          </a:p>
        </p:txBody>
      </p:sp>
    </p:spTree>
    <p:extLst>
      <p:ext uri="{BB962C8B-B14F-4D97-AF65-F5344CB8AC3E}">
        <p14:creationId xmlns:p14="http://schemas.microsoft.com/office/powerpoint/2010/main" val="360984944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Calibri Light" panose="020F0302020204030204" pitchFamily="34" charset="0"/>
        <a:ea typeface="+mn-ea"/>
        <a:cs typeface="+mn-cs"/>
      </a:defRPr>
    </a:lvl1pPr>
    <a:lvl2pPr marL="457200" algn="l" defTabSz="457200" rtl="0" eaLnBrk="1" latinLnBrk="0" hangingPunct="1">
      <a:defRPr sz="1200" kern="1200">
        <a:solidFill>
          <a:schemeClr val="tx1"/>
        </a:solidFill>
        <a:latin typeface="Calibri Light" panose="020F0302020204030204" pitchFamily="34" charset="0"/>
        <a:ea typeface="+mn-ea"/>
        <a:cs typeface="+mn-cs"/>
      </a:defRPr>
    </a:lvl2pPr>
    <a:lvl3pPr marL="914400" algn="l" defTabSz="457200" rtl="0" eaLnBrk="1" latinLnBrk="0" hangingPunct="1">
      <a:defRPr sz="1200" kern="1200">
        <a:solidFill>
          <a:schemeClr val="tx1"/>
        </a:solidFill>
        <a:latin typeface="Calibri Light" panose="020F0302020204030204" pitchFamily="34" charset="0"/>
        <a:ea typeface="+mn-ea"/>
        <a:cs typeface="+mn-cs"/>
      </a:defRPr>
    </a:lvl3pPr>
    <a:lvl4pPr marL="1371600" algn="l" defTabSz="457200" rtl="0" eaLnBrk="1" latinLnBrk="0" hangingPunct="1">
      <a:defRPr sz="1200" kern="1200">
        <a:solidFill>
          <a:schemeClr val="tx1"/>
        </a:solidFill>
        <a:latin typeface="Calibri Light" panose="020F0302020204030204" pitchFamily="34" charset="0"/>
        <a:ea typeface="+mn-ea"/>
        <a:cs typeface="+mn-cs"/>
      </a:defRPr>
    </a:lvl4pPr>
    <a:lvl5pPr marL="1828800" algn="l" defTabSz="457200" rtl="0" eaLnBrk="1" latinLnBrk="0" hangingPunct="1">
      <a:defRPr sz="1200" kern="1200">
        <a:solidFill>
          <a:schemeClr val="tx1"/>
        </a:solidFill>
        <a:latin typeface="Calibri Light" panose="020F030202020403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coronavirus/2019-ncov/hcp/nursing-homes-testing.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cdc.gov/coronavirus/2019-ncov/hcp/nursing-homes-responding.html" TargetMode="External"/><Relationship Id="rId5" Type="http://schemas.openxmlformats.org/officeDocument/2006/relationships/hyperlink" Target="https://www.cdc.gov/coronavirus/2019-ncov/infection-control/control-recommendations.html" TargetMode="External"/><Relationship Id="rId4" Type="http://schemas.openxmlformats.org/officeDocument/2006/relationships/hyperlink" Target="https://www.cdc.gov/coronavirus/2019-ncov/hcp/testing-healthcare-personnel.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coronavirus/2019-ncov/php/contact-tracing/contact-tracing-plan/contact-tracing.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cdc.gov/coronavirus/2019-ncov/hcp/framework-non-COVID-care.html#table1" TargetMode="External"/><Relationship Id="rId4" Type="http://schemas.openxmlformats.org/officeDocument/2006/relationships/hyperlink" Target="https://www.cdc.gov/coronavirus/2019-ncov/hcp/dialysis/testing-patients.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cdc.gov/coronavirus/2019-ncov/hcp/nursing-homes-testing.html" TargetMode="External"/><Relationship Id="rId3" Type="http://schemas.openxmlformats.org/officeDocument/2006/relationships/hyperlink" Target="https://www.cdc.gov/coronavirus/2019-ncov/symptoms-testing/symptoms.html" TargetMode="External"/><Relationship Id="rId7" Type="http://schemas.openxmlformats.org/officeDocument/2006/relationships/hyperlink" Target="https://www.cdc.gov/coronavirus/2019-ncov/hcp/nursing-homes-responding.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cdc.gov/coronavirus/2019-ncov/hcp/infection-control-recommendations.html" TargetMode="External"/><Relationship Id="rId5" Type="http://schemas.openxmlformats.org/officeDocument/2006/relationships/hyperlink" Target="https://www.cdc.gov/coronavirus/2019-nCoV/lab/guidelines-clinical-specimens.html" TargetMode="External"/><Relationship Id="rId10" Type="http://schemas.openxmlformats.org/officeDocument/2006/relationships/hyperlink" Target="https://www.cdc.gov/coronavirus/2019-ncov/hcp/long-term-care.html" TargetMode="External"/><Relationship Id="rId4" Type="http://schemas.openxmlformats.org/officeDocument/2006/relationships/hyperlink" Target="https://www.cdc.gov/coronavirus/2019-ncov/hcp/return-to-work.html" TargetMode="External"/><Relationship Id="rId9" Type="http://schemas.openxmlformats.org/officeDocument/2006/relationships/hyperlink" Target="https://www.cdc.gov/coronavirus/2019-ncov/testing/diagnostic-testing.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coronavirus/2019-ncov/lab/faqs.html#Interpreting-Results-of-Diagnostic-Test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da.gov/medical-devices/coronavirus-disease-2019-covid-19-emergency-use-authorizations-medical-devices/vitro-diagnostics-euas#individual-antige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coronavirus/2019-ncov/infection-control/control-recommendations.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accessdata.fda.gov/scripts/medwatch/index.cfm?action=reporting.home" TargetMode="External"/><Relationship Id="rId4" Type="http://schemas.openxmlformats.org/officeDocument/2006/relationships/hyperlink" Target="https://www.cdc.gov/coronavirus/2019-ncov/hcp/long-term-care.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coronavirus/2019-ncov/infection-control/control-recommendations.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ms.gov/Medicare/Provider-Enrollment-and-Certification/GuidanceforLawsAndRegulations/Nursing-Home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coronavirus/2019-ncov/testing/diagnostic-testing.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dc.gov/coronavirus/2019-ncov/testing/serology-overview.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ata.cms.gov/stories/s/COVID-19-Nursing-Home-Data/bkwz-xpv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Harmony Healthcare International (HHI)</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V.1.15.19, Copyright © 2019, All Rights Reserved</a:t>
            </a: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BEAFB-0257-F349-88FD-ABED8F58A523}" type="slidenum">
              <a:rPr kumimoji="0" lang="en-US" sz="11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7" name="Header Placeholder 6">
            <a:extLst>
              <a:ext uri="{FF2B5EF4-FFF2-40B4-BE49-F238E27FC236}">
                <a16:creationId xmlns:a16="http://schemas.microsoft.com/office/drawing/2014/main" id="{540B28B2-8C58-45D5-82BE-DD65DD7FF6F0}"/>
              </a:ext>
            </a:extLst>
          </p:cNvPr>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98243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panose="020F0302020204030204" pitchFamily="34" charset="0"/>
                <a:ea typeface="+mn-ea"/>
                <a:cs typeface="+mn-cs"/>
              </a:rPr>
              <a:t>Above is updated with Sept 29</a:t>
            </a:r>
            <a:r>
              <a:rPr lang="en-US" sz="1200" b="0" i="0" kern="1200" baseline="30000" dirty="0">
                <a:solidFill>
                  <a:schemeClr val="tx1"/>
                </a:solidFill>
                <a:effectLst/>
                <a:latin typeface="Calibri Light" panose="020F0302020204030204" pitchFamily="34" charset="0"/>
                <a:ea typeface="+mn-ea"/>
                <a:cs typeface="+mn-cs"/>
              </a:rPr>
              <a:t>th</a:t>
            </a:r>
            <a:r>
              <a:rPr lang="en-US" sz="1200" b="0" i="0" kern="1200" dirty="0">
                <a:solidFill>
                  <a:schemeClr val="tx1"/>
                </a:solidFill>
                <a:effectLst/>
                <a:latin typeface="Calibri Light" panose="020F0302020204030204" pitchFamily="34" charset="0"/>
                <a:ea typeface="+mn-ea"/>
                <a:cs typeface="+mn-cs"/>
              </a:rPr>
              <a:t> guidance (on next slide) that states - Counties with 20 or fewer tests over 14 days will now move to “green” in the color-coded system of assessing COVID-19 community prevalence. Counties with both fewer than 500 tests and fewer than 2,000 tests per 100,000 residents, and greater than 10 percent positivity over 14 days – which would have been “red” under the previous methodology – will move to “yellow.” This information is critical to nursing homes, which are required to test their staff for COVID-19 at a frequency based on the positivity rate of their respective counties.</a:t>
            </a:r>
            <a:endParaRPr lang="en-US" dirty="0"/>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21</a:t>
            </a:fld>
            <a:endParaRPr lang="en-US" dirty="0"/>
          </a:p>
        </p:txBody>
      </p:sp>
    </p:spTree>
    <p:extLst>
      <p:ext uri="{BB962C8B-B14F-4D97-AF65-F5344CB8AC3E}">
        <p14:creationId xmlns:p14="http://schemas.microsoft.com/office/powerpoint/2010/main" val="417821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AHCA and others requested changes on testing frequency – can really be unfair for small rural counties that are &gt;10 due to very little testing that may have only 1 or 2 + COVID cases.</a:t>
            </a:r>
          </a:p>
          <a:p>
            <a:endParaRPr lang="en-US" sz="1200" b="0" i="0" kern="1200" dirty="0">
              <a:solidFill>
                <a:schemeClr val="tx1"/>
              </a:solidFill>
              <a:effectLst/>
              <a:latin typeface="Calibri Light" panose="020F0302020204030204" pitchFamily="34" charset="0"/>
              <a:ea typeface="+mn-ea"/>
              <a:cs typeface="+mn-cs"/>
            </a:endParaRP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22</a:t>
            </a:fld>
            <a:endParaRPr lang="en-US" dirty="0"/>
          </a:p>
        </p:txBody>
      </p:sp>
    </p:spTree>
    <p:extLst>
      <p:ext uri="{BB962C8B-B14F-4D97-AF65-F5344CB8AC3E}">
        <p14:creationId xmlns:p14="http://schemas.microsoft.com/office/powerpoint/2010/main" val="856425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23</a:t>
            </a:fld>
            <a:endParaRPr lang="en-US" dirty="0"/>
          </a:p>
        </p:txBody>
      </p:sp>
    </p:spTree>
    <p:extLst>
      <p:ext uri="{BB962C8B-B14F-4D97-AF65-F5344CB8AC3E}">
        <p14:creationId xmlns:p14="http://schemas.microsoft.com/office/powerpoint/2010/main" val="176866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Symptoms of FLU and COVID-19 are similar</a:t>
            </a:r>
            <a:r>
              <a:rPr lang="en-US" dirty="0"/>
              <a:t>.  With Flu season, test for both</a:t>
            </a:r>
          </a:p>
          <a:p>
            <a:r>
              <a:rPr lang="en-US" dirty="0"/>
              <a:t>Complications </a:t>
            </a:r>
            <a:r>
              <a:rPr lang="en-US" b="1" dirty="0"/>
              <a:t>in both</a:t>
            </a:r>
          </a:p>
          <a:p>
            <a:pPr marL="171450" indent="-171450">
              <a:buFont typeface="Arial" panose="020B0604020202020204" pitchFamily="34" charset="0"/>
              <a:buChar char="•"/>
            </a:pPr>
            <a:r>
              <a:rPr lang="en-US" dirty="0"/>
              <a:t>Resp: pneumonia, ARDS </a:t>
            </a:r>
          </a:p>
          <a:p>
            <a:pPr marL="171450" indent="-171450">
              <a:buFont typeface="Arial" panose="020B0604020202020204" pitchFamily="34" charset="0"/>
              <a:buChar char="•"/>
            </a:pPr>
            <a:r>
              <a:rPr lang="en-US" dirty="0"/>
              <a:t>Cardiac: myocarditis, pericarditis </a:t>
            </a:r>
          </a:p>
          <a:p>
            <a:pPr marL="171450" indent="-171450">
              <a:buFont typeface="Arial" panose="020B0604020202020204" pitchFamily="34" charset="0"/>
              <a:buChar char="•"/>
            </a:pPr>
            <a:r>
              <a:rPr lang="en-US" dirty="0"/>
              <a:t>Neuro: encephalitis </a:t>
            </a:r>
          </a:p>
          <a:p>
            <a:pPr marL="171450" indent="-171450">
              <a:buFont typeface="Arial" panose="020B0604020202020204" pitchFamily="34" charset="0"/>
              <a:buChar char="•"/>
            </a:pPr>
            <a:r>
              <a:rPr lang="en-US" dirty="0"/>
              <a:t>Sepsis: multiorgan failure </a:t>
            </a:r>
          </a:p>
          <a:p>
            <a:pPr marL="171450" indent="-171450">
              <a:buFont typeface="Arial" panose="020B0604020202020204" pitchFamily="34" charset="0"/>
              <a:buChar char="•"/>
            </a:pPr>
            <a:r>
              <a:rPr lang="en-US" dirty="0"/>
              <a:t>Secondary bacterial infections</a:t>
            </a:r>
          </a:p>
          <a:p>
            <a:r>
              <a:rPr lang="en-US" b="1" dirty="0"/>
              <a:t>Unique features of  COVID-19:</a:t>
            </a:r>
          </a:p>
          <a:p>
            <a:r>
              <a:rPr lang="en-US" dirty="0"/>
              <a:t>• Up to 40% of people with COVID-19 have no symptoms. </a:t>
            </a:r>
          </a:p>
          <a:p>
            <a:r>
              <a:rPr lang="en-US" dirty="0"/>
              <a:t>• Olfactory symptoms are common (new loss of taste or smell) </a:t>
            </a:r>
          </a:p>
          <a:p>
            <a:r>
              <a:rPr lang="en-US" dirty="0"/>
              <a:t>Complications specific to COVID-19:  </a:t>
            </a:r>
          </a:p>
          <a:p>
            <a:pPr marL="171450" indent="-171450">
              <a:buFont typeface="Arial" panose="020B0604020202020204" pitchFamily="34" charset="0"/>
              <a:buChar char="•"/>
            </a:pPr>
            <a:r>
              <a:rPr lang="en-US" dirty="0"/>
              <a:t>Hypercoagulability: MI, PE, DVT </a:t>
            </a:r>
          </a:p>
          <a:p>
            <a:pPr marL="171450" indent="-171450">
              <a:buFont typeface="Arial" panose="020B0604020202020204" pitchFamily="34" charset="0"/>
              <a:buChar char="•"/>
            </a:pPr>
            <a:r>
              <a:rPr lang="en-US" dirty="0"/>
              <a:t>Children: MIS-C </a:t>
            </a:r>
          </a:p>
          <a:p>
            <a:pPr marL="171450" indent="-171450">
              <a:buFont typeface="Arial" panose="020B0604020202020204" pitchFamily="34" charset="0"/>
              <a:buChar char="•"/>
            </a:pPr>
            <a:r>
              <a:rPr lang="en-US" dirty="0"/>
              <a:t>Post-COVID syndrome </a:t>
            </a:r>
          </a:p>
          <a:p>
            <a:pPr marL="171450" indent="-171450">
              <a:buFont typeface="Arial" panose="020B0604020202020204" pitchFamily="34" charset="0"/>
              <a:buChar char="•"/>
            </a:pPr>
            <a:r>
              <a:rPr lang="en-US" dirty="0"/>
              <a:t>What next?</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24</a:t>
            </a:fld>
            <a:endParaRPr lang="en-US" dirty="0"/>
          </a:p>
        </p:txBody>
      </p:sp>
    </p:spTree>
    <p:extLst>
      <p:ext uri="{BB962C8B-B14F-4D97-AF65-F5344CB8AC3E}">
        <p14:creationId xmlns:p14="http://schemas.microsoft.com/office/powerpoint/2010/main" val="264651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Admitting a resident with COVID-19 does not trigger an outbreak, only a new nursing home onset infection.</a:t>
            </a:r>
          </a:p>
          <a:p>
            <a:r>
              <a:rPr lang="en-US" sz="1200" b="0" i="0" kern="1200" dirty="0">
                <a:solidFill>
                  <a:schemeClr val="tx1"/>
                </a:solidFill>
                <a:effectLst/>
                <a:latin typeface="Calibri Light" panose="020F0302020204030204" pitchFamily="34" charset="0"/>
                <a:ea typeface="+mn-ea"/>
                <a:cs typeface="+mn-cs"/>
              </a:rPr>
              <a:t>As part of an outbreak response, CDC recommends that </a:t>
            </a:r>
            <a:r>
              <a:rPr lang="en-US" sz="1200" b="0" i="0" u="sng" kern="1200" dirty="0">
                <a:solidFill>
                  <a:schemeClr val="tx1"/>
                </a:solidFill>
                <a:effectLst/>
                <a:latin typeface="Calibri Light" panose="020F0302020204030204" pitchFamily="34" charset="0"/>
                <a:ea typeface="+mn-ea"/>
                <a:cs typeface="+mn-cs"/>
                <a:hlinkClick r:id="rId3"/>
              </a:rPr>
              <a:t>residents</a:t>
            </a:r>
            <a:r>
              <a:rPr lang="en-US" sz="1200" b="0" i="0" kern="1200" dirty="0">
                <a:solidFill>
                  <a:schemeClr val="tx1"/>
                </a:solidFill>
                <a:effectLst/>
                <a:latin typeface="Calibri Light" panose="020F0302020204030204" pitchFamily="34" charset="0"/>
                <a:ea typeface="+mn-ea"/>
                <a:cs typeface="+mn-cs"/>
              </a:rPr>
              <a:t> and </a:t>
            </a:r>
            <a:r>
              <a:rPr lang="en-US" sz="1200" b="0" i="0" u="sng" kern="1200" dirty="0">
                <a:solidFill>
                  <a:schemeClr val="tx1"/>
                </a:solidFill>
                <a:effectLst/>
                <a:latin typeface="Calibri Light" panose="020F0302020204030204" pitchFamily="34" charset="0"/>
                <a:ea typeface="+mn-ea"/>
                <a:cs typeface="+mn-cs"/>
                <a:hlinkClick r:id="rId4"/>
              </a:rPr>
              <a:t>HCP</a:t>
            </a:r>
            <a:r>
              <a:rPr lang="en-US" sz="1200" b="0" i="0" kern="1200" dirty="0">
                <a:solidFill>
                  <a:schemeClr val="tx1"/>
                </a:solidFill>
                <a:effectLst/>
                <a:latin typeface="Calibri Light" panose="020F0302020204030204" pitchFamily="34" charset="0"/>
                <a:ea typeface="+mn-ea"/>
                <a:cs typeface="+mn-cs"/>
              </a:rPr>
              <a:t> (who have not had a prior infection in the last 90 days) have viral testing (e.g., RT-PCR or antigen) immediately after the first new COVID-19 case is identified at the facility. Then the facility should perform serial testing of all residents and HCP who previously tested negative every 3–7 days until no new positive tests have been identified for 14 days. In nursing homes with outbreaks, most cases are identified within the first two weeks of diagnosing the first new case. These early cases likely occur among people who were previously exposed or were infected before more infection prevention and control (IPC) measures were implemented in response to the outbreak.</a:t>
            </a:r>
          </a:p>
          <a:p>
            <a:r>
              <a:rPr lang="en-US" sz="1200" b="0" i="0" kern="1200" dirty="0">
                <a:solidFill>
                  <a:schemeClr val="tx1"/>
                </a:solidFill>
                <a:effectLst/>
                <a:latin typeface="Calibri Light" panose="020F0302020204030204" pitchFamily="34" charset="0"/>
                <a:ea typeface="+mn-ea"/>
                <a:cs typeface="+mn-cs"/>
              </a:rPr>
              <a:t>For this reason, if testing capacity allows and does not divert staff and resources away from performing other critical IPC measures (e.g., ensuring effective implementation of </a:t>
            </a:r>
            <a:r>
              <a:rPr lang="en-US" sz="1200" b="0" i="0" u="sng" kern="1200" dirty="0">
                <a:solidFill>
                  <a:schemeClr val="tx1"/>
                </a:solidFill>
                <a:effectLst/>
                <a:latin typeface="Calibri Light" panose="020F0302020204030204" pitchFamily="34" charset="0"/>
                <a:ea typeface="+mn-ea"/>
                <a:cs typeface="+mn-cs"/>
                <a:hlinkClick r:id="rId5"/>
              </a:rPr>
              <a:t>Transmission-Based Precautions</a:t>
            </a:r>
            <a:r>
              <a:rPr lang="en-US" sz="1200" b="0" i="0" kern="1200" dirty="0">
                <a:solidFill>
                  <a:schemeClr val="tx1"/>
                </a:solidFill>
                <a:effectLst/>
                <a:latin typeface="Calibri Light" panose="020F0302020204030204" pitchFamily="34" charset="0"/>
                <a:ea typeface="+mn-ea"/>
                <a:cs typeface="+mn-cs"/>
              </a:rPr>
              <a:t> for infected and potentially exposed residents), the facility should consider testing more frequently (e.g., every 3 days) for the first two weeks of the outbreak, then test less frequently (e.g., every 7 days) thereafter until no new cases are identified for 14 days. As an example, testing would occur on day 0 (day the first case is identified), days 3, 6, 9, and 12, and then on days 19, 26, etc.</a:t>
            </a:r>
          </a:p>
          <a:p>
            <a:r>
              <a:rPr lang="en-US" sz="1200" b="0" i="0" kern="1200" dirty="0">
                <a:solidFill>
                  <a:schemeClr val="tx1"/>
                </a:solidFill>
                <a:effectLst/>
                <a:latin typeface="Calibri Light" panose="020F0302020204030204" pitchFamily="34" charset="0"/>
                <a:ea typeface="+mn-ea"/>
                <a:cs typeface="+mn-cs"/>
              </a:rPr>
              <a:t>This increased frequency of testing might not be possible in many facilities (e.g., lack of testing supplies or diversion of resources from other patient care activities). A minimum frequency of testing every 7 days is recommended until no new positive tests have been identified for 14 days. The effectiveness of increased frequency of testing is substantially diminished if IPC measures are not maintained. Facilities should ensure adherence to appropriate </a:t>
            </a:r>
            <a:r>
              <a:rPr lang="en-US" sz="1200" b="0" i="0" u="sng" kern="1200" dirty="0">
                <a:solidFill>
                  <a:schemeClr val="tx1"/>
                </a:solidFill>
                <a:effectLst/>
                <a:latin typeface="Calibri Light" panose="020F0302020204030204" pitchFamily="34" charset="0"/>
                <a:ea typeface="+mn-ea"/>
                <a:cs typeface="+mn-cs"/>
                <a:hlinkClick r:id="rId6"/>
              </a:rPr>
              <a:t>IPC measures in outbreak settings</a:t>
            </a:r>
            <a:r>
              <a:rPr lang="en-US" sz="1200" b="0" i="0" kern="1200" dirty="0">
                <a:solidFill>
                  <a:schemeClr val="tx1"/>
                </a:solidFill>
                <a:effectLst/>
                <a:latin typeface="Calibri Light" panose="020F0302020204030204" pitchFamily="34" charset="0"/>
                <a:ea typeface="+mn-ea"/>
                <a:cs typeface="+mn-cs"/>
              </a:rPr>
              <a:t>, including use of </a:t>
            </a:r>
            <a:r>
              <a:rPr lang="en-US" sz="1200" b="0" i="0" u="sng" kern="1200" dirty="0">
                <a:solidFill>
                  <a:schemeClr val="tx1"/>
                </a:solidFill>
                <a:effectLst/>
                <a:latin typeface="Calibri Light" panose="020F0302020204030204" pitchFamily="34" charset="0"/>
                <a:ea typeface="+mn-ea"/>
                <a:cs typeface="+mn-cs"/>
                <a:hlinkClick r:id="rId5"/>
              </a:rPr>
              <a:t>Transmission-Based Precautions</a:t>
            </a:r>
            <a:r>
              <a:rPr lang="en-US" sz="1200" b="0" i="0" kern="1200" dirty="0">
                <a:solidFill>
                  <a:schemeClr val="tx1"/>
                </a:solidFill>
                <a:effectLst/>
                <a:latin typeface="Calibri Light" panose="020F0302020204030204" pitchFamily="34" charset="0"/>
                <a:ea typeface="+mn-ea"/>
                <a:cs typeface="+mn-cs"/>
              </a:rPr>
              <a:t> for the care of all residents (even those who have negative tests) on affected units (or facility-wide, if cases are widespread). Facilities should also ensure rapid turnaround time of less than 2 days from specimen collection to test result.</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25</a:t>
            </a:fld>
            <a:endParaRPr lang="en-US" dirty="0"/>
          </a:p>
        </p:txBody>
      </p:sp>
    </p:spTree>
    <p:extLst>
      <p:ext uri="{BB962C8B-B14F-4D97-AF65-F5344CB8AC3E}">
        <p14:creationId xmlns:p14="http://schemas.microsoft.com/office/powerpoint/2010/main" val="46851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Light" panose="020F0302020204030204" pitchFamily="34" charset="0"/>
                <a:ea typeface="+mn-ea"/>
                <a:cs typeface="+mn-cs"/>
              </a:rPr>
              <a:t>Unrecognized SARS-CoV-2 is most often introduced into a nursing home by asymptomatic healthcare personnel (HCP) or visitors with COVID-19 who work at or visit the nursing home, rather than residents. Recommendations for testing of residents who are asymptomatic in nursing homes is generally reserved for situations such as response to an outbreak in the facility (i.e., a new SARS-CoV-2 infection in any HCP or any SARS-CoV-2 infection in a resident) or evaluation of a resident who has had </a:t>
            </a:r>
            <a:r>
              <a:rPr lang="en-US" sz="1200" b="0" i="0" u="sng" kern="1200" dirty="0">
                <a:solidFill>
                  <a:schemeClr val="tx1"/>
                </a:solidFill>
                <a:effectLst/>
                <a:latin typeface="Calibri Light" panose="020F0302020204030204" pitchFamily="34" charset="0"/>
                <a:ea typeface="+mn-ea"/>
                <a:cs typeface="+mn-cs"/>
                <a:hlinkClick r:id="rId3"/>
              </a:rPr>
              <a:t>close contact</a:t>
            </a:r>
            <a:r>
              <a:rPr lang="en-US" sz="1200" b="0" i="0" kern="1200" dirty="0">
                <a:solidFill>
                  <a:schemeClr val="tx1"/>
                </a:solidFill>
                <a:effectLst/>
                <a:latin typeface="Calibri Light" panose="020F0302020204030204" pitchFamily="34" charset="0"/>
                <a:ea typeface="+mn-ea"/>
                <a:cs typeface="+mn-cs"/>
              </a:rPr>
              <a:t> with someone with confirmed SARS-CoV-2 infection.</a:t>
            </a:r>
          </a:p>
          <a:p>
            <a:r>
              <a:rPr lang="en-US" sz="1200" b="0" i="0" kern="1200" dirty="0">
                <a:solidFill>
                  <a:schemeClr val="tx1"/>
                </a:solidFill>
                <a:effectLst/>
                <a:latin typeface="Calibri Light" panose="020F0302020204030204" pitchFamily="34" charset="0"/>
                <a:ea typeface="+mn-ea"/>
                <a:cs typeface="+mn-cs"/>
              </a:rPr>
              <a:t>Regular testing of asymptomatic residents can result in false-positive results and potentially result in additional unnecessary testing. If testing capacity allows, consideration could be given to regular serial testing of residents who are asymptomatic and who frequently leave the facility for medical treatment and then return (e.g. residents who receive regular </a:t>
            </a:r>
            <a:r>
              <a:rPr lang="en-US" sz="1200" b="0" i="0" u="sng" kern="1200" dirty="0">
                <a:solidFill>
                  <a:schemeClr val="tx1"/>
                </a:solidFill>
                <a:effectLst/>
                <a:latin typeface="Calibri Light" panose="020F0302020204030204" pitchFamily="34" charset="0"/>
                <a:ea typeface="+mn-ea"/>
                <a:cs typeface="+mn-cs"/>
                <a:hlinkClick r:id="rId4"/>
              </a:rPr>
              <a:t>hemodialysis</a:t>
            </a:r>
            <a:r>
              <a:rPr lang="en-US" sz="1200" b="0" i="0" kern="1200" dirty="0">
                <a:solidFill>
                  <a:schemeClr val="tx1"/>
                </a:solidFill>
                <a:effectLst/>
                <a:latin typeface="Calibri Light" panose="020F0302020204030204" pitchFamily="34" charset="0"/>
                <a:ea typeface="+mn-ea"/>
                <a:cs typeface="+mn-cs"/>
              </a:rPr>
              <a:t>, including those who are dialyzed at an onsite facility that treats nursing home and community patients), especially in communities where there is </a:t>
            </a:r>
            <a:r>
              <a:rPr lang="en-US" sz="1200" b="0" i="0" u="sng" kern="1200" dirty="0">
                <a:solidFill>
                  <a:schemeClr val="tx1"/>
                </a:solidFill>
                <a:effectLst/>
                <a:latin typeface="Calibri Light" panose="020F0302020204030204" pitchFamily="34" charset="0"/>
                <a:ea typeface="+mn-ea"/>
                <a:cs typeface="+mn-cs"/>
                <a:hlinkClick r:id="rId5"/>
              </a:rPr>
              <a:t>moderate to substantial community transmission</a:t>
            </a:r>
            <a:r>
              <a:rPr lang="en-US" sz="1200" b="0" i="0" kern="1200" dirty="0">
                <a:solidFill>
                  <a:schemeClr val="tx1"/>
                </a:solidFill>
                <a:effectLst/>
                <a:latin typeface="Calibri Light" panose="020F0302020204030204" pitchFamily="34" charset="0"/>
                <a:ea typeface="+mn-ea"/>
                <a:cs typeface="+mn-cs"/>
              </a:rPr>
              <a:t>. Such residents might be at higher risk for SARS-CoV-2 infections because of their frequent exposures outside the nursing home. These exposures can be from community patients, staff members during ambulatory care or during transportation; however, the benefit of serial testing of residents is not known.</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26</a:t>
            </a:fld>
            <a:endParaRPr lang="en-US" dirty="0"/>
          </a:p>
        </p:txBody>
      </p:sp>
    </p:spTree>
    <p:extLst>
      <p:ext uri="{BB962C8B-B14F-4D97-AF65-F5344CB8AC3E}">
        <p14:creationId xmlns:p14="http://schemas.microsoft.com/office/powerpoint/2010/main" val="288191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27</a:t>
            </a:fld>
            <a:endParaRPr lang="en-US" dirty="0"/>
          </a:p>
        </p:txBody>
      </p:sp>
    </p:spTree>
    <p:extLst>
      <p:ext uri="{BB962C8B-B14F-4D97-AF65-F5344CB8AC3E}">
        <p14:creationId xmlns:p14="http://schemas.microsoft.com/office/powerpoint/2010/main" val="290791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P&amp;P for staff and residents who refuse tests. Document those who refuse and how each case was addressed.</a:t>
            </a:r>
          </a:p>
          <a:p>
            <a:endParaRPr lang="en-US" dirty="0"/>
          </a:p>
          <a:p>
            <a:r>
              <a:rPr lang="en-US" sz="1200" b="0" i="0" kern="1200" dirty="0">
                <a:solidFill>
                  <a:schemeClr val="tx1"/>
                </a:solidFill>
                <a:effectLst/>
                <a:latin typeface="Calibri Light" panose="020F0302020204030204" pitchFamily="34" charset="0"/>
                <a:ea typeface="+mn-ea"/>
                <a:cs typeface="+mn-cs"/>
              </a:rPr>
              <a:t>If HCP with </a:t>
            </a:r>
            <a:r>
              <a:rPr lang="en-US" sz="1200" b="0" i="0" u="sng" kern="1200" dirty="0">
                <a:solidFill>
                  <a:schemeClr val="tx1"/>
                </a:solidFill>
                <a:effectLst/>
                <a:latin typeface="Calibri Light" panose="020F0302020204030204" pitchFamily="34" charset="0"/>
                <a:ea typeface="+mn-ea"/>
                <a:cs typeface="+mn-cs"/>
                <a:hlinkClick r:id="rId3"/>
              </a:rPr>
              <a:t>symptoms consistent with COVID-19</a:t>
            </a:r>
            <a:r>
              <a:rPr lang="en-US" sz="1200" b="0" i="0" kern="1200" dirty="0">
                <a:solidFill>
                  <a:schemeClr val="tx1"/>
                </a:solidFill>
                <a:effectLst/>
                <a:latin typeface="Calibri Light" panose="020F0302020204030204" pitchFamily="34" charset="0"/>
                <a:ea typeface="+mn-ea"/>
                <a:cs typeface="+mn-cs"/>
              </a:rPr>
              <a:t> decline testing, they should be presumed to have COVID-19 and excluded from work. Return to work decisions should be based on COVID-19 </a:t>
            </a:r>
            <a:r>
              <a:rPr lang="en-US" sz="1200" b="0" i="0" u="sng" kern="1200" dirty="0">
                <a:solidFill>
                  <a:schemeClr val="tx1"/>
                </a:solidFill>
                <a:effectLst/>
                <a:latin typeface="Calibri Light" panose="020F0302020204030204" pitchFamily="34" charset="0"/>
                <a:ea typeface="+mn-ea"/>
                <a:cs typeface="+mn-cs"/>
                <a:hlinkClick r:id="rId4"/>
              </a:rPr>
              <a:t>return to work guidance</a:t>
            </a:r>
            <a:r>
              <a:rPr lang="en-US" sz="1200" b="0" i="0" kern="1200" dirty="0">
                <a:solidFill>
                  <a:schemeClr val="tx1"/>
                </a:solidFill>
                <a:effectLst/>
                <a:latin typeface="Calibri Light" panose="020F0302020204030204" pitchFamily="34" charset="0"/>
                <a:ea typeface="+mn-ea"/>
                <a:cs typeface="+mn-cs"/>
              </a:rPr>
              <a:t> at the discretion of the facility’s occupational health program.</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If asymptomatic HCP decline testing, work restriction, if any, should be determined by the facility’s occupational health and local jurisdiction policies. All staff should be trained in proper use of personal protective equipment, including universal facemask policies, hand hygiene, and other measures needed to stop transmission of SARS-CoV-2.</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Residents, or their medical powers of attorney, have the right to decline testing. Clinical discussions about testing may include alternative </a:t>
            </a:r>
            <a:r>
              <a:rPr lang="en-US" sz="1200" b="0" i="0" u="sng" kern="1200" dirty="0">
                <a:solidFill>
                  <a:schemeClr val="tx1"/>
                </a:solidFill>
                <a:effectLst/>
                <a:latin typeface="Calibri Light" panose="020F0302020204030204" pitchFamily="34" charset="0"/>
                <a:ea typeface="+mn-ea"/>
                <a:cs typeface="+mn-cs"/>
                <a:hlinkClick r:id="rId5"/>
              </a:rPr>
              <a:t>specimen collection sources</a:t>
            </a:r>
            <a:r>
              <a:rPr lang="en-US" sz="1200" b="0" i="0" kern="1200" dirty="0">
                <a:solidFill>
                  <a:schemeClr val="tx1"/>
                </a:solidFill>
                <a:effectLst/>
                <a:latin typeface="Calibri Light" panose="020F0302020204030204" pitchFamily="34" charset="0"/>
                <a:ea typeface="+mn-ea"/>
                <a:cs typeface="+mn-cs"/>
              </a:rPr>
              <a:t> that may be more acceptable to residents than nasopharyngeal swabs (e.g., anterior nares). Providing information about the method of testing and reason for pursuing testing may facilitate discussions with residents and their medical powers of attorney.</a:t>
            </a:r>
          </a:p>
          <a:p>
            <a:r>
              <a:rPr lang="en-US" sz="1200" b="0" i="0" kern="1200" dirty="0">
                <a:solidFill>
                  <a:schemeClr val="tx1"/>
                </a:solidFill>
                <a:effectLst/>
                <a:latin typeface="Calibri Light" panose="020F0302020204030204" pitchFamily="34" charset="0"/>
                <a:ea typeface="+mn-ea"/>
                <a:cs typeface="+mn-cs"/>
              </a:rPr>
              <a:t>If a resident has </a:t>
            </a:r>
            <a:r>
              <a:rPr lang="en-US" sz="1200" b="0" i="0" u="sng" kern="1200" dirty="0">
                <a:solidFill>
                  <a:schemeClr val="tx1"/>
                </a:solidFill>
                <a:effectLst/>
                <a:latin typeface="Calibri Light" panose="020F0302020204030204" pitchFamily="34" charset="0"/>
                <a:ea typeface="+mn-ea"/>
                <a:cs typeface="+mn-cs"/>
                <a:hlinkClick r:id="rId3"/>
              </a:rPr>
              <a:t>symptoms consistent with COVID-19</a:t>
            </a:r>
            <a:r>
              <a:rPr lang="en-US" sz="1200" b="0" i="0" kern="1200" dirty="0">
                <a:solidFill>
                  <a:schemeClr val="tx1"/>
                </a:solidFill>
                <a:effectLst/>
                <a:latin typeface="Calibri Light" panose="020F0302020204030204" pitchFamily="34" charset="0"/>
                <a:ea typeface="+mn-ea"/>
                <a:cs typeface="+mn-cs"/>
              </a:rPr>
              <a:t>, but declines testing, they should remain on </a:t>
            </a:r>
            <a:r>
              <a:rPr lang="en-US" sz="1200" b="0" i="0" u="sng" kern="1200" dirty="0">
                <a:solidFill>
                  <a:schemeClr val="tx1"/>
                </a:solidFill>
                <a:effectLst/>
                <a:latin typeface="Calibri Light" panose="020F0302020204030204" pitchFamily="34" charset="0"/>
                <a:ea typeface="+mn-ea"/>
                <a:cs typeface="+mn-cs"/>
                <a:hlinkClick r:id="rId6"/>
              </a:rPr>
              <a:t>Transmission-Based Precautions</a:t>
            </a:r>
            <a:r>
              <a:rPr lang="en-US" sz="1200" b="0" i="0" kern="1200" dirty="0">
                <a:solidFill>
                  <a:schemeClr val="tx1"/>
                </a:solidFill>
                <a:effectLst/>
                <a:latin typeface="Calibri Light" panose="020F0302020204030204" pitchFamily="34" charset="0"/>
                <a:ea typeface="+mn-ea"/>
                <a:cs typeface="+mn-cs"/>
              </a:rPr>
              <a:t> until they meet the symptom-based criteria for discontinuation.</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If a resident is asymptomatic and declines testing at the time of facility-wide testing, decisions on placing the resident on Transmission-Based Precautions for COVID-19 or providing usual care should be based on whether the facility has evidence suggesting </a:t>
            </a:r>
            <a:r>
              <a:rPr lang="en-US" sz="1200" b="0" i="0" u="sng" kern="1200" dirty="0">
                <a:solidFill>
                  <a:schemeClr val="tx1"/>
                </a:solidFill>
                <a:effectLst/>
                <a:latin typeface="Calibri Light" panose="020F0302020204030204" pitchFamily="34" charset="0"/>
                <a:ea typeface="+mn-ea"/>
                <a:cs typeface="+mn-cs"/>
                <a:hlinkClick r:id="rId7"/>
              </a:rPr>
              <a:t>SARS-CoV-2 transmission</a:t>
            </a:r>
            <a:r>
              <a:rPr lang="en-US" sz="1200" b="0" i="0" kern="1200" dirty="0">
                <a:solidFill>
                  <a:schemeClr val="tx1"/>
                </a:solidFill>
                <a:effectLst/>
                <a:latin typeface="Calibri Light" panose="020F0302020204030204" pitchFamily="34" charset="0"/>
                <a:ea typeface="+mn-ea"/>
                <a:cs typeface="+mn-cs"/>
              </a:rPr>
              <a:t> (i.e., confirmed infection in HCP or </a:t>
            </a:r>
            <a:r>
              <a:rPr lang="en-US" sz="1200" b="0" i="0" u="sng" kern="1200" dirty="0">
                <a:solidFill>
                  <a:schemeClr val="tx1"/>
                </a:solidFill>
                <a:effectLst/>
                <a:latin typeface="Calibri Light" panose="020F0302020204030204" pitchFamily="34" charset="0"/>
                <a:ea typeface="+mn-ea"/>
                <a:cs typeface="+mn-cs"/>
                <a:hlinkClick r:id="rId8"/>
              </a:rPr>
              <a:t>nursing-home onset infection in a resident</a:t>
            </a:r>
            <a:r>
              <a:rPr lang="en-US" sz="1200" b="0" i="0" kern="1200" dirty="0">
                <a:solidFill>
                  <a:schemeClr val="tx1"/>
                </a:solidFill>
                <a:effectLst/>
                <a:latin typeface="Calibri Light" panose="020F0302020204030204" pitchFamily="34" charset="0"/>
                <a:ea typeface="+mn-ea"/>
                <a:cs typeface="+mn-cs"/>
              </a:rPr>
              <a:t>).</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Only residents who have a confirmed positive </a:t>
            </a:r>
            <a:r>
              <a:rPr lang="en-US" sz="1200" b="0" i="0" u="sng" kern="1200" dirty="0">
                <a:solidFill>
                  <a:schemeClr val="tx1"/>
                </a:solidFill>
                <a:effectLst/>
                <a:latin typeface="Calibri Light" panose="020F0302020204030204" pitchFamily="34" charset="0"/>
                <a:ea typeface="+mn-ea"/>
                <a:cs typeface="+mn-cs"/>
                <a:hlinkClick r:id="rId9"/>
              </a:rPr>
              <a:t>viral test</a:t>
            </a:r>
            <a:r>
              <a:rPr lang="en-US" sz="1200" b="0" i="0" kern="1200" dirty="0">
                <a:solidFill>
                  <a:schemeClr val="tx1"/>
                </a:solidFill>
                <a:effectLst/>
                <a:latin typeface="Calibri Light" panose="020F0302020204030204" pitchFamily="34" charset="0"/>
                <a:ea typeface="+mn-ea"/>
                <a:cs typeface="+mn-cs"/>
              </a:rPr>
              <a:t> should be moved to COVID-19-designated units or facilities.</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HCP who work at more than one facility do not need to be tested at each facility. If documentation of the test result is provided to each facility, the results from one setting are adequate to meet the testing recommendations at any facility. Each facility should maintain appropriate documentation of test results and have a plan to </a:t>
            </a:r>
            <a:r>
              <a:rPr lang="en-US" sz="1200" b="0" i="0" u="sng" kern="1200" dirty="0">
                <a:solidFill>
                  <a:schemeClr val="tx1"/>
                </a:solidFill>
                <a:effectLst/>
                <a:latin typeface="Calibri Light" panose="020F0302020204030204" pitchFamily="34" charset="0"/>
                <a:ea typeface="+mn-ea"/>
                <a:cs typeface="+mn-cs"/>
                <a:hlinkClick r:id="rId10"/>
              </a:rPr>
              <a:t>evaluate and manage HCP</a:t>
            </a:r>
            <a:r>
              <a:rPr lang="en-US" sz="1200" b="0" i="0" kern="1200" dirty="0">
                <a:solidFill>
                  <a:schemeClr val="tx1"/>
                </a:solidFill>
                <a:effectLst/>
                <a:latin typeface="Calibri Light" panose="020F0302020204030204" pitchFamily="34" charset="0"/>
                <a:ea typeface="+mn-ea"/>
                <a:cs typeface="+mn-cs"/>
              </a:rPr>
              <a:t>. HCP should be encouraged to tell facilities if they have had exposures at other facilities with recognized COVID-19 cases.</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30</a:t>
            </a:fld>
            <a:endParaRPr lang="en-US" dirty="0"/>
          </a:p>
        </p:txBody>
      </p:sp>
    </p:spTree>
    <p:extLst>
      <p:ext uri="{BB962C8B-B14F-4D97-AF65-F5344CB8AC3E}">
        <p14:creationId xmlns:p14="http://schemas.microsoft.com/office/powerpoint/2010/main" val="13537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policy when an employee is out for several weeks and you are testing weekly?  Do they still need to be tested weekly?  Or do you test them when they return?  Your policy should show that you are meeting the</a:t>
            </a:r>
          </a:p>
          <a:p>
            <a:r>
              <a:rPr lang="en-US" dirty="0"/>
              <a:t>intent of the rule?</a:t>
            </a:r>
          </a:p>
          <a:p>
            <a:r>
              <a:rPr lang="en-US" dirty="0"/>
              <a:t>Has your facility assessment been updated?&gt;</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31</a:t>
            </a:fld>
            <a:endParaRPr lang="en-US" dirty="0"/>
          </a:p>
        </p:txBody>
      </p:sp>
    </p:spTree>
    <p:extLst>
      <p:ext uri="{BB962C8B-B14F-4D97-AF65-F5344CB8AC3E}">
        <p14:creationId xmlns:p14="http://schemas.microsoft.com/office/powerpoint/2010/main" val="2337546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32</a:t>
            </a:fld>
            <a:endParaRPr lang="en-US" dirty="0"/>
          </a:p>
        </p:txBody>
      </p:sp>
    </p:spTree>
    <p:extLst>
      <p:ext uri="{BB962C8B-B14F-4D97-AF65-F5344CB8AC3E}">
        <p14:creationId xmlns:p14="http://schemas.microsoft.com/office/powerpoint/2010/main" val="75171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Harmony Healthcare International (HHI)</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v.6.7.19 Copyright © 2019, All Rights Reserved </a:t>
            </a: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BEAFB-0257-F349-88FD-ABED8F58A523}" type="slidenum">
              <a:rPr kumimoji="0" lang="en-US" sz="11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301151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Physician order can be a standing order.</a:t>
            </a:r>
          </a:p>
          <a:p>
            <a:r>
              <a:rPr lang="en-US" sz="1200" b="0" i="0" u="none" strike="noStrike" kern="1200" baseline="0" dirty="0">
                <a:solidFill>
                  <a:schemeClr val="tx1"/>
                </a:solidFill>
                <a:latin typeface="Calibri Light" panose="020F0302020204030204" pitchFamily="34" charset="0"/>
                <a:ea typeface="+mn-ea"/>
                <a:cs typeface="+mn-cs"/>
              </a:rPr>
              <a:t>The CDC has provided guidance on proper specimen collection: </a:t>
            </a:r>
          </a:p>
          <a:p>
            <a:endParaRPr lang="en-US" sz="1200" b="0" i="0" u="none" strike="noStrike" kern="1200" baseline="0" dirty="0">
              <a:solidFill>
                <a:schemeClr val="tx1"/>
              </a:solidFill>
              <a:latin typeface="Calibri Light" panose="020F030202020403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libri Light" panose="020F0302020204030204" pitchFamily="34" charset="0"/>
                <a:ea typeface="+mn-ea"/>
                <a:cs typeface="+mn-cs"/>
              </a:rPr>
              <a:t>See section “Recommendations for conducting swabbing” under CDC’s “Considerations for Performing Facility-wide SARS-CoV-2 Testing in Nursing Homes”: </a:t>
            </a:r>
            <a:r>
              <a:rPr lang="en-US" sz="1200" b="0" i="0" u="sng" strike="noStrike" kern="1200" baseline="0" dirty="0">
                <a:solidFill>
                  <a:schemeClr val="tx1"/>
                </a:solidFill>
                <a:latin typeface="Calibri Light" panose="020F0302020204030204" pitchFamily="34" charset="0"/>
                <a:ea typeface="+mn-ea"/>
                <a:cs typeface="+mn-cs"/>
              </a:rPr>
              <a:t>https://www.cdc.gov/coronavirus/2019-ncov/hcp/nursing-homes-facility-widetesting.html</a:t>
            </a:r>
            <a:r>
              <a:rPr lang="en-US" sz="1200" b="0" i="0" u="none" strike="noStrike" kern="1200" baseline="0" dirty="0">
                <a:solidFill>
                  <a:schemeClr val="tx1"/>
                </a:solidFill>
                <a:latin typeface="Calibri Light" panose="020F0302020204030204" pitchFamily="34" charset="0"/>
                <a:ea typeface="+mn-ea"/>
                <a:cs typeface="+mn-cs"/>
              </a:rPr>
              <a:t>. </a:t>
            </a:r>
          </a:p>
          <a:p>
            <a:endParaRPr lang="en-US" sz="1200" b="0" i="0" u="none" strike="noStrike" kern="1200" baseline="0" dirty="0">
              <a:solidFill>
                <a:schemeClr val="tx1"/>
              </a:solidFill>
              <a:latin typeface="Calibri Light" panose="020F030202020403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libri Light" panose="020F0302020204030204" pitchFamily="34" charset="0"/>
                <a:ea typeface="+mn-ea"/>
                <a:cs typeface="+mn-cs"/>
              </a:rPr>
              <a:t>Influenza Specimen Collection: </a:t>
            </a:r>
            <a:r>
              <a:rPr lang="en-US" sz="1200" b="0" i="0" u="sng" strike="noStrike" kern="1200" baseline="0" dirty="0">
                <a:solidFill>
                  <a:schemeClr val="tx1"/>
                </a:solidFill>
                <a:latin typeface="Calibri Light" panose="020F0302020204030204" pitchFamily="34" charset="0"/>
                <a:ea typeface="+mn-ea"/>
                <a:cs typeface="+mn-cs"/>
              </a:rPr>
              <a:t>https://www.cdc.gov/flu/pdf/professionals/flu-specimencollection-poster.pdf. </a:t>
            </a:r>
            <a:endParaRPr lang="en-US" sz="1200" b="0" i="0" u="none" strike="noStrike" kern="1200" baseline="0" dirty="0">
              <a:solidFill>
                <a:schemeClr val="tx1"/>
              </a:solidFill>
              <a:latin typeface="Calibri Light" panose="020F0302020204030204" pitchFamily="34" charset="0"/>
              <a:ea typeface="+mn-ea"/>
              <a:cs typeface="+mn-cs"/>
            </a:endParaRPr>
          </a:p>
          <a:p>
            <a:endParaRPr lang="en-US" sz="1200" b="0" i="0" u="none" strike="noStrike" kern="1200" baseline="0" dirty="0">
              <a:solidFill>
                <a:schemeClr val="tx1"/>
              </a:solidFill>
              <a:latin typeface="Calibri Light" panose="020F030202020403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libri Light" panose="020F0302020204030204" pitchFamily="34" charset="0"/>
                <a:ea typeface="+mn-ea"/>
                <a:cs typeface="+mn-cs"/>
              </a:rPr>
              <a:t>Interim Guidelines for Collecting, Handling, and Testing Clinical Specimens from Persons for Coronavirus Disease 2019 (COVID-19): (</a:t>
            </a:r>
            <a:r>
              <a:rPr lang="en-US" sz="1200" b="0" i="0" u="sng" strike="noStrike" kern="1200" baseline="0" dirty="0">
                <a:solidFill>
                  <a:schemeClr val="tx1"/>
                </a:solidFill>
                <a:latin typeface="Calibri Light" panose="020F0302020204030204" pitchFamily="34" charset="0"/>
                <a:ea typeface="+mn-ea"/>
                <a:cs typeface="+mn-cs"/>
              </a:rPr>
              <a:t>https://www.cdc.gov/coronavirus/2019-ncov/lab/guidelines-clinical-specimens.html</a:t>
            </a:r>
            <a:r>
              <a:rPr lang="en-US" sz="1200" b="0" i="0" u="none" strike="noStrike" kern="1200" baseline="0" dirty="0">
                <a:solidFill>
                  <a:schemeClr val="tx1"/>
                </a:solidFill>
                <a:latin typeface="Calibri Light" panose="020F0302020204030204" pitchFamily="34" charset="0"/>
                <a:ea typeface="+mn-ea"/>
                <a:cs typeface="+mn-cs"/>
              </a:rPr>
              <a:t>). </a:t>
            </a:r>
          </a:p>
          <a:p>
            <a:endParaRPr lang="en-US" sz="1200" b="0" i="0" u="none" strike="noStrike" kern="1200" baseline="0" dirty="0">
              <a:solidFill>
                <a:schemeClr val="tx1"/>
              </a:solidFill>
              <a:latin typeface="Calibri Light" panose="020F030202020403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libri Light" panose="020F0302020204030204" pitchFamily="34" charset="0"/>
                <a:ea typeface="+mn-ea"/>
                <a:cs typeface="+mn-cs"/>
              </a:rPr>
              <a:t>CDC’s Interim Laboratory Biosafety Guidelines for Handling and Processing Specimens Associated with Coronavirus Disease 2019 (COVID19): </a:t>
            </a:r>
            <a:r>
              <a:rPr lang="en-US" sz="1200" b="0" i="0" u="sng" strike="noStrike" kern="1200" baseline="0" dirty="0">
                <a:solidFill>
                  <a:schemeClr val="tx1"/>
                </a:solidFill>
                <a:latin typeface="Calibri Light" panose="020F0302020204030204" pitchFamily="34" charset="0"/>
                <a:ea typeface="+mn-ea"/>
                <a:cs typeface="+mn-cs"/>
              </a:rPr>
              <a:t>https://www.cdc.gov/coronavirus/2019-ncov/lab/lab-biosafetyguidelines.html#decentralized. </a:t>
            </a:r>
            <a:endParaRPr lang="en-US" sz="1200" b="0" i="0" u="none" strike="noStrike" kern="1200" baseline="0" dirty="0">
              <a:solidFill>
                <a:schemeClr val="tx1"/>
              </a:solidFill>
              <a:latin typeface="Calibri Light" panose="020F0302020204030204" pitchFamily="34" charset="0"/>
              <a:ea typeface="+mn-ea"/>
              <a:cs typeface="+mn-cs"/>
            </a:endParaRPr>
          </a:p>
          <a:p>
            <a:endParaRPr lang="en-US" sz="1200" b="0" i="0" u="none" strike="noStrike" kern="1200" baseline="0" dirty="0">
              <a:solidFill>
                <a:schemeClr val="tx1"/>
              </a:solidFill>
              <a:latin typeface="Calibri Light" panose="020F030202020403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libri Light" panose="020F0302020204030204" pitchFamily="34" charset="0"/>
                <a:ea typeface="+mn-ea"/>
                <a:cs typeface="+mn-cs"/>
              </a:rPr>
              <a:t>Guidelines for Safe Work Practices in Human and Animal Medical Diagnostic Laboratories: </a:t>
            </a:r>
            <a:r>
              <a:rPr lang="en-US" sz="1200" b="0" i="0" u="sng" strike="noStrike" kern="1200" baseline="0" dirty="0">
                <a:solidFill>
                  <a:schemeClr val="tx1"/>
                </a:solidFill>
                <a:latin typeface="Calibri Light" panose="020F0302020204030204" pitchFamily="34" charset="0"/>
                <a:ea typeface="+mn-ea"/>
                <a:cs typeface="+mn-cs"/>
              </a:rPr>
              <a:t>https://www.cdc.gov/coronavirus/2019-ncov/lab/lab-biosafetyguidelines.html</a:t>
            </a:r>
            <a:r>
              <a:rPr lang="en-US" sz="1200" b="0" i="0" u="none" strike="noStrike" kern="1200" baseline="0" dirty="0">
                <a:solidFill>
                  <a:schemeClr val="tx1"/>
                </a:solidFill>
                <a:latin typeface="Calibri Light" panose="020F0302020204030204" pitchFamily="34" charset="0"/>
                <a:ea typeface="+mn-ea"/>
                <a:cs typeface="+mn-cs"/>
              </a:rPr>
              <a:t>. </a:t>
            </a:r>
          </a:p>
          <a:p>
            <a:endParaRPr lang="en-US" sz="1200" b="0" i="0" u="none" strike="noStrike" kern="1200" baseline="0" dirty="0">
              <a:solidFill>
                <a:schemeClr val="tx1"/>
              </a:solidFill>
              <a:latin typeface="Calibri Light" panose="020F030202020403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Calibri Light" panose="020F0302020204030204" pitchFamily="34" charset="0"/>
                <a:ea typeface="+mn-ea"/>
                <a:cs typeface="+mn-cs"/>
              </a:rPr>
              <a:t>For additional considerations for antigen testing, see CDC’s </a:t>
            </a:r>
            <a:r>
              <a:rPr lang="en-US" sz="1200" b="0" i="0" u="sng" strike="noStrike" kern="1200" baseline="0" dirty="0">
                <a:solidFill>
                  <a:schemeClr val="tx1"/>
                </a:solidFill>
                <a:latin typeface="Calibri Light" panose="020F0302020204030204" pitchFamily="34" charset="0"/>
                <a:ea typeface="+mn-ea"/>
                <a:cs typeface="+mn-cs"/>
              </a:rPr>
              <a:t>Interim Guidance for Rapid Antigen Testing for SARS-CoV-2</a:t>
            </a:r>
            <a:r>
              <a:rPr lang="en-US" sz="1200" b="0" i="0" u="none" strike="noStrike" kern="1200" baseline="0" dirty="0">
                <a:solidFill>
                  <a:schemeClr val="tx1"/>
                </a:solidFill>
                <a:latin typeface="Calibri Light" panose="020F0302020204030204" pitchFamily="34" charset="0"/>
                <a:ea typeface="+mn-ea"/>
                <a:cs typeface="+mn-cs"/>
              </a:rPr>
              <a:t>. </a:t>
            </a:r>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34</a:t>
            </a:fld>
            <a:endParaRPr lang="en-US" dirty="0"/>
          </a:p>
        </p:txBody>
      </p:sp>
    </p:spTree>
    <p:extLst>
      <p:ext uri="{BB962C8B-B14F-4D97-AF65-F5344CB8AC3E}">
        <p14:creationId xmlns:p14="http://schemas.microsoft.com/office/powerpoint/2010/main" val="66829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3 rapid antigen tests sent by CMS.  All have training programs for SNFs.  If you have a CLIA waiver you will be sent a BD Veritor or Quidel Sophia 2 Test device by CMS.  If you have not received it, contact your state CLIA office to ensure you have a waiver, after that email LabExcellence@cms.hhs.gov.  Abbott BinaxNOW tests are being sent to many facilities that are in counties with red and </a:t>
            </a:r>
            <a:r>
              <a:rPr lang="en-US" dirty="0" err="1"/>
              <a:t>and</a:t>
            </a:r>
            <a:r>
              <a:rPr lang="en-US" dirty="0"/>
              <a:t> at times yellow levels of COVID positivity as they become available.</a:t>
            </a:r>
          </a:p>
          <a:p>
            <a:r>
              <a:rPr lang="en-US" dirty="0"/>
              <a:t>Using the rapid Antigen POC tests is not required to meet testing requirements.</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35</a:t>
            </a:fld>
            <a:endParaRPr lang="en-US" dirty="0"/>
          </a:p>
        </p:txBody>
      </p:sp>
    </p:spTree>
    <p:extLst>
      <p:ext uri="{BB962C8B-B14F-4D97-AF65-F5344CB8AC3E}">
        <p14:creationId xmlns:p14="http://schemas.microsoft.com/office/powerpoint/2010/main" val="72430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from QIO Training</a:t>
            </a:r>
          </a:p>
          <a:p>
            <a:endParaRPr lang="en-US" b="1" dirty="0"/>
          </a:p>
          <a:p>
            <a:r>
              <a:rPr lang="en-US" b="1" dirty="0"/>
              <a:t>Clinical sensitivity</a:t>
            </a:r>
            <a:r>
              <a:rPr lang="en-US" dirty="0"/>
              <a:t>: Accuracy of detecting positive patients with infection – </a:t>
            </a:r>
            <a:r>
              <a:rPr lang="en-US" b="1" dirty="0"/>
              <a:t>lower sensitivity leads to higher false negative results </a:t>
            </a:r>
          </a:p>
          <a:p>
            <a:endParaRPr lang="en-US" b="1" dirty="0"/>
          </a:p>
          <a:p>
            <a:r>
              <a:rPr lang="en-US" b="1" dirty="0"/>
              <a:t>Clinical specificity</a:t>
            </a:r>
            <a:r>
              <a:rPr lang="en-US" dirty="0"/>
              <a:t>: Accuracy of detecting negative patients without infection – </a:t>
            </a:r>
            <a:r>
              <a:rPr lang="en-US" b="1" dirty="0"/>
              <a:t>lower specificity leads to higher false positive results</a:t>
            </a:r>
          </a:p>
          <a:p>
            <a:endParaRPr lang="en-US" b="1" dirty="0"/>
          </a:p>
          <a:p>
            <a:r>
              <a:rPr lang="en-US" b="0" dirty="0"/>
              <a:t>“A POC test that was inexpensive enough to use frequently would have a high sensitivity for detecting infections in time to act…”  NEJM</a:t>
            </a:r>
          </a:p>
          <a:p>
            <a:r>
              <a:rPr lang="en-US" dirty="0"/>
              <a:t>Mina MJ, Parker R, </a:t>
            </a:r>
            <a:r>
              <a:rPr lang="en-US" dirty="0" err="1"/>
              <a:t>Larremore</a:t>
            </a:r>
            <a:r>
              <a:rPr lang="en-US" dirty="0"/>
              <a:t> DB. NEJM Sept 2020.DOI: 10.1056/NEJMp2025631</a:t>
            </a:r>
          </a:p>
          <a:p>
            <a:endParaRPr lang="en-US" dirty="0"/>
          </a:p>
          <a:p>
            <a:endParaRPr lang="en-US" dirty="0"/>
          </a:p>
          <a:p>
            <a:r>
              <a:rPr lang="en-US" dirty="0"/>
              <a:t> </a:t>
            </a:r>
            <a:endParaRPr lang="en-US" b="0"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36</a:t>
            </a:fld>
            <a:endParaRPr lang="en-US" dirty="0"/>
          </a:p>
        </p:txBody>
      </p:sp>
    </p:spTree>
    <p:extLst>
      <p:ext uri="{BB962C8B-B14F-4D97-AF65-F5344CB8AC3E}">
        <p14:creationId xmlns:p14="http://schemas.microsoft.com/office/powerpoint/2010/main" val="1149159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38</a:t>
            </a:fld>
            <a:endParaRPr lang="en-US" dirty="0"/>
          </a:p>
        </p:txBody>
      </p:sp>
    </p:spTree>
    <p:extLst>
      <p:ext uri="{BB962C8B-B14F-4D97-AF65-F5344CB8AC3E}">
        <p14:creationId xmlns:p14="http://schemas.microsoft.com/office/powerpoint/2010/main" val="3325547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7030A0"/>
                </a:solidFill>
              </a:rPr>
              <a:t>Ensure documentation and proof to support training and proficiency requirements.</a:t>
            </a:r>
            <a:endParaRPr lang="en-US" dirty="0"/>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39</a:t>
            </a:fld>
            <a:endParaRPr lang="en-US" dirty="0"/>
          </a:p>
        </p:txBody>
      </p:sp>
    </p:spTree>
    <p:extLst>
      <p:ext uri="{BB962C8B-B14F-4D97-AF65-F5344CB8AC3E}">
        <p14:creationId xmlns:p14="http://schemas.microsoft.com/office/powerpoint/2010/main" val="189351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Inadequate sampling or mishandling of specimen can impact detection.</a:t>
            </a:r>
          </a:p>
          <a:p>
            <a:r>
              <a:rPr lang="en-US" dirty="0"/>
              <a:t>Staff should be proficient in sample handling and running the test, use of positive and negative quality controls</a:t>
            </a:r>
          </a:p>
          <a:p>
            <a:r>
              <a:rPr lang="en-US" dirty="0"/>
              <a:t>Did patient have a recent exposure or symptoms at the time of the test?</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40</a:t>
            </a:fld>
            <a:endParaRPr lang="en-US" dirty="0"/>
          </a:p>
        </p:txBody>
      </p:sp>
    </p:spTree>
    <p:extLst>
      <p:ext uri="{BB962C8B-B14F-4D97-AF65-F5344CB8AC3E}">
        <p14:creationId xmlns:p14="http://schemas.microsoft.com/office/powerpoint/2010/main" val="3999280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Calibri Light" panose="020F0302020204030204" pitchFamily="34" charset="0"/>
                <a:ea typeface="+mn-ea"/>
                <a:cs typeface="+mn-cs"/>
                <a:hlinkClick r:id="rId3"/>
              </a:rPr>
              <a:t>false-positive results</a:t>
            </a:r>
            <a:r>
              <a:rPr lang="en-US" sz="1200" b="0" i="0" kern="1200" dirty="0">
                <a:solidFill>
                  <a:schemeClr val="tx1"/>
                </a:solidFill>
                <a:effectLst/>
                <a:latin typeface="Calibri Light" panose="020F0302020204030204" pitchFamily="34" charset="0"/>
                <a:ea typeface="+mn-ea"/>
                <a:cs typeface="+mn-cs"/>
              </a:rPr>
              <a:t> may occur with any test even when sensitivity and specificity are very high, depending on a variety of factors.</a:t>
            </a:r>
          </a:p>
          <a:p>
            <a:r>
              <a:rPr lang="en-US" sz="1200" b="0" i="0" kern="1200" dirty="0">
                <a:solidFill>
                  <a:schemeClr val="tx1"/>
                </a:solidFill>
                <a:effectLst/>
                <a:latin typeface="Calibri Light" panose="020F0302020204030204" pitchFamily="34" charset="0"/>
                <a:ea typeface="+mn-ea"/>
                <a:cs typeface="+mn-cs"/>
              </a:rPr>
              <a:t>A point-of-care test should be considered a possible false-positive when a positive test result appears inconsistent with the clinical situation (e.g., a positive antigen test in an asymptomatic person who does not have risk factors and resides in a community with lower COVID-19 prevalence). When a false-positive test is suspected, nursing homes and health departments should also review and gather the following information:</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Review the </a:t>
            </a:r>
            <a:r>
              <a:rPr lang="en-US" sz="1200" b="0" i="0" u="sng" kern="1200" dirty="0">
                <a:solidFill>
                  <a:schemeClr val="tx1"/>
                </a:solidFill>
                <a:effectLst/>
                <a:latin typeface="Calibri Light" panose="020F0302020204030204" pitchFamily="34" charset="0"/>
                <a:ea typeface="+mn-ea"/>
                <a:cs typeface="+mn-cs"/>
                <a:hlinkClick r:id="rId4"/>
              </a:rPr>
              <a:t>FDA </a:t>
            </a:r>
            <a:r>
              <a:rPr lang="en-US" sz="1200" b="0" i="0" u="sng" kern="1200" dirty="0" err="1">
                <a:solidFill>
                  <a:schemeClr val="tx1"/>
                </a:solidFill>
                <a:effectLst/>
                <a:latin typeface="Calibri Light" panose="020F0302020204030204" pitchFamily="34" charset="0"/>
                <a:ea typeface="+mn-ea"/>
                <a:cs typeface="+mn-cs"/>
                <a:hlinkClick r:id="rId4"/>
              </a:rPr>
              <a:t>EUA</a:t>
            </a:r>
            <a:r>
              <a:rPr lang="en-US" sz="1200" b="0" i="0" u="none" strike="noStrike" kern="1200" dirty="0" err="1">
                <a:solidFill>
                  <a:schemeClr val="tx1"/>
                </a:solidFill>
                <a:effectLst/>
                <a:latin typeface="Calibri Light" panose="020F0302020204030204" pitchFamily="34" charset="0"/>
                <a:ea typeface="+mn-ea"/>
                <a:cs typeface="+mn-cs"/>
                <a:hlinkClick r:id="rId4"/>
              </a:rPr>
              <a:t>external</a:t>
            </a:r>
            <a:r>
              <a:rPr lang="en-US" sz="1200" b="0" i="0" u="none" strike="noStrike" kern="1200" dirty="0">
                <a:solidFill>
                  <a:schemeClr val="tx1"/>
                </a:solidFill>
                <a:effectLst/>
                <a:latin typeface="Calibri Light" panose="020F0302020204030204" pitchFamily="34" charset="0"/>
                <a:ea typeface="+mn-ea"/>
                <a:cs typeface="+mn-cs"/>
                <a:hlinkClick r:id="rId4"/>
              </a:rPr>
              <a:t> icon</a:t>
            </a:r>
            <a:r>
              <a:rPr lang="en-US" sz="1200" b="0" i="0" kern="1200" dirty="0">
                <a:solidFill>
                  <a:schemeClr val="tx1"/>
                </a:solidFill>
                <a:effectLst/>
                <a:latin typeface="Calibri Light" panose="020F0302020204030204" pitchFamily="34" charset="0"/>
                <a:ea typeface="+mn-ea"/>
                <a:cs typeface="+mn-cs"/>
              </a:rPr>
              <a:t> and instructions for use of the point-of-care antigen test to ensure correct use. For instance, the use of viral transport medium has been shown to produce false-positive results and should not be used for some antigen platforms (including BD Veritor and Quidel Sofia platforms).</a:t>
            </a:r>
          </a:p>
          <a:p>
            <a:r>
              <a:rPr lang="en-US" sz="1200" b="0" i="0" kern="1200" dirty="0">
                <a:solidFill>
                  <a:schemeClr val="tx1"/>
                </a:solidFill>
                <a:effectLst/>
                <a:latin typeface="Calibri Light" panose="020F0302020204030204" pitchFamily="34" charset="0"/>
                <a:ea typeface="+mn-ea"/>
                <a:cs typeface="+mn-cs"/>
              </a:rPr>
              <a:t>Review recent control results to ensure accuracy of the antigen test machine. If able, perform procedural quality control tests to ensure correct operation of the machine.</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Compare the percent positivity of the samples that were run that day (or week) to their previous percent positivity (e.g., their rolling 7-day average percent positive). Identifying many positives in one day might indicate an issue with the antigen results (either due to operator error or test supplies).</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Consider the </a:t>
            </a:r>
            <a:r>
              <a:rPr lang="en-US" sz="1200" b="1" i="0" kern="1200" dirty="0">
                <a:solidFill>
                  <a:schemeClr val="tx1"/>
                </a:solidFill>
                <a:effectLst/>
                <a:latin typeface="Calibri Light" panose="020F0302020204030204" pitchFamily="34" charset="0"/>
                <a:ea typeface="+mn-ea"/>
                <a:cs typeface="+mn-cs"/>
              </a:rPr>
              <a:t>pre-test probability of disease</a:t>
            </a:r>
            <a:r>
              <a:rPr lang="en-US" sz="1200" b="0" i="0" kern="1200" dirty="0">
                <a:solidFill>
                  <a:schemeClr val="tx1"/>
                </a:solidFill>
                <a:effectLst/>
                <a:latin typeface="Calibri Light" panose="020F0302020204030204" pitchFamily="34" charset="0"/>
                <a:ea typeface="+mn-ea"/>
                <a:cs typeface="+mn-cs"/>
              </a:rPr>
              <a:t>. If testing a population with a COVID-19 prevalence of &lt;1% (e.g., screening asymptomatic HCP in non-outbreak settings) with a single test with 99% specificity, the positive predictive value (probability that a positive test is a true-positive) could be &lt;40%. If the prevalence is &gt;10% (e.g., testing asymptomatic residents and HCP as part of an outbreak response) with that same test with 99% specificity, the positive predictive value may be &gt;90%. Therefore, testing in low-prevalence populations with antigen or RT-PCR tests might produce false positives, but that is less likely in outbreak settings.</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41</a:t>
            </a:fld>
            <a:endParaRPr lang="en-US" dirty="0"/>
          </a:p>
        </p:txBody>
      </p:sp>
    </p:spTree>
    <p:extLst>
      <p:ext uri="{BB962C8B-B14F-4D97-AF65-F5344CB8AC3E}">
        <p14:creationId xmlns:p14="http://schemas.microsoft.com/office/powerpoint/2010/main" val="3372629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42</a:t>
            </a:fld>
            <a:endParaRPr lang="en-US" dirty="0"/>
          </a:p>
        </p:txBody>
      </p:sp>
    </p:spTree>
    <p:extLst>
      <p:ext uri="{BB962C8B-B14F-4D97-AF65-F5344CB8AC3E}">
        <p14:creationId xmlns:p14="http://schemas.microsoft.com/office/powerpoint/2010/main" val="254771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Light" panose="020F0302020204030204" pitchFamily="34" charset="0"/>
                <a:ea typeface="+mn-ea"/>
                <a:cs typeface="+mn-cs"/>
              </a:rPr>
              <a:t>If confirmatory RT-PCR testing is performed in response to a positive antigen test and results are </a:t>
            </a:r>
            <a:r>
              <a:rPr lang="en-US" sz="1200" b="0" i="0" u="sng" kern="1200" dirty="0">
                <a:solidFill>
                  <a:schemeClr val="tx1"/>
                </a:solidFill>
                <a:effectLst/>
                <a:latin typeface="Calibri Light" panose="020F0302020204030204" pitchFamily="34" charset="0"/>
                <a:ea typeface="+mn-ea"/>
                <a:cs typeface="+mn-cs"/>
              </a:rPr>
              <a:t>discordant</a:t>
            </a:r>
            <a:r>
              <a:rPr lang="en-US" sz="1200" b="0" i="0" kern="1200" dirty="0">
                <a:solidFill>
                  <a:schemeClr val="tx1"/>
                </a:solidFill>
                <a:effectLst/>
                <a:latin typeface="Calibri Light" panose="020F0302020204030204" pitchFamily="34" charset="0"/>
                <a:ea typeface="+mn-ea"/>
                <a:cs typeface="+mn-cs"/>
              </a:rPr>
              <a:t> (e.g., antigen test is positive, but the RT-PCR test is negative) the response should vary depending on the scenario:</a:t>
            </a:r>
          </a:p>
          <a:p>
            <a:r>
              <a:rPr lang="en-US" sz="1200" b="0" i="0" kern="1200" dirty="0">
                <a:solidFill>
                  <a:schemeClr val="tx1"/>
                </a:solidFill>
                <a:effectLst/>
                <a:latin typeface="Calibri Light" panose="020F0302020204030204" pitchFamily="34" charset="0"/>
                <a:ea typeface="+mn-ea"/>
                <a:cs typeface="+mn-cs"/>
              </a:rPr>
              <a:t>Note that people who are asymptomatic at time of testing should continue to be monitored for symptoms. If an asymptomatic person with discordant test results begins to exhibit COVID-19–like symptoms in the subsequent week after testing, that person should be considered to have COVID-19 and placed in a COVID-19 unit under </a:t>
            </a:r>
            <a:r>
              <a:rPr lang="en-US" sz="1200" b="0" i="0" u="sng" kern="1200" dirty="0">
                <a:solidFill>
                  <a:schemeClr val="tx1"/>
                </a:solidFill>
                <a:effectLst/>
                <a:latin typeface="Calibri Light" panose="020F0302020204030204" pitchFamily="34" charset="0"/>
                <a:ea typeface="+mn-ea"/>
                <a:cs typeface="+mn-cs"/>
                <a:hlinkClick r:id="rId3"/>
              </a:rPr>
              <a:t>Transmission-Based Precautions</a:t>
            </a:r>
            <a:r>
              <a:rPr lang="en-US" sz="1200" b="0" i="0" kern="1200" dirty="0">
                <a:solidFill>
                  <a:schemeClr val="tx1"/>
                </a:solidFill>
                <a:effectLst/>
                <a:latin typeface="Calibri Light" panose="020F0302020204030204" pitchFamily="34" charset="0"/>
                <a:ea typeface="+mn-ea"/>
                <a:cs typeface="+mn-cs"/>
              </a:rPr>
              <a:t> (if resident) or excluded from work (if HCP). Repeat testing is not recommended in this situation.</a:t>
            </a:r>
          </a:p>
          <a:p>
            <a:r>
              <a:rPr lang="en-US" sz="1200" b="0" i="0" kern="1200" dirty="0">
                <a:solidFill>
                  <a:schemeClr val="tx1"/>
                </a:solidFill>
                <a:effectLst/>
                <a:latin typeface="Calibri Light" panose="020F0302020204030204" pitchFamily="34" charset="0"/>
                <a:ea typeface="+mn-ea"/>
                <a:cs typeface="+mn-cs"/>
              </a:rPr>
              <a:t>If the person is asymptomatic and is not a known contact or part of a facility response to an outbreak, then the discordant test results could indicate a false-positive antigen test result. In this situation (particularly in lower prevalence areas), it is reasonable to continue </a:t>
            </a:r>
            <a:r>
              <a:rPr lang="en-US" sz="1200" b="0" i="0" u="sng" kern="1200" dirty="0">
                <a:solidFill>
                  <a:schemeClr val="tx1"/>
                </a:solidFill>
                <a:effectLst/>
                <a:latin typeface="Calibri Light" panose="020F0302020204030204" pitchFamily="34" charset="0"/>
                <a:ea typeface="+mn-ea"/>
                <a:cs typeface="+mn-cs"/>
                <a:hlinkClick r:id="rId4"/>
              </a:rPr>
              <a:t>symptom screening</a:t>
            </a:r>
            <a:r>
              <a:rPr lang="en-US" sz="1200" b="0" i="0" kern="1200" dirty="0">
                <a:solidFill>
                  <a:schemeClr val="tx1"/>
                </a:solidFill>
                <a:effectLst/>
                <a:latin typeface="Calibri Light" panose="020F0302020204030204" pitchFamily="34" charset="0"/>
                <a:ea typeface="+mn-ea"/>
                <a:cs typeface="+mn-cs"/>
              </a:rPr>
              <a:t> and test residents and HCP with COVID-19–like symptoms, and not institute the control interventions (e.g., facility-wide testing, excluding HCP with discordant results from work, moving resident with discordant results to a COVID-19 unit).</a:t>
            </a:r>
          </a:p>
          <a:p>
            <a:r>
              <a:rPr lang="en-US" sz="1200" b="0" i="0" kern="1200" dirty="0">
                <a:solidFill>
                  <a:schemeClr val="tx1"/>
                </a:solidFill>
                <a:effectLst/>
                <a:latin typeface="Calibri Light" panose="020F0302020204030204" pitchFamily="34" charset="0"/>
                <a:ea typeface="+mn-ea"/>
                <a:cs typeface="+mn-cs"/>
              </a:rPr>
              <a:t>If discordant test results suggestive of a </a:t>
            </a:r>
            <a:r>
              <a:rPr lang="en-US" sz="1200" b="1" i="0" kern="1200" dirty="0">
                <a:solidFill>
                  <a:schemeClr val="tx1"/>
                </a:solidFill>
                <a:effectLst/>
                <a:latin typeface="Calibri Light" panose="020F0302020204030204" pitchFamily="34" charset="0"/>
                <a:ea typeface="+mn-ea"/>
                <a:cs typeface="+mn-cs"/>
              </a:rPr>
              <a:t>false positive antigen test are identified</a:t>
            </a:r>
            <a:r>
              <a:rPr lang="en-US" sz="1200" b="0" i="0" kern="1200" dirty="0">
                <a:solidFill>
                  <a:schemeClr val="tx1"/>
                </a:solidFill>
                <a:effectLst/>
                <a:latin typeface="Calibri Light" panose="020F0302020204030204" pitchFamily="34" charset="0"/>
                <a:ea typeface="+mn-ea"/>
                <a:cs typeface="+mn-cs"/>
              </a:rPr>
              <a:t>, facilities and health departments should </a:t>
            </a:r>
            <a:r>
              <a:rPr lang="en-US" sz="1200" b="1" i="0" u="sng" kern="1200" dirty="0">
                <a:solidFill>
                  <a:schemeClr val="tx1"/>
                </a:solidFill>
                <a:effectLst/>
                <a:latin typeface="Calibri Light" panose="020F0302020204030204" pitchFamily="34" charset="0"/>
                <a:ea typeface="+mn-ea"/>
                <a:cs typeface="+mn-cs"/>
              </a:rPr>
              <a:t>notify the test manufacturer and the </a:t>
            </a:r>
            <a:r>
              <a:rPr lang="en-US" sz="1200" b="1" i="0" u="sng" strike="noStrike" kern="1200" dirty="0">
                <a:solidFill>
                  <a:schemeClr val="tx1"/>
                </a:solidFill>
                <a:effectLst/>
                <a:latin typeface="Calibri Light" panose="020F0302020204030204" pitchFamily="34" charset="0"/>
                <a:ea typeface="+mn-ea"/>
                <a:cs typeface="+mn-cs"/>
                <a:hlinkClick r:id="rId5"/>
              </a:rPr>
              <a:t>FDA</a:t>
            </a:r>
            <a:endParaRPr lang="en-US" sz="1200" b="1" i="0" u="sng" kern="1200" dirty="0">
              <a:solidFill>
                <a:schemeClr val="tx1"/>
              </a:solidFill>
              <a:effectLst/>
              <a:latin typeface="Calibri Light" panose="020F0302020204030204" pitchFamily="34" charset="0"/>
              <a:ea typeface="+mn-ea"/>
              <a:cs typeface="+mn-cs"/>
            </a:endParaRP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43</a:t>
            </a:fld>
            <a:endParaRPr lang="en-US" dirty="0"/>
          </a:p>
        </p:txBody>
      </p:sp>
    </p:spTree>
    <p:extLst>
      <p:ext uri="{BB962C8B-B14F-4D97-AF65-F5344CB8AC3E}">
        <p14:creationId xmlns:p14="http://schemas.microsoft.com/office/powerpoint/2010/main" val="2335641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Light" panose="020F0302020204030204" pitchFamily="34" charset="0"/>
                <a:ea typeface="+mn-ea"/>
                <a:cs typeface="+mn-cs"/>
              </a:rPr>
              <a:t>Confirmatory RT-PCR testing after a positive antigen test result is </a:t>
            </a:r>
            <a:r>
              <a:rPr lang="en-US" sz="1200" b="0" i="0" u="sng" kern="1200" dirty="0">
                <a:solidFill>
                  <a:schemeClr val="tx1"/>
                </a:solidFill>
                <a:effectLst/>
                <a:latin typeface="Calibri Light" panose="020F0302020204030204" pitchFamily="34" charset="0"/>
                <a:ea typeface="+mn-ea"/>
                <a:cs typeface="+mn-cs"/>
              </a:rPr>
              <a:t>not recommended</a:t>
            </a:r>
            <a:r>
              <a:rPr lang="en-US" sz="1200" b="0" i="0" kern="1200" dirty="0">
                <a:solidFill>
                  <a:schemeClr val="tx1"/>
                </a:solidFill>
                <a:effectLst/>
                <a:latin typeface="Calibri Light" panose="020F0302020204030204" pitchFamily="34" charset="0"/>
                <a:ea typeface="+mn-ea"/>
                <a:cs typeface="+mn-cs"/>
              </a:rPr>
              <a:t> in situations where the person being tested has COVID-19–like symptoms or had recent close contact with someone with SARS-CoV-2 infection (e.g., in an outbreak situation).  </a:t>
            </a:r>
          </a:p>
          <a:p>
            <a:endParaRPr lang="en-US" sz="1200" b="0" i="0" kern="1200" dirty="0">
              <a:solidFill>
                <a:schemeClr val="tx1"/>
              </a:solidFill>
              <a:effectLst/>
              <a:latin typeface="Calibri Light" panose="020F0302020204030204" pitchFamily="34" charset="0"/>
              <a:ea typeface="+mn-ea"/>
              <a:cs typeface="+mn-cs"/>
            </a:endParaRPr>
          </a:p>
          <a:p>
            <a:r>
              <a:rPr lang="en-US" sz="1200" b="0" i="0" kern="1200" dirty="0">
                <a:solidFill>
                  <a:schemeClr val="tx1"/>
                </a:solidFill>
                <a:effectLst/>
                <a:latin typeface="Calibri Light" panose="020F0302020204030204" pitchFamily="34" charset="0"/>
                <a:ea typeface="+mn-ea"/>
                <a:cs typeface="+mn-cs"/>
              </a:rPr>
              <a:t>If, despite this guidance, RT-PCR testing was also performed and was negative, facilities should base their IPC actions on the positive antigen test result:</a:t>
            </a:r>
          </a:p>
          <a:p>
            <a:r>
              <a:rPr lang="en-US" sz="1200" b="0" i="0" kern="1200" dirty="0">
                <a:solidFill>
                  <a:schemeClr val="tx1"/>
                </a:solidFill>
                <a:effectLst/>
                <a:latin typeface="Calibri Light" panose="020F0302020204030204" pitchFamily="34" charset="0"/>
                <a:ea typeface="+mn-ea"/>
                <a:cs typeface="+mn-cs"/>
              </a:rPr>
              <a:t>If the person is symptomatic, then they should generally be considered to have SARS-CoV-2 infection and placed in </a:t>
            </a:r>
            <a:r>
              <a:rPr lang="en-US" sz="1200" b="0" i="0" u="sng" kern="1200" dirty="0">
                <a:solidFill>
                  <a:schemeClr val="tx1"/>
                </a:solidFill>
                <a:effectLst/>
                <a:latin typeface="Calibri Light" panose="020F0302020204030204" pitchFamily="34" charset="0"/>
                <a:ea typeface="+mn-ea"/>
                <a:cs typeface="+mn-cs"/>
                <a:hlinkClick r:id="rId3"/>
              </a:rPr>
              <a:t>Transmission-Based Precautions</a:t>
            </a:r>
            <a:r>
              <a:rPr lang="en-US" sz="1200" b="0" i="0" kern="1200" dirty="0">
                <a:solidFill>
                  <a:schemeClr val="tx1"/>
                </a:solidFill>
                <a:effectLst/>
                <a:latin typeface="Calibri Light" panose="020F0302020204030204" pitchFamily="34" charset="0"/>
                <a:ea typeface="+mn-ea"/>
                <a:cs typeface="+mn-cs"/>
              </a:rPr>
              <a:t> on the COVID-19 unit (if a resident) or excluded from work (if HCP). Expanded viral outbreak testing of residents and HCP would be indicated.</a:t>
            </a:r>
          </a:p>
          <a:p>
            <a:r>
              <a:rPr lang="en-US" sz="1200" b="0" i="0" kern="1200" dirty="0">
                <a:solidFill>
                  <a:schemeClr val="tx1"/>
                </a:solidFill>
                <a:effectLst/>
                <a:latin typeface="Calibri Light" panose="020F0302020204030204" pitchFamily="34" charset="0"/>
                <a:ea typeface="+mn-ea"/>
                <a:cs typeface="+mn-cs"/>
              </a:rPr>
              <a:t>If the person is asymptomatic but was tested after having close contact with someone with SARS-CoV-2 infection or as part of a response to an outbreak (e.g., facility has a resident with nursing-home onset COVID-19 or a HCP with COVID-19), then they should also be considered to have SARS-CoV-2 infection and managed as described above.</a:t>
            </a:r>
          </a:p>
          <a:p>
            <a:pPr lvl="1"/>
            <a:r>
              <a:rPr lang="en-US" sz="1200" b="0" i="0" kern="1200" dirty="0">
                <a:solidFill>
                  <a:schemeClr val="tx1"/>
                </a:solidFill>
                <a:effectLst/>
                <a:latin typeface="Calibri Light" panose="020F0302020204030204" pitchFamily="34" charset="0"/>
                <a:ea typeface="+mn-ea"/>
                <a:cs typeface="+mn-cs"/>
              </a:rPr>
              <a:t>In the context of facility-wide testing in response to an outbreak, facilities might be more likely to consider the antigen test to be falsely positive if, for example, only a single positive result was identified in an resident who was asymptomatic and did not have close contact or reside on the same unit or floor where the person with COVID-19 was identified.</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44</a:t>
            </a:fld>
            <a:endParaRPr lang="en-US" dirty="0"/>
          </a:p>
        </p:txBody>
      </p:sp>
    </p:spTree>
    <p:extLst>
      <p:ext uri="{BB962C8B-B14F-4D97-AF65-F5344CB8AC3E}">
        <p14:creationId xmlns:p14="http://schemas.microsoft.com/office/powerpoint/2010/main" val="29519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a:xfrm>
            <a:off x="3970938" y="0"/>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Harmony Healthcare International (HHI)</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V.5.25.18, Copyright © 2018, All Rights Reserved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BEAFB-0257-F349-88FD-ABED8F58A5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74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B and Medicare Advantage for </a:t>
            </a:r>
            <a:r>
              <a:rPr lang="en-US" b="1" dirty="0"/>
              <a:t>diagnostic</a:t>
            </a:r>
            <a:r>
              <a:rPr lang="en-US" dirty="0"/>
              <a:t> testing, Investigate if asymptomatic/</a:t>
            </a:r>
            <a:r>
              <a:rPr lang="en-US" dirty="0" err="1"/>
              <a:t>presymptomatic</a:t>
            </a:r>
            <a:r>
              <a:rPr lang="en-US" dirty="0"/>
              <a:t> residents might be covered by insurances or the state.</a:t>
            </a:r>
          </a:p>
          <a:p>
            <a:r>
              <a:rPr lang="en-US" dirty="0"/>
              <a:t>Part A:  SNF pays</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52</a:t>
            </a:fld>
            <a:endParaRPr lang="en-US" dirty="0"/>
          </a:p>
        </p:txBody>
      </p:sp>
    </p:spTree>
    <p:extLst>
      <p:ext uri="{BB962C8B-B14F-4D97-AF65-F5344CB8AC3E}">
        <p14:creationId xmlns:p14="http://schemas.microsoft.com/office/powerpoint/2010/main" val="881743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attempts to get more tests or labs to do tests.</a:t>
            </a:r>
          </a:p>
          <a:p>
            <a:r>
              <a:rPr lang="en-US" b="1" dirty="0"/>
              <a:t>Must call local and state health depts </a:t>
            </a:r>
            <a:r>
              <a:rPr lang="en-US" dirty="0"/>
              <a:t>if tests not available or taking more than 48 hours. </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54</a:t>
            </a:fld>
            <a:endParaRPr lang="en-US" dirty="0"/>
          </a:p>
        </p:txBody>
      </p:sp>
    </p:spTree>
    <p:extLst>
      <p:ext uri="{BB962C8B-B14F-4D97-AF65-F5344CB8AC3E}">
        <p14:creationId xmlns:p14="http://schemas.microsoft.com/office/powerpoint/2010/main" val="1141530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panose="020F0302020204030204" pitchFamily="34" charset="0"/>
                <a:ea typeface="+mn-ea"/>
                <a:cs typeface="+mn-cs"/>
              </a:rPr>
              <a:t>CMS Memorandum QSO-20-38-NH on August 26, 2020 Added a new requirement related to the testing of residents and staff for COVID-19 (F886) and provides surveyor guidance. • COVID-19 Focused Survey for Nursing Homes</a:t>
            </a:r>
          </a:p>
          <a:p>
            <a:pPr fontAlgn="base"/>
            <a:r>
              <a:rPr lang="en-US" sz="1200" b="0" i="0" kern="1200" dirty="0">
                <a:solidFill>
                  <a:schemeClr val="tx1"/>
                </a:solidFill>
                <a:effectLst/>
                <a:latin typeface="Calibri Light" panose="020F0302020204030204" pitchFamily="34" charset="0"/>
                <a:ea typeface="+mn-ea"/>
                <a:cs typeface="+mn-cs"/>
              </a:rPr>
              <a:t>Added two critical elements (CE)- #10 CE Infection Preventionist (IP) and #11 Staff and Resident Testing.</a:t>
            </a:r>
          </a:p>
          <a:p>
            <a:pPr fontAlgn="base"/>
            <a:r>
              <a:rPr lang="en-US" sz="1200" b="0" i="0" kern="1200" dirty="0">
                <a:solidFill>
                  <a:schemeClr val="tx1"/>
                </a:solidFill>
                <a:effectLst/>
                <a:latin typeface="Calibri Light" panose="020F0302020204030204" pitchFamily="34" charset="0"/>
                <a:ea typeface="+mn-ea"/>
                <a:cs typeface="+mn-cs"/>
              </a:rPr>
              <a:t>Added instructions for selecting a sample of residents and staff. Provided updates based on CMS’ Nursing Home Reopening Guidance (QSO-20-30-NH) and CDC recommendations.</a:t>
            </a:r>
          </a:p>
          <a:p>
            <a:pPr fontAlgn="base"/>
            <a:r>
              <a:rPr lang="en-US" sz="1200" b="0" i="0" kern="1200" dirty="0">
                <a:solidFill>
                  <a:schemeClr val="tx1"/>
                </a:solidFill>
                <a:effectLst/>
                <a:latin typeface="Calibri Light" panose="020F0302020204030204" pitchFamily="34" charset="0"/>
                <a:ea typeface="+mn-ea"/>
                <a:cs typeface="+mn-cs"/>
              </a:rPr>
              <a:t>• COVID-19 Focused Survey Protocol Revised to incorporate changes related to the nursing home testing requirements.</a:t>
            </a:r>
          </a:p>
          <a:p>
            <a:pPr fontAlgn="base"/>
            <a:r>
              <a:rPr lang="en-US" sz="1200" b="0" i="0" kern="1200" dirty="0">
                <a:solidFill>
                  <a:schemeClr val="tx1"/>
                </a:solidFill>
                <a:effectLst/>
                <a:latin typeface="Calibri Light" panose="020F0302020204030204" pitchFamily="34" charset="0"/>
                <a:ea typeface="+mn-ea"/>
                <a:cs typeface="+mn-cs"/>
              </a:rPr>
              <a:t>• Entrance Conference Worksheet Revised to include documentation related to the nursing home testing requirements.</a:t>
            </a:r>
          </a:p>
          <a:p>
            <a:pPr fontAlgn="base"/>
            <a:r>
              <a:rPr lang="en-US" sz="1200" b="0" i="0" kern="1200" dirty="0">
                <a:solidFill>
                  <a:schemeClr val="tx1"/>
                </a:solidFill>
                <a:effectLst/>
                <a:latin typeface="Calibri Light" panose="020F0302020204030204" pitchFamily="34" charset="0"/>
                <a:ea typeface="+mn-ea"/>
                <a:cs typeface="+mn-cs"/>
              </a:rPr>
              <a:t>• Mapping document Added the following tags: F847, F848, F882, F884, F885, F886 • F-Tag Job Aid- Added tags F882 and F886. </a:t>
            </a:r>
          </a:p>
          <a:p>
            <a:pPr fontAlgn="base"/>
            <a:r>
              <a:rPr lang="en-US" sz="1200" b="0" i="0" kern="1200" dirty="0">
                <a:solidFill>
                  <a:schemeClr val="tx1"/>
                </a:solidFill>
                <a:effectLst/>
                <a:latin typeface="Calibri Light" panose="020F0302020204030204" pitchFamily="34" charset="0"/>
                <a:ea typeface="+mn-ea"/>
                <a:cs typeface="+mn-cs"/>
              </a:rPr>
              <a:t>From  </a:t>
            </a:r>
            <a:r>
              <a:rPr lang="en-US" sz="1200" b="0" i="0" u="none" strike="noStrike" kern="1200" dirty="0">
                <a:solidFill>
                  <a:schemeClr val="tx1"/>
                </a:solidFill>
                <a:effectLst/>
                <a:latin typeface="Calibri Light" panose="020F0302020204030204" pitchFamily="34" charset="0"/>
                <a:ea typeface="+mn-ea"/>
                <a:cs typeface="+mn-cs"/>
                <a:hlinkClick r:id="rId3"/>
              </a:rPr>
              <a:t>https://www.cms.gov/Medicare/Provider-Enrollment-and-Certification/GuidanceforLawsAndRegulations/Nursing-Homes</a:t>
            </a:r>
            <a:endParaRPr lang="en-US" sz="1200" b="0" i="0" kern="1200" dirty="0">
              <a:solidFill>
                <a:schemeClr val="tx1"/>
              </a:solidFill>
              <a:effectLst/>
              <a:latin typeface="Calibri Light" panose="020F03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August 26, 2020 QSO-20-37-CLIA,NH memo added new requirements for testing of residents/staff, updated CLIA requirements  for reporting COVID test results, </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56</a:t>
            </a:fld>
            <a:endParaRPr lang="en-US" dirty="0"/>
          </a:p>
        </p:txBody>
      </p:sp>
    </p:spTree>
    <p:extLst>
      <p:ext uri="{BB962C8B-B14F-4D97-AF65-F5344CB8AC3E}">
        <p14:creationId xmlns:p14="http://schemas.microsoft.com/office/powerpoint/2010/main" val="1404977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Tag F882 </a:t>
            </a:r>
            <a:r>
              <a:rPr lang="en-US" dirty="0"/>
              <a:t>for not adhering to the Infection Preventionist requirement</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57</a:t>
            </a:fld>
            <a:endParaRPr lang="en-US" dirty="0"/>
          </a:p>
        </p:txBody>
      </p:sp>
    </p:spTree>
    <p:extLst>
      <p:ext uri="{BB962C8B-B14F-4D97-AF65-F5344CB8AC3E}">
        <p14:creationId xmlns:p14="http://schemas.microsoft.com/office/powerpoint/2010/main" val="1989492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Tag F886 </a:t>
            </a:r>
            <a:r>
              <a:rPr lang="en-US" dirty="0"/>
              <a:t>for not adhering to these Staff and Resident Testing regulations</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58</a:t>
            </a:fld>
            <a:endParaRPr lang="en-US" dirty="0"/>
          </a:p>
        </p:txBody>
      </p:sp>
    </p:spTree>
    <p:extLst>
      <p:ext uri="{BB962C8B-B14F-4D97-AF65-F5344CB8AC3E}">
        <p14:creationId xmlns:p14="http://schemas.microsoft.com/office/powerpoint/2010/main" val="3251567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laboratory located in a state that has a CMS approved laboratory program is exempt from CLIA certification. Currently, there are two states with approved programs: Washington and New York. New York has a partial exemption; therefore, if your laboratory is located in that state, contact the New York State Agency concerning your need for a CLIA certificate.</a:t>
            </a:r>
          </a:p>
          <a:p>
            <a:r>
              <a:rPr lang="en-US" dirty="0"/>
              <a:t>Ensure you are compliant with all CLIA laboratory regulations – check out Appendix C of the SOM, CLIA Statute and other resources listed at the end of this presentation.</a:t>
            </a:r>
          </a:p>
          <a:p>
            <a:r>
              <a:rPr lang="en-US" dirty="0"/>
              <a:t>You will need a CLIA certificate for each location where you perform testing, unless you qualify for one of the exceptions</a:t>
            </a:r>
          </a:p>
          <a:p>
            <a:pPr marL="171450" indent="-171450">
              <a:buFont typeface="Arial" panose="020B0604020202020204" pitchFamily="34" charset="0"/>
              <a:buChar char="•"/>
            </a:pPr>
            <a:r>
              <a:rPr lang="en-US" dirty="0"/>
              <a:t>Laboratories that are not at a fixed location; that is, laboratories that move from testing site to testing site, such as mobile units providing laboratory testing, health screening fairs, or other temporary testing locations may be covered under the certificate of the designated primary site or home base, using its address. </a:t>
            </a:r>
          </a:p>
          <a:p>
            <a:r>
              <a:rPr lang="en-US" dirty="0"/>
              <a:t>• Not-for-profit or Federal, State or local government laboratories that engage in limited public health testing (not more than a combination of 15 moderately complex or waived tests per certificate) may file a single application. </a:t>
            </a:r>
          </a:p>
          <a:p>
            <a:r>
              <a:rPr lang="en-US" dirty="0"/>
              <a:t>• Laboratories within a hospital that are located at contiguous buildings on the same campus and under common direction may file a single application for the laboratory sites within the same physical location or street address.  </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59</a:t>
            </a:fld>
            <a:endParaRPr lang="en-US" dirty="0"/>
          </a:p>
        </p:txBody>
      </p:sp>
    </p:spTree>
    <p:extLst>
      <p:ext uri="{BB962C8B-B14F-4D97-AF65-F5344CB8AC3E}">
        <p14:creationId xmlns:p14="http://schemas.microsoft.com/office/powerpoint/2010/main" val="3617487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a:t>
            </a:r>
            <a:r>
              <a:rPr lang="en-US" dirty="0" err="1"/>
              <a:t>esp</a:t>
            </a:r>
            <a:r>
              <a:rPr lang="en-US" dirty="0"/>
              <a:t> those with dementia, PTSD may suffer physical and emotional distress from repeated testing that is uncomfortable.</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61</a:t>
            </a:fld>
            <a:endParaRPr lang="en-US" dirty="0"/>
          </a:p>
        </p:txBody>
      </p:sp>
    </p:spTree>
    <p:extLst>
      <p:ext uri="{BB962C8B-B14F-4D97-AF65-F5344CB8AC3E}">
        <p14:creationId xmlns:p14="http://schemas.microsoft.com/office/powerpoint/2010/main" val="950160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Coordination is key</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62</a:t>
            </a:fld>
            <a:endParaRPr lang="en-US" dirty="0"/>
          </a:p>
        </p:txBody>
      </p:sp>
    </p:spTree>
    <p:extLst>
      <p:ext uri="{BB962C8B-B14F-4D97-AF65-F5344CB8AC3E}">
        <p14:creationId xmlns:p14="http://schemas.microsoft.com/office/powerpoint/2010/main" val="2831990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is a technology and technology used incorrectly or without a broad strategy will likely fail.  </a:t>
            </a:r>
          </a:p>
          <a:p>
            <a:r>
              <a:rPr lang="en-US" dirty="0"/>
              <a:t>Testing must be done in conjunction with other approaches.  Look at individual clinical cases, screening for symptoms, provide stellar infection prevention and control….</a:t>
            </a:r>
          </a:p>
          <a:p>
            <a:endParaRPr lang="en-US" dirty="0"/>
          </a:p>
          <a:p>
            <a:r>
              <a:rPr lang="en-US" dirty="0"/>
              <a:t>“The good physician treats the disease; the great physician </a:t>
            </a:r>
            <a:r>
              <a:rPr lang="en-US" b="1" dirty="0"/>
              <a:t>treats the patient </a:t>
            </a:r>
            <a:r>
              <a:rPr lang="en-US" dirty="0"/>
              <a:t>who has the disease.” ~Sir William Osler</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64</a:t>
            </a:fld>
            <a:endParaRPr lang="en-US" dirty="0"/>
          </a:p>
        </p:txBody>
      </p:sp>
    </p:spTree>
    <p:extLst>
      <p:ext uri="{BB962C8B-B14F-4D97-AF65-F5344CB8AC3E}">
        <p14:creationId xmlns:p14="http://schemas.microsoft.com/office/powerpoint/2010/main" val="1651997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a:xfrm>
            <a:off x="3970938" y="0"/>
            <a:ext cx="3037840" cy="46482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Harmony Healthcare International</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 2016 All Rights Reserved</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BEAFB-0257-F349-88FD-ABED8F58A5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4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 regardless of job title</a:t>
            </a:r>
          </a:p>
          <a:p>
            <a:r>
              <a:rPr lang="en-US" dirty="0"/>
              <a:t>May be effective a bit later depending on testing frequency required for the county (9.9.20, 9.22.20)</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14</a:t>
            </a:fld>
            <a:endParaRPr lang="en-US" dirty="0"/>
          </a:p>
        </p:txBody>
      </p:sp>
    </p:spTree>
    <p:extLst>
      <p:ext uri="{BB962C8B-B14F-4D97-AF65-F5344CB8AC3E}">
        <p14:creationId xmlns:p14="http://schemas.microsoft.com/office/powerpoint/2010/main" val="44608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57348" name="Notes Placeholder 2"/>
          <p:cNvSpPr>
            <a:spLocks noGrp="1"/>
          </p:cNvSpPr>
          <p:nvPr>
            <p:ph type="body" idx="1"/>
          </p:nvPr>
        </p:nvSpPr>
        <p:spPr>
          <a:noFill/>
          <a:ln/>
        </p:spPr>
        <p:txBody>
          <a:bodyPr/>
          <a:lstStyle/>
          <a:p>
            <a:pPr eaLnBrk="1" hangingPunct="1">
              <a:spcBef>
                <a:spcPct val="0"/>
              </a:spcBef>
            </a:pPr>
            <a:endParaRPr lang="en-US" dirty="0"/>
          </a:p>
        </p:txBody>
      </p:sp>
      <p:sp>
        <p:nvSpPr>
          <p:cNvPr id="57349" name="Date Placeholder 3"/>
          <p:cNvSpPr>
            <a:spLocks noGrp="1"/>
          </p:cNvSpPr>
          <p:nvPr>
            <p:ph type="dt" sz="quarter" idx="1"/>
          </p:nvPr>
        </p:nvSpPr>
        <p:spPr>
          <a:xfrm>
            <a:off x="3970938" y="0"/>
            <a:ext cx="3037840" cy="464820"/>
          </a:xfrm>
          <a:prstGeom prst="rect">
            <a:avLst/>
          </a:prstGeo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Harmony Healthcare International (HHI)</a:t>
            </a:r>
          </a:p>
        </p:txBody>
      </p:sp>
      <p:sp>
        <p:nvSpPr>
          <p:cNvPr id="57351" name="Slide Number Placeholder 5"/>
          <p:cNvSpPr txBox="1">
            <a:spLocks noGrp="1"/>
          </p:cNvSpPr>
          <p:nvPr/>
        </p:nvSpPr>
        <p:spPr bwMode="auto">
          <a:xfrm>
            <a:off x="4651793" y="9954779"/>
            <a:ext cx="3559240" cy="523296"/>
          </a:xfrm>
          <a:prstGeom prst="rect">
            <a:avLst/>
          </a:prstGeom>
          <a:noFill/>
          <a:ln w="9525">
            <a:noFill/>
            <a:miter lim="800000"/>
            <a:headEnd/>
            <a:tailEnd/>
          </a:ln>
        </p:spPr>
        <p:txBody>
          <a:bodyPr lIns="107802" tIns="53902" rIns="107802" bIns="53902" anchor="b"/>
          <a:lstStyle/>
          <a:p>
            <a:pPr marL="0" marR="0" lvl="0" indent="0" algn="r" defTabSz="1078214" rtl="0" eaLnBrk="1" fontAlgn="auto" latinLnBrk="0" hangingPunct="1">
              <a:lnSpc>
                <a:spcPct val="100000"/>
              </a:lnSpc>
              <a:spcBef>
                <a:spcPts val="0"/>
              </a:spcBef>
              <a:spcAft>
                <a:spcPts val="0"/>
              </a:spcAft>
              <a:buClrTx/>
              <a:buSzTx/>
              <a:buFontTx/>
              <a:buNone/>
              <a:tabLst/>
              <a:defRPr/>
            </a:pPr>
            <a:fld id="{170AB2D7-AF25-4645-A9D0-8FE903B087A8}" type="slidenum">
              <a:rPr kumimoji="0" lang="en-US" sz="16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pPr marL="0" marR="0" lvl="0" indent="0" algn="r" defTabSz="1078214"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8" name="Slide Number Placeholder 7"/>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850C66-E13D-48C8-9763-5780B7CE7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ooter Placeholder 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v.6.7.19 Copyright © 2019, All Rights Reserved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a:extLst>
              <a:ext uri="{FF2B5EF4-FFF2-40B4-BE49-F238E27FC236}">
                <a16:creationId xmlns:a16="http://schemas.microsoft.com/office/drawing/2014/main" id="{B23AA437-6671-4310-9791-C8F15BBCE509}"/>
              </a:ext>
            </a:extLst>
          </p:cNvPr>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harmony17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771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a:xfrm>
            <a:off x="3970938" y="0"/>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Harmony Healthcare International (HHI)</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V.5.25.18, Copyright © 2018, All Rights Reserved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BEAFB-0257-F349-88FD-ABED8F58A5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7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Light" panose="020F0302020204030204" pitchFamily="34" charset="0"/>
                <a:ea typeface="+mn-ea"/>
                <a:cs typeface="+mn-cs"/>
              </a:rPr>
              <a:t>A </a:t>
            </a:r>
            <a:r>
              <a:rPr lang="en-US" sz="1200" b="0" i="0" u="sng" kern="1200" dirty="0">
                <a:solidFill>
                  <a:schemeClr val="tx1"/>
                </a:solidFill>
                <a:effectLst/>
                <a:latin typeface="Calibri Light" panose="020F0302020204030204" pitchFamily="34" charset="0"/>
                <a:ea typeface="+mn-ea"/>
                <a:cs typeface="+mn-cs"/>
                <a:hlinkClick r:id="rId3"/>
              </a:rPr>
              <a:t>viral test</a:t>
            </a:r>
            <a:r>
              <a:rPr lang="en-US" sz="1200" b="0" i="0" kern="1200" dirty="0">
                <a:solidFill>
                  <a:schemeClr val="tx1"/>
                </a:solidFill>
                <a:effectLst/>
                <a:latin typeface="Calibri Light" panose="020F0302020204030204" pitchFamily="34" charset="0"/>
                <a:ea typeface="+mn-ea"/>
                <a:cs typeface="+mn-cs"/>
              </a:rPr>
              <a:t> tells you if you have a current infection.  It is a diagnostic test.</a:t>
            </a:r>
          </a:p>
          <a:p>
            <a:r>
              <a:rPr lang="en-US" sz="1200" b="0" i="0" kern="1200" dirty="0">
                <a:solidFill>
                  <a:schemeClr val="tx1"/>
                </a:solidFill>
                <a:effectLst/>
                <a:latin typeface="Calibri Light" panose="020F0302020204030204" pitchFamily="34" charset="0"/>
                <a:ea typeface="+mn-ea"/>
                <a:cs typeface="+mn-cs"/>
              </a:rPr>
              <a:t>An </a:t>
            </a:r>
            <a:r>
              <a:rPr lang="en-US" sz="1200" b="0" i="0" u="sng" kern="1200" dirty="0">
                <a:solidFill>
                  <a:schemeClr val="tx1"/>
                </a:solidFill>
                <a:effectLst/>
                <a:latin typeface="Calibri Light" panose="020F0302020204030204" pitchFamily="34" charset="0"/>
                <a:ea typeface="+mn-ea"/>
                <a:cs typeface="+mn-cs"/>
                <a:hlinkClick r:id="rId4"/>
              </a:rPr>
              <a:t>antibody test</a:t>
            </a:r>
            <a:r>
              <a:rPr lang="en-US" sz="1200" b="0" i="0" kern="1200" dirty="0">
                <a:solidFill>
                  <a:schemeClr val="tx1"/>
                </a:solidFill>
                <a:effectLst/>
                <a:latin typeface="Calibri Light" panose="020F0302020204030204" pitchFamily="34" charset="0"/>
                <a:ea typeface="+mn-ea"/>
                <a:cs typeface="+mn-cs"/>
              </a:rPr>
              <a:t> or serology test might tell you if you had a past infection.  It is not a diagnostic test.</a:t>
            </a:r>
          </a:p>
          <a:p>
            <a:r>
              <a:rPr lang="en-US" sz="1200" b="0" i="0" kern="1200" dirty="0">
                <a:solidFill>
                  <a:schemeClr val="tx1"/>
                </a:solidFill>
                <a:effectLst/>
                <a:latin typeface="Calibri Light" panose="020F0302020204030204" pitchFamily="34" charset="0"/>
                <a:ea typeface="+mn-ea"/>
                <a:cs typeface="+mn-cs"/>
              </a:rPr>
              <a:t>From SCDHEC (SC DOH):</a:t>
            </a:r>
          </a:p>
          <a:p>
            <a:r>
              <a:rPr lang="en-US" dirty="0">
                <a:effectLst/>
              </a:rPr>
              <a:t> 1. </a:t>
            </a:r>
            <a:r>
              <a:rPr lang="en-US" u="sng" dirty="0">
                <a:effectLst/>
              </a:rPr>
              <a:t>Polymerase Chain Reaction (PCR) or Nucleic acid amplification test (NAAT)</a:t>
            </a:r>
            <a:r>
              <a:rPr lang="en-US" dirty="0">
                <a:effectLst/>
              </a:rPr>
              <a:t>: This type of testing, also called molecular or viral testing, is done by swabbing the nose or mouth or collecting saliva. The test detects a part of the virus’s genetic material. It is currently considered the best test to determine if someone was recently infected with the virus, but people can continue to test positive with this test long after they are no longer contagious and are no longer at risk of spreading the virus. CDC provides further </a:t>
            </a:r>
            <a:r>
              <a:rPr lang="en-US" sz="1200" b="1" u="none" strike="noStrike" kern="1200" dirty="0">
                <a:solidFill>
                  <a:schemeClr val="tx1"/>
                </a:solidFill>
                <a:effectLst/>
                <a:latin typeface="Calibri Light" panose="020F0302020204030204" pitchFamily="34" charset="0"/>
                <a:ea typeface="+mn-ea"/>
                <a:cs typeface="+mn-cs"/>
                <a:hlinkClick r:id="rId3"/>
              </a:rPr>
              <a:t>information</a:t>
            </a:r>
            <a:r>
              <a:rPr lang="en-US" dirty="0">
                <a:effectLst/>
              </a:rPr>
              <a:t> on this type of testing.</a:t>
            </a:r>
          </a:p>
          <a:p>
            <a:r>
              <a:rPr lang="en-US" dirty="0">
                <a:effectLst/>
              </a:rPr>
              <a:t>Limitations:</a:t>
            </a:r>
          </a:p>
          <a:p>
            <a:r>
              <a:rPr lang="en-US" dirty="0">
                <a:effectLst/>
              </a:rPr>
              <a:t>The virus must be present at a level high enough for the test to detect it. There is a delay between the time a person is exposed and the time the virus level gets high enough for the test to be positive.</a:t>
            </a:r>
          </a:p>
          <a:p>
            <a:r>
              <a:rPr lang="en-US" dirty="0">
                <a:effectLst/>
              </a:rPr>
              <a:t>A negative test does not rule out the possibility of that person soon becoming sick with the virus. If someone is tested too soon after being exposed to the virus, they may have a negative test even though they will soon become contagious with the virus.</a:t>
            </a:r>
          </a:p>
          <a:p>
            <a:r>
              <a:rPr lang="en-US" dirty="0">
                <a:effectLst/>
              </a:rPr>
              <a:t>Someone who has been instructed to quarantine after an exposure to a person with COVID-19 </a:t>
            </a:r>
            <a:r>
              <a:rPr lang="en-US" b="1" u="sng" dirty="0">
                <a:effectLst/>
              </a:rPr>
              <a:t>cannot </a:t>
            </a:r>
            <a:r>
              <a:rPr lang="en-US" u="sng" dirty="0">
                <a:effectLst/>
              </a:rPr>
              <a:t>shorten the length of their quarantine period even if they test negative</a:t>
            </a:r>
            <a:r>
              <a:rPr lang="en-US" dirty="0">
                <a:effectLst/>
              </a:rPr>
              <a:t> because it is possible they were tested at a time when the virus was not detectable.</a:t>
            </a:r>
          </a:p>
          <a:p>
            <a:r>
              <a:rPr lang="en-US" dirty="0">
                <a:effectLst/>
              </a:rPr>
              <a:t>If someone has symptoms of COVID-19, the virus can usually be reliably detected by this test; and a negative test suggests the symptoms are not due to the COVID-19 virus.</a:t>
            </a:r>
          </a:p>
          <a:p>
            <a:r>
              <a:rPr lang="en-US" dirty="0">
                <a:effectLst/>
              </a:rPr>
              <a:t>A positive test does NOT necessarily mean that the person is still contagious with the virus. The timing of the symptoms or the test should be used to determine if someone can still spread the virus.</a:t>
            </a:r>
          </a:p>
          <a:p>
            <a:r>
              <a:rPr lang="en-US" dirty="0">
                <a:effectLst/>
              </a:rPr>
              <a:t>2. </a:t>
            </a:r>
            <a:r>
              <a:rPr lang="en-US" u="sng" dirty="0">
                <a:effectLst/>
              </a:rPr>
              <a:t>Antigen tests</a:t>
            </a:r>
            <a:r>
              <a:rPr lang="en-US" dirty="0">
                <a:effectLst/>
              </a:rPr>
              <a:t>: These tests are done by swabbing the nose. Instead of detecting the virus’ genetic material, they detect a protein on the virus. These are often available as “rapid” tests that can be done in medical offices. The faster results make this a very useful test.</a:t>
            </a:r>
          </a:p>
          <a:p>
            <a:r>
              <a:rPr lang="en-US" dirty="0">
                <a:effectLst/>
              </a:rPr>
              <a:t>Limitations:</a:t>
            </a:r>
          </a:p>
          <a:p>
            <a:r>
              <a:rPr lang="en-US" dirty="0">
                <a:effectLst/>
              </a:rPr>
              <a:t>These tests may not detect lower levels of virus and could produce more “false negatives.” Results of these tests should be interpreted with that in mind.</a:t>
            </a:r>
          </a:p>
          <a:p>
            <a:r>
              <a:rPr lang="en-US" dirty="0">
                <a:effectLst/>
              </a:rPr>
              <a:t>Those who test positive on a viral test (PCR or antigen) do not need additional testing within the three (3) months following symptom onset or test specimen collection.</a:t>
            </a:r>
          </a:p>
          <a:p>
            <a:endParaRPr lang="en-US" dirty="0">
              <a:effectLst/>
            </a:endParaRPr>
          </a:p>
          <a:p>
            <a:r>
              <a:rPr lang="en-US" dirty="0">
                <a:effectLst/>
              </a:rPr>
              <a:t>3.. </a:t>
            </a:r>
            <a:r>
              <a:rPr lang="en-US" u="sng" dirty="0">
                <a:effectLst/>
              </a:rPr>
              <a:t>Blood test, antibody or serology testing</a:t>
            </a:r>
            <a:r>
              <a:rPr lang="en-US" dirty="0">
                <a:effectLst/>
              </a:rPr>
              <a:t>: This testing is done using a sample of blood and detects antibodies produced as a result of the body trying to fight off the virus. These tests are most useful for determining if someone has been exposed to the virus in the past. These tests are </a:t>
            </a:r>
            <a:r>
              <a:rPr lang="en-US" u="sng" dirty="0">
                <a:effectLst/>
              </a:rPr>
              <a:t>NOT recommended to determine if someone is currently infected</a:t>
            </a:r>
            <a:r>
              <a:rPr lang="en-US" dirty="0">
                <a:effectLst/>
              </a:rPr>
              <a:t>. CDC provides further </a:t>
            </a:r>
            <a:r>
              <a:rPr lang="en-US" sz="1200" b="1" u="none" strike="noStrike" kern="1200" dirty="0">
                <a:solidFill>
                  <a:schemeClr val="tx1"/>
                </a:solidFill>
                <a:effectLst/>
                <a:latin typeface="Calibri Light" panose="020F0302020204030204" pitchFamily="34" charset="0"/>
                <a:ea typeface="+mn-ea"/>
                <a:cs typeface="+mn-cs"/>
                <a:hlinkClick r:id="rId4"/>
              </a:rPr>
              <a:t>information</a:t>
            </a:r>
            <a:r>
              <a:rPr lang="en-US" dirty="0">
                <a:effectLst/>
              </a:rPr>
              <a:t> on these types of tests.</a:t>
            </a:r>
          </a:p>
          <a:p>
            <a:r>
              <a:rPr lang="en-US" dirty="0">
                <a:effectLst/>
              </a:rPr>
              <a:t>Limitations:</a:t>
            </a:r>
          </a:p>
          <a:p>
            <a:r>
              <a:rPr lang="en-US" dirty="0">
                <a:effectLst/>
              </a:rPr>
              <a:t>It can take 1 to 3 weeks after the exposure to virus for antibodies to rise to a level high enough for the test to detect them. </a:t>
            </a:r>
            <a:r>
              <a:rPr lang="en-US" u="sng" dirty="0">
                <a:effectLst/>
              </a:rPr>
              <a:t>You may be currently infected but have a negative antibody test.</a:t>
            </a:r>
            <a:endParaRPr lang="en-US" dirty="0">
              <a:effectLst/>
            </a:endParaRPr>
          </a:p>
          <a:p>
            <a:r>
              <a:rPr lang="en-US" dirty="0">
                <a:effectLst/>
              </a:rPr>
              <a:t>We are still learning about these tests and whether or not the antibodies they detect could protect against future infection. </a:t>
            </a:r>
            <a:r>
              <a:rPr lang="en-US" u="sng" dirty="0">
                <a:effectLst/>
              </a:rPr>
              <a:t>No one should consider themselves immune to COVID-19 infection based on these results</a:t>
            </a:r>
            <a:r>
              <a:rPr lang="en-US" dirty="0">
                <a:effectLst/>
              </a:rPr>
              <a:t>. Precautions should still be taken to protect against future infections, even if you test positive for antibodies.</a:t>
            </a:r>
          </a:p>
          <a:p>
            <a:endParaRPr lang="en-US" sz="1200" b="1" kern="1200" dirty="0">
              <a:solidFill>
                <a:schemeClr val="tx1"/>
              </a:solidFill>
              <a:effectLst/>
              <a:latin typeface="Calibri Light" panose="020F0302020204030204" pitchFamily="34" charset="0"/>
              <a:ea typeface="+mn-ea"/>
              <a:cs typeface="+mn-cs"/>
            </a:endParaRPr>
          </a:p>
          <a:p>
            <a:endParaRPr lang="en-US" sz="1200" b="0" i="0" kern="1200" dirty="0">
              <a:solidFill>
                <a:schemeClr val="tx1"/>
              </a:solidFill>
              <a:effectLst/>
              <a:latin typeface="Calibri Light" panose="020F0302020204030204" pitchFamily="34" charset="0"/>
              <a:ea typeface="+mn-ea"/>
              <a:cs typeface="+mn-cs"/>
            </a:endParaRP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15</a:t>
            </a:fld>
            <a:endParaRPr lang="en-US" dirty="0"/>
          </a:p>
        </p:txBody>
      </p:sp>
    </p:spTree>
    <p:extLst>
      <p:ext uri="{BB962C8B-B14F-4D97-AF65-F5344CB8AC3E}">
        <p14:creationId xmlns:p14="http://schemas.microsoft.com/office/powerpoint/2010/main" val="3044135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tests</a:t>
            </a:r>
          </a:p>
          <a:p>
            <a:r>
              <a:rPr lang="en-US" dirty="0"/>
              <a:t>At left you see there is a window of time, as long as 2 weeks where an individual may be infected and incubating without any sx or any detectable virus or any test that would recognize that infection is present.  Following the blue line shows that around 2 days prior to onset of sx you start to see viral detection through tests like PCR and is when viral diagnostic tests can be used.  Over time it peaks, high for the first week or so and this is when active infection is recognized and you can use viral diagnostic tests.  You can see viral levels are declining as the body’s immune system responds to the virus and antibodies to the virus develop.  At this time you will not as readily see the virus present as your immune response is controlling the virus.  There will be a window where the antibody will still be detectable and remain.</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17</a:t>
            </a:fld>
            <a:endParaRPr lang="en-US" dirty="0"/>
          </a:p>
        </p:txBody>
      </p:sp>
    </p:spTree>
    <p:extLst>
      <p:ext uri="{BB962C8B-B14F-4D97-AF65-F5344CB8AC3E}">
        <p14:creationId xmlns:p14="http://schemas.microsoft.com/office/powerpoint/2010/main" val="4278822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Antibody tests do not meet requirement for testing, it is not a diagnostic test.</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18</a:t>
            </a:fld>
            <a:endParaRPr lang="en-US" dirty="0"/>
          </a:p>
        </p:txBody>
      </p:sp>
    </p:spTree>
    <p:extLst>
      <p:ext uri="{BB962C8B-B14F-4D97-AF65-F5344CB8AC3E}">
        <p14:creationId xmlns:p14="http://schemas.microsoft.com/office/powerpoint/2010/main" val="2422407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who do not work or do not enter the building and do not interact with residents (for example billing personnel that works elsewhere, construction or lawn/landscape personnel if they do not interact with any staff or residents) might be in your policy as not needing to be tested.  It is also expected that the testing requirement does not apply to delivery personnel, EMTs who are not employees, consultants or contractors.  You are not required to test family who are visiting or other visitors however you can offer them testing.  Your policy should address providers who come into the building at a lower frequency than the required testing for the building.  Consider POC testing devices for them or proof of recent results.  It is recommended that you share your policy with your state survey office to see if they agree with your approach.</a:t>
            </a:r>
          </a:p>
          <a:p>
            <a:endParaRPr lang="en-US" dirty="0"/>
          </a:p>
          <a:p>
            <a:r>
              <a:rPr lang="en-US" dirty="0"/>
              <a:t>Facility staff includes employees, consultants, contractors, volunteers, and caregivers who provide care and services to residents on behalf of the facility. It also includes students in the facility’s nurse aide training programs or from affiliated academic institutions. </a:t>
            </a:r>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19</a:t>
            </a:fld>
            <a:endParaRPr lang="en-US" dirty="0"/>
          </a:p>
        </p:txBody>
      </p:sp>
    </p:spTree>
    <p:extLst>
      <p:ext uri="{BB962C8B-B14F-4D97-AF65-F5344CB8AC3E}">
        <p14:creationId xmlns:p14="http://schemas.microsoft.com/office/powerpoint/2010/main" val="224166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t>
            </a:r>
            <a:r>
              <a:rPr lang="en-US" b="1" dirty="0"/>
              <a:t>minimum</a:t>
            </a:r>
            <a:r>
              <a:rPr lang="en-US" dirty="0"/>
              <a:t> testing expected.</a:t>
            </a:r>
          </a:p>
          <a:p>
            <a:r>
              <a:rPr lang="en-US" dirty="0"/>
              <a:t>Consider positivity rate in adjacent county, particularly if staff live there.</a:t>
            </a:r>
          </a:p>
          <a:p>
            <a:r>
              <a:rPr lang="en-US" dirty="0"/>
              <a:t>State and local officials may direct facilities to monitor other factors than increase the risk of transmission such as ED visits for those with COVID-19 like symptoms.</a:t>
            </a:r>
          </a:p>
          <a:p>
            <a:r>
              <a:rPr lang="en-US" dirty="0"/>
              <a:t>Sept update;</a:t>
            </a:r>
          </a:p>
          <a:p>
            <a:r>
              <a:rPr lang="en-US" dirty="0"/>
              <a:t>Posting changed from biweekly to weekly</a:t>
            </a:r>
          </a:p>
          <a:p>
            <a:r>
              <a:rPr lang="en-US" sz="1200" b="1" i="0" kern="1200" dirty="0">
                <a:solidFill>
                  <a:schemeClr val="tx1"/>
                </a:solidFill>
                <a:effectLst/>
                <a:latin typeface="Calibri Light" panose="020F0302020204030204" pitchFamily="34" charset="0"/>
                <a:ea typeface="+mn-ea"/>
                <a:cs typeface="+mn-cs"/>
              </a:rPr>
              <a:t>Posting Frequency: </a:t>
            </a:r>
            <a:r>
              <a:rPr lang="en-US" sz="1200" b="0" i="0" kern="1200" dirty="0">
                <a:solidFill>
                  <a:schemeClr val="tx1"/>
                </a:solidFill>
                <a:effectLst/>
                <a:latin typeface="Calibri Light" panose="020F0302020204030204" pitchFamily="34" charset="0"/>
                <a:ea typeface="+mn-ea"/>
                <a:cs typeface="+mn-cs"/>
              </a:rPr>
              <a:t>CMS also clarified that it will </a:t>
            </a:r>
            <a:r>
              <a:rPr lang="en-US" sz="1200" b="0" i="0" u="none" strike="noStrike" kern="1200" dirty="0">
                <a:solidFill>
                  <a:schemeClr val="tx1"/>
                </a:solidFill>
                <a:effectLst/>
                <a:latin typeface="Calibri Light" panose="020F0302020204030204" pitchFamily="34" charset="0"/>
                <a:ea typeface="+mn-ea"/>
                <a:cs typeface="+mn-cs"/>
                <a:hlinkClick r:id="rId3"/>
              </a:rPr>
              <a:t>post county data weekly​</a:t>
            </a:r>
            <a:r>
              <a:rPr lang="en-US" sz="1200" b="0" i="0" kern="1200" dirty="0">
                <a:solidFill>
                  <a:schemeClr val="tx1"/>
                </a:solidFill>
                <a:effectLst/>
                <a:latin typeface="Calibri Light" panose="020F0302020204030204" pitchFamily="34" charset="0"/>
                <a:ea typeface="+mn-ea"/>
                <a:cs typeface="+mn-cs"/>
              </a:rPr>
              <a:t>. It stated that facilities must check weekly and should pick one day of the week to check each week. They </a:t>
            </a:r>
            <a:r>
              <a:rPr lang="en-US" sz="1200" b="0" i="0" u="sng" kern="1200" dirty="0">
                <a:solidFill>
                  <a:srgbClr val="FF0000"/>
                </a:solidFill>
                <a:effectLst/>
                <a:highlight>
                  <a:srgbClr val="FFFF00"/>
                </a:highlight>
                <a:latin typeface="Calibri Light" panose="020F0302020204030204" pitchFamily="34" charset="0"/>
                <a:ea typeface="+mn-ea"/>
                <a:cs typeface="+mn-cs"/>
              </a:rPr>
              <a:t>should document their plan for checking and document the dates used by CMS for the data in the top of the Excel file. </a:t>
            </a:r>
            <a:r>
              <a:rPr lang="en-US" sz="1200" b="0" i="0" u="sng" kern="1200" dirty="0">
                <a:solidFill>
                  <a:schemeClr val="tx1"/>
                </a:solidFill>
                <a:effectLst/>
                <a:latin typeface="Calibri Light" panose="020F0302020204030204" pitchFamily="34" charset="0"/>
                <a:ea typeface="+mn-ea"/>
                <a:cs typeface="+mn-cs"/>
              </a:rPr>
              <a:t> </a:t>
            </a:r>
          </a:p>
          <a:p>
            <a:r>
              <a:rPr lang="en-US" sz="1200" b="1" i="0" kern="1200" dirty="0">
                <a:solidFill>
                  <a:schemeClr val="tx1"/>
                </a:solidFill>
                <a:effectLst/>
                <a:latin typeface="Calibri Light" panose="020F0302020204030204" pitchFamily="34" charset="0"/>
                <a:ea typeface="+mn-ea"/>
                <a:cs typeface="+mn-cs"/>
              </a:rPr>
              <a:t>Using State or County Data: </a:t>
            </a:r>
            <a:r>
              <a:rPr lang="en-US" sz="1200" b="0" i="0" kern="1200" dirty="0">
                <a:solidFill>
                  <a:schemeClr val="tx1"/>
                </a:solidFill>
                <a:effectLst/>
                <a:latin typeface="Calibri Light" panose="020F0302020204030204" pitchFamily="34" charset="0"/>
                <a:ea typeface="+mn-ea"/>
                <a:cs typeface="+mn-cs"/>
              </a:rPr>
              <a:t>CMS has indicated on several national calls that facilities can use test positivity data released by their state or county if the data is more recent than the CMS data. The facility must </a:t>
            </a:r>
            <a:r>
              <a:rPr lang="en-US" sz="1200" b="0" i="0" u="sng" kern="1200" dirty="0">
                <a:solidFill>
                  <a:schemeClr val="tx1"/>
                </a:solidFill>
                <a:effectLst/>
                <a:latin typeface="Calibri Light" panose="020F0302020204030204" pitchFamily="34" charset="0"/>
                <a:ea typeface="+mn-ea"/>
                <a:cs typeface="+mn-cs"/>
              </a:rPr>
              <a:t>document the source and date of the data being used. </a:t>
            </a:r>
          </a:p>
          <a:p>
            <a:endParaRPr lang="en-US" dirty="0"/>
          </a:p>
        </p:txBody>
      </p:sp>
      <p:sp>
        <p:nvSpPr>
          <p:cNvPr id="4" name="Date Placeholder 3"/>
          <p:cNvSpPr>
            <a:spLocks noGrp="1"/>
          </p:cNvSpPr>
          <p:nvPr>
            <p:ph type="dt" idx="1"/>
          </p:nvPr>
        </p:nvSpPr>
        <p:spPr/>
        <p:txBody>
          <a:bodyPr/>
          <a:lstStyle/>
          <a:p>
            <a:r>
              <a:rPr lang="en-US"/>
              <a:t>Harmony Healthcare International (HHI)</a:t>
            </a:r>
            <a:endParaRPr lang="en-US" dirty="0"/>
          </a:p>
        </p:txBody>
      </p:sp>
      <p:sp>
        <p:nvSpPr>
          <p:cNvPr id="5" name="Footer Placeholder 4"/>
          <p:cNvSpPr>
            <a:spLocks noGrp="1"/>
          </p:cNvSpPr>
          <p:nvPr>
            <p:ph type="ftr" sz="quarter" idx="4"/>
          </p:nvPr>
        </p:nvSpPr>
        <p:spPr/>
        <p:txBody>
          <a:bodyPr/>
          <a:lstStyle/>
          <a:p>
            <a:r>
              <a:rPr lang="en-US"/>
              <a:t>V.1.15.19, Copyright © 2019, All Rights Reserved</a:t>
            </a:r>
            <a:endParaRPr lang="en-US" dirty="0"/>
          </a:p>
        </p:txBody>
      </p:sp>
      <p:sp>
        <p:nvSpPr>
          <p:cNvPr id="6" name="Slide Number Placeholder 5"/>
          <p:cNvSpPr>
            <a:spLocks noGrp="1"/>
          </p:cNvSpPr>
          <p:nvPr>
            <p:ph type="sldNum" sz="quarter" idx="5"/>
          </p:nvPr>
        </p:nvSpPr>
        <p:spPr/>
        <p:txBody>
          <a:bodyPr/>
          <a:lstStyle/>
          <a:p>
            <a:fld id="{698BEAFB-0257-F349-88FD-ABED8F58A523}" type="slidenum">
              <a:rPr lang="en-US" smtClean="0"/>
              <a:pPr/>
              <a:t>20</a:t>
            </a:fld>
            <a:endParaRPr lang="en-US" dirty="0"/>
          </a:p>
        </p:txBody>
      </p:sp>
    </p:spTree>
    <p:extLst>
      <p:ext uri="{BB962C8B-B14F-4D97-AF65-F5344CB8AC3E}">
        <p14:creationId xmlns:p14="http://schemas.microsoft.com/office/powerpoint/2010/main" val="2456424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5364"/>
          <a:stretch/>
        </p:blipFill>
        <p:spPr>
          <a:xfrm>
            <a:off x="1" y="-108429"/>
            <a:ext cx="12220575" cy="6071616"/>
          </a:xfrm>
          <a:prstGeom prst="rect">
            <a:avLst/>
          </a:prstGeom>
        </p:spPr>
      </p:pic>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a:t>V.10.19.20, Copyright © 2020, All Rights Reserved</a:t>
            </a:r>
            <a:endParaRPr lang="en-US" dirty="0"/>
          </a:p>
        </p:txBody>
      </p:sp>
      <p:sp>
        <p:nvSpPr>
          <p:cNvPr id="6" name="Slide Number Placeholder 5"/>
          <p:cNvSpPr>
            <a:spLocks noGrp="1"/>
          </p:cNvSpPr>
          <p:nvPr>
            <p:ph type="sldNum" sz="quarter" idx="12"/>
          </p:nvPr>
        </p:nvSpPr>
        <p:spPr/>
        <p:txBody>
          <a:bodyPr/>
          <a:lstStyle/>
          <a:p>
            <a:fld id="{D047D28A-C30C-6345-BBCD-0681ECE3A200}" type="slidenum">
              <a:rPr lang="en-US" smtClean="0"/>
              <a:pPr/>
              <a:t>‹#›</a:t>
            </a:fld>
            <a:endParaRPr lang="en-US" dirty="0"/>
          </a:p>
        </p:txBody>
      </p:sp>
    </p:spTree>
    <p:extLst>
      <p:ext uri="{BB962C8B-B14F-4D97-AF65-F5344CB8AC3E}">
        <p14:creationId xmlns:p14="http://schemas.microsoft.com/office/powerpoint/2010/main" val="402296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75091"/>
          <a:stretch/>
        </p:blipFill>
        <p:spPr>
          <a:xfrm>
            <a:off x="1" y="0"/>
            <a:ext cx="12236796" cy="1600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700"/>
            </a:lvl1pPr>
          </a:lstStyle>
          <a:p>
            <a:r>
              <a:rPr lang="en-US"/>
              <a:t>V.10.19.20, Copyright © 2020, All Rights Reserved</a:t>
            </a:r>
            <a:endParaRPr lang="en-US" dirty="0"/>
          </a:p>
        </p:txBody>
      </p:sp>
      <p:sp>
        <p:nvSpPr>
          <p:cNvPr id="6" name="Slide Number Placeholder 5"/>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42474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gradient_arc_vertical.png"/>
          <p:cNvPicPr>
            <a:picLocks noChangeAspect="1"/>
          </p:cNvPicPr>
          <p:nvPr userDrawn="1"/>
        </p:nvPicPr>
        <p:blipFill rotWithShape="1">
          <a:blip r:embed="rId2">
            <a:extLst>
              <a:ext uri="{28A0092B-C50C-407E-A947-70E740481C1C}">
                <a14:useLocalDpi xmlns:a14="http://schemas.microsoft.com/office/drawing/2010/main" val="0"/>
              </a:ext>
            </a:extLst>
          </a:blip>
          <a:srcRect l="5391"/>
          <a:stretch/>
        </p:blipFill>
        <p:spPr>
          <a:xfrm>
            <a:off x="-3" y="0"/>
            <a:ext cx="9758413" cy="6876288"/>
          </a:xfrm>
          <a:prstGeom prst="rect">
            <a:avLst/>
          </a:prstGeom>
        </p:spPr>
      </p:pic>
      <p:sp>
        <p:nvSpPr>
          <p:cNvPr id="2" name="Title 1"/>
          <p:cNvSpPr>
            <a:spLocks noGrp="1"/>
          </p:cNvSpPr>
          <p:nvPr>
            <p:ph type="title" hasCustomPrompt="1"/>
          </p:nvPr>
        </p:nvSpPr>
        <p:spPr>
          <a:xfrm>
            <a:off x="963085" y="2906714"/>
            <a:ext cx="829006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5" y="4268789"/>
            <a:ext cx="829006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TextBox 6"/>
          <p:cNvSpPr txBox="1"/>
          <p:nvPr userDrawn="1"/>
        </p:nvSpPr>
        <p:spPr>
          <a:xfrm>
            <a:off x="7741192" y="385568"/>
            <a:ext cx="184731" cy="369332"/>
          </a:xfrm>
          <a:prstGeom prst="rect">
            <a:avLst/>
          </a:prstGeom>
          <a:noFill/>
        </p:spPr>
        <p:txBody>
          <a:bodyPr wrap="none" rtlCol="0">
            <a:spAutoFit/>
          </a:bodyPr>
          <a:lstStyle/>
          <a:p>
            <a:endParaRPr lang="en-US" sz="1800" dirty="0">
              <a:latin typeface="Calibri Light" panose="020F0302020204030204" pitchFamily="34" charset="0"/>
            </a:endParaRPr>
          </a:p>
        </p:txBody>
      </p:sp>
    </p:spTree>
    <p:extLst>
      <p:ext uri="{BB962C8B-B14F-4D97-AF65-F5344CB8AC3E}">
        <p14:creationId xmlns:p14="http://schemas.microsoft.com/office/powerpoint/2010/main" val="112703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75091"/>
          <a:stretch/>
        </p:blipFill>
        <p:spPr>
          <a:xfrm>
            <a:off x="1" y="0"/>
            <a:ext cx="12236796" cy="1600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3200"/>
            </a:lvl1pPr>
            <a:lvl2pPr>
              <a:defRPr sz="3200"/>
            </a:lvl2pPr>
            <a:lvl3pPr>
              <a:defRPr sz="3200"/>
            </a:lvl3pPr>
            <a:lvl4pPr>
              <a:defRPr sz="3200"/>
            </a:lvl4pPr>
            <a:lvl5pPr>
              <a:defRPr sz="3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3200"/>
            </a:lvl1pPr>
            <a:lvl2pPr>
              <a:defRPr sz="3200"/>
            </a:lvl2pPr>
            <a:lvl3pPr>
              <a:defRPr sz="3200"/>
            </a:lvl3pPr>
            <a:lvl4pPr>
              <a:defRPr sz="3200"/>
            </a:lvl4pPr>
            <a:lvl5pPr>
              <a:defRPr sz="3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V.10.19.20, Copyright © 2020, All Rights Reserved</a:t>
            </a:r>
            <a:endParaRPr lang="en-US" dirty="0"/>
          </a:p>
        </p:txBody>
      </p:sp>
      <p:sp>
        <p:nvSpPr>
          <p:cNvPr id="7" name="Slide Number Placeholder 6"/>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340151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75091"/>
          <a:stretch/>
        </p:blipFill>
        <p:spPr>
          <a:xfrm>
            <a:off x="1" y="0"/>
            <a:ext cx="12236796" cy="16002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3200"/>
            </a:lvl1pPr>
            <a:lvl2pPr>
              <a:defRPr sz="3200"/>
            </a:lvl2pPr>
            <a:lvl3pPr>
              <a:defRPr sz="3200"/>
            </a:lvl3pPr>
            <a:lvl4pPr>
              <a:defRPr sz="3200"/>
            </a:lvl4pPr>
            <a:lvl5pPr>
              <a:defRPr sz="3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3200"/>
            </a:lvl1pPr>
            <a:lvl2pPr>
              <a:defRPr sz="3200"/>
            </a:lvl2pPr>
            <a:lvl3pPr>
              <a:defRPr sz="3200"/>
            </a:lvl3pPr>
            <a:lvl4pPr>
              <a:defRPr sz="3200"/>
            </a:lvl4pPr>
            <a:lvl5pPr>
              <a:defRPr sz="3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a:t>V.10.19.20, Copyright © 2020, All Rights Reserved</a:t>
            </a:r>
            <a:endParaRPr lang="en-US" dirty="0"/>
          </a:p>
        </p:txBody>
      </p:sp>
      <p:sp>
        <p:nvSpPr>
          <p:cNvPr id="9" name="Slide Number Placeholder 8"/>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172696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75091"/>
          <a:stretch/>
        </p:blipFill>
        <p:spPr>
          <a:xfrm>
            <a:off x="1" y="0"/>
            <a:ext cx="12236796" cy="1600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V.10.19.20, Copyright © 2020, All Rights Reserved</a:t>
            </a:r>
            <a:endParaRPr lang="en-US" dirty="0"/>
          </a:p>
        </p:txBody>
      </p:sp>
      <p:sp>
        <p:nvSpPr>
          <p:cNvPr id="5" name="Slide Number Placeholder 4"/>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128114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75091"/>
          <a:stretch/>
        </p:blipFill>
        <p:spPr>
          <a:xfrm>
            <a:off x="1" y="0"/>
            <a:ext cx="12236796" cy="1600200"/>
          </a:xfrm>
          <a:prstGeom prst="rect">
            <a:avLst/>
          </a:prstGeom>
        </p:spPr>
      </p:pic>
      <p:sp>
        <p:nvSpPr>
          <p:cNvPr id="2" name="Date Placeholder 1"/>
          <p:cNvSpPr>
            <a:spLocks noGrp="1"/>
          </p:cNvSpPr>
          <p:nvPr>
            <p:ph type="dt" sz="half" idx="10"/>
          </p:nvPr>
        </p:nvSpPr>
        <p:spPr>
          <a:xfrm>
            <a:off x="101600" y="6356351"/>
            <a:ext cx="2844800" cy="365125"/>
          </a:xfrm>
        </p:spPr>
        <p:txBody>
          <a:bodyPr/>
          <a:lstStyle/>
          <a:p>
            <a:r>
              <a:rPr lang="en-US"/>
              <a:t>V.10.19.20, Copyright © 2020, All Rights Reserved</a:t>
            </a:r>
            <a:endParaRPr lang="en-US" dirty="0"/>
          </a:p>
        </p:txBody>
      </p:sp>
      <p:sp>
        <p:nvSpPr>
          <p:cNvPr id="4" name="Slide Number Placeholder 3"/>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209132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gradient_arc_vertical.png"/>
          <p:cNvPicPr>
            <a:picLocks noChangeAspect="1"/>
          </p:cNvPicPr>
          <p:nvPr userDrawn="1"/>
        </p:nvPicPr>
        <p:blipFill rotWithShape="1">
          <a:blip r:embed="rId2">
            <a:extLst>
              <a:ext uri="{28A0092B-C50C-407E-A947-70E740481C1C}">
                <a14:useLocalDpi xmlns:a14="http://schemas.microsoft.com/office/drawing/2010/main" val="0"/>
              </a:ext>
            </a:extLst>
          </a:blip>
          <a:srcRect l="51996"/>
          <a:stretch/>
        </p:blipFill>
        <p:spPr>
          <a:xfrm>
            <a:off x="1" y="0"/>
            <a:ext cx="4951372" cy="6876288"/>
          </a:xfrm>
          <a:prstGeom prst="rect">
            <a:avLst/>
          </a:prstGeom>
        </p:spPr>
      </p:pic>
      <p:sp>
        <p:nvSpPr>
          <p:cNvPr id="2" name="Title 1"/>
          <p:cNvSpPr>
            <a:spLocks noGrp="1"/>
          </p:cNvSpPr>
          <p:nvPr>
            <p:ph type="title"/>
          </p:nvPr>
        </p:nvSpPr>
        <p:spPr>
          <a:xfrm>
            <a:off x="609601" y="273050"/>
            <a:ext cx="4011084" cy="1162050"/>
          </a:xfrm>
        </p:spPr>
        <p:txBody>
          <a:bodyPr anchor="b">
            <a:noAutofit/>
          </a:bodyPr>
          <a:lstStyle>
            <a:lvl1pPr algn="l">
              <a:defRPr sz="4400" b="1"/>
            </a:lvl1pPr>
          </a:lstStyle>
          <a:p>
            <a:r>
              <a:rPr lang="en-US" dirty="0"/>
              <a:t>Click to edit Master title style</a:t>
            </a:r>
          </a:p>
        </p:txBody>
      </p:sp>
      <p:sp>
        <p:nvSpPr>
          <p:cNvPr id="3" name="Content Placeholder 2"/>
          <p:cNvSpPr>
            <a:spLocks noGrp="1"/>
          </p:cNvSpPr>
          <p:nvPr>
            <p:ph idx="1"/>
          </p:nvPr>
        </p:nvSpPr>
        <p:spPr>
          <a:xfrm>
            <a:off x="5095277" y="273051"/>
            <a:ext cx="6487123" cy="5853113"/>
          </a:xfrm>
        </p:spPr>
        <p:txBody>
          <a:bodyPr>
            <a:normAutofit/>
          </a:bodyPr>
          <a:lstStyle>
            <a:lvl1pPr>
              <a:defRPr sz="32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normAutofit/>
          </a:bodyPr>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alpha val="50000"/>
                  </a:schemeClr>
                </a:solidFill>
              </a:defRPr>
            </a:lvl1pPr>
          </a:lstStyle>
          <a:p>
            <a:r>
              <a:rPr lang="en-US"/>
              <a:t>V.10.19.20, Copyright © 2020, All Rights Reserved</a:t>
            </a:r>
            <a:endParaRPr lang="en-US" dirty="0"/>
          </a:p>
        </p:txBody>
      </p:sp>
      <p:sp>
        <p:nvSpPr>
          <p:cNvPr id="7" name="Slide Number Placeholder 6"/>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116024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3" name="Picture 12" descr="gradient_arc_horizontal.png"/>
          <p:cNvPicPr>
            <a:picLocks noChangeAspect="1"/>
          </p:cNvPicPr>
          <p:nvPr userDrawn="1"/>
        </p:nvPicPr>
        <p:blipFill rotWithShape="1">
          <a:blip r:embed="rId2">
            <a:extLst>
              <a:ext uri="{28A0092B-C50C-407E-A947-70E740481C1C}">
                <a14:useLocalDpi xmlns:a14="http://schemas.microsoft.com/office/drawing/2010/main" val="0"/>
              </a:ext>
            </a:extLst>
          </a:blip>
          <a:srcRect t="5364"/>
          <a:stretch/>
        </p:blipFill>
        <p:spPr>
          <a:xfrm>
            <a:off x="1" y="-108429"/>
            <a:ext cx="12220575" cy="6071616"/>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a:t>V.10.19.20, Copyright © 2020, All Rights Reserved</a:t>
            </a:r>
            <a:endParaRPr lang="en-US" dirty="0"/>
          </a:p>
        </p:txBody>
      </p:sp>
      <p:sp>
        <p:nvSpPr>
          <p:cNvPr id="7" name="Slide Number Placeholder 6"/>
          <p:cNvSpPr>
            <a:spLocks noGrp="1"/>
          </p:cNvSpPr>
          <p:nvPr>
            <p:ph type="sldNum" sz="quarter" idx="12"/>
          </p:nvPr>
        </p:nvSpPr>
        <p:spPr/>
        <p:txBody>
          <a:bodyPr/>
          <a:lstStyle/>
          <a:p>
            <a:fld id="{D047D28A-C30C-6345-BBCD-0681ECE3A200}" type="slidenum">
              <a:rPr lang="en-US" smtClean="0"/>
              <a:pPr/>
              <a:t>‹#›</a:t>
            </a:fld>
            <a:endParaRPr lang="en-US"/>
          </a:p>
        </p:txBody>
      </p:sp>
    </p:spTree>
    <p:extLst>
      <p:ext uri="{BB962C8B-B14F-4D97-AF65-F5344CB8AC3E}">
        <p14:creationId xmlns:p14="http://schemas.microsoft.com/office/powerpoint/2010/main" val="89431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165600" y="6356351"/>
            <a:ext cx="3860800" cy="365125"/>
          </a:xfrm>
          <a:prstGeom prst="rect">
            <a:avLst/>
          </a:prstGeom>
        </p:spPr>
        <p:txBody>
          <a:bodyPr vert="horz" lIns="91440" tIns="45720" rIns="91440" bIns="45720" rtlCol="0" anchor="ctr"/>
          <a:lstStyle>
            <a:lvl1pPr algn="ctr">
              <a:defRPr sz="1200">
                <a:solidFill>
                  <a:srgbClr val="4D1E55"/>
                </a:solidFill>
                <a:latin typeface="Calibri Light" panose="020F0302020204030204" pitchFamily="34" charset="0"/>
              </a:defRPr>
            </a:lvl1pPr>
          </a:lstStyle>
          <a:p>
            <a:fld id="{D047D28A-C30C-6345-BBCD-0681ECE3A200}" type="slidenum">
              <a:rPr lang="en-US" smtClean="0"/>
              <a:pPr/>
              <a:t>‹#›</a:t>
            </a:fld>
            <a:endParaRPr lang="en-US" dirty="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6356351"/>
            <a:ext cx="2844800" cy="365125"/>
          </a:xfrm>
          <a:prstGeom prst="rect">
            <a:avLst/>
          </a:prstGeom>
        </p:spPr>
        <p:txBody>
          <a:bodyPr vert="horz" lIns="91440" tIns="45720" rIns="91440" bIns="45720" rtlCol="0" anchor="ctr"/>
          <a:lstStyle>
            <a:lvl1pPr algn="l">
              <a:defRPr sz="700">
                <a:solidFill>
                  <a:srgbClr val="4D1E55"/>
                </a:solidFill>
                <a:latin typeface="Calibri Light" panose="020F0302020204030204" pitchFamily="34" charset="0"/>
              </a:defRPr>
            </a:lvl1pPr>
          </a:lstStyle>
          <a:p>
            <a:r>
              <a:rPr lang="en-US"/>
              <a:t>V.10.19.20, Copyright © 2020, All Rights Reserved</a:t>
            </a:r>
            <a:endParaRPr lang="en-US" dirty="0"/>
          </a:p>
        </p:txBody>
      </p:sp>
      <p:pic>
        <p:nvPicPr>
          <p:cNvPr id="7" name="Picture 6">
            <a:extLst>
              <a:ext uri="{FF2B5EF4-FFF2-40B4-BE49-F238E27FC236}">
                <a16:creationId xmlns:a16="http://schemas.microsoft.com/office/drawing/2014/main" id="{BC6983D7-3DFA-40C0-BEB8-9229CFF647A2}"/>
              </a:ext>
            </a:extLst>
          </p:cNvPr>
          <p:cNvPicPr>
            <a:picLocks noChangeAspect="1"/>
          </p:cNvPicPr>
          <p:nvPr userDrawn="1"/>
        </p:nvPicPr>
        <p:blipFill>
          <a:blip r:embed="rId11"/>
          <a:stretch>
            <a:fillRect/>
          </a:stretch>
        </p:blipFill>
        <p:spPr>
          <a:xfrm>
            <a:off x="10439400" y="5702923"/>
            <a:ext cx="1625600" cy="1030630"/>
          </a:xfrm>
          <a:prstGeom prst="rect">
            <a:avLst/>
          </a:prstGeom>
        </p:spPr>
      </p:pic>
    </p:spTree>
    <p:extLst>
      <p:ext uri="{BB962C8B-B14F-4D97-AF65-F5344CB8AC3E}">
        <p14:creationId xmlns:p14="http://schemas.microsoft.com/office/powerpoint/2010/main" val="3805437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p:txStyles>
    <p:titleStyle>
      <a:lvl1pPr algn="ctr" defTabSz="457200" rtl="0" eaLnBrk="1" latinLnBrk="0" hangingPunct="1">
        <a:spcBef>
          <a:spcPct val="0"/>
        </a:spcBef>
        <a:buNone/>
        <a:defRPr sz="4400" kern="1200">
          <a:solidFill>
            <a:srgbClr val="D3A836"/>
          </a:solidFill>
          <a:latin typeface="Calibri Light" panose="020F0302020204030204" pitchFamily="34" charset="0"/>
          <a:ea typeface="+mj-ea"/>
          <a:cs typeface="Calibri Light" panose="020F0302020204030204" pitchFamily="34" charset="0"/>
        </a:defRPr>
      </a:lvl1pPr>
    </p:titleStyle>
    <p:bodyStyle>
      <a:lvl1pPr marL="342900" indent="-342900" algn="l" defTabSz="457200" rtl="0" eaLnBrk="1" latinLnBrk="0" hangingPunct="1">
        <a:spcBef>
          <a:spcPct val="20000"/>
        </a:spcBef>
        <a:buClr>
          <a:srgbClr val="D3A836"/>
        </a:buClr>
        <a:buFont typeface="Arial"/>
        <a:buChar char="•"/>
        <a:defRPr sz="3200" kern="1200">
          <a:solidFill>
            <a:srgbClr val="333333"/>
          </a:solidFill>
          <a:latin typeface="Calibri Light" panose="020F0302020204030204" pitchFamily="34" charset="0"/>
          <a:ea typeface="+mn-ea"/>
          <a:cs typeface="+mn-cs"/>
        </a:defRPr>
      </a:lvl1pPr>
      <a:lvl2pPr marL="742950" indent="-285750" algn="l" defTabSz="457200" rtl="0" eaLnBrk="1" latinLnBrk="0" hangingPunct="1">
        <a:spcBef>
          <a:spcPct val="20000"/>
        </a:spcBef>
        <a:buClr>
          <a:srgbClr val="D3A836"/>
        </a:buClr>
        <a:buFont typeface="Arial"/>
        <a:buChar char="–"/>
        <a:defRPr sz="2800" kern="1200">
          <a:solidFill>
            <a:srgbClr val="333333"/>
          </a:solidFill>
          <a:latin typeface="Calibri Light" panose="020F0302020204030204" pitchFamily="34" charset="0"/>
          <a:ea typeface="+mn-ea"/>
          <a:cs typeface="+mn-cs"/>
        </a:defRPr>
      </a:lvl2pPr>
      <a:lvl3pPr marL="1143000" indent="-228600" algn="l" defTabSz="457200" rtl="0" eaLnBrk="1" latinLnBrk="0" hangingPunct="1">
        <a:spcBef>
          <a:spcPct val="20000"/>
        </a:spcBef>
        <a:buClr>
          <a:srgbClr val="4D1E55"/>
        </a:buClr>
        <a:buFont typeface="Arial"/>
        <a:buChar char="•"/>
        <a:defRPr sz="2400" kern="1200">
          <a:solidFill>
            <a:srgbClr val="333333"/>
          </a:solidFill>
          <a:latin typeface="Calibri Light" panose="020F0302020204030204" pitchFamily="34" charset="0"/>
          <a:ea typeface="+mn-ea"/>
          <a:cs typeface="+mn-cs"/>
        </a:defRPr>
      </a:lvl3pPr>
      <a:lvl4pPr marL="1600200" indent="-228600" algn="l" defTabSz="457200" rtl="0" eaLnBrk="1" latinLnBrk="0" hangingPunct="1">
        <a:spcBef>
          <a:spcPct val="20000"/>
        </a:spcBef>
        <a:buClr>
          <a:srgbClr val="4D1E55"/>
        </a:buClr>
        <a:buFont typeface="Arial"/>
        <a:buChar char="–"/>
        <a:defRPr sz="2000" kern="1200">
          <a:solidFill>
            <a:srgbClr val="333333"/>
          </a:solidFill>
          <a:latin typeface="Calibri Light" panose="020F0302020204030204" pitchFamily="34" charset="0"/>
          <a:ea typeface="+mn-ea"/>
          <a:cs typeface="+mn-cs"/>
        </a:defRPr>
      </a:lvl4pPr>
      <a:lvl5pPr marL="2057400" indent="-228600" algn="l" defTabSz="457200" rtl="0" eaLnBrk="1" latinLnBrk="0" hangingPunct="1">
        <a:spcBef>
          <a:spcPct val="20000"/>
        </a:spcBef>
        <a:buClr>
          <a:srgbClr val="D3A836"/>
        </a:buClr>
        <a:buFont typeface="Arial"/>
        <a:buChar char="»"/>
        <a:defRPr sz="2000" kern="1200">
          <a:solidFill>
            <a:srgbClr val="333333"/>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harmony-healthcare.com/hhi-tea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65.xml.rels><?xml version="1.0" encoding="UTF-8" standalone="yes"?>
<Relationships xmlns="http://schemas.openxmlformats.org/package/2006/relationships"><Relationship Id="rId8" Type="http://schemas.openxmlformats.org/officeDocument/2006/relationships/hyperlink" Target="https://www.cms.gov/files/document/se20011.pdf" TargetMode="External"/><Relationship Id="rId3" Type="http://schemas.openxmlformats.org/officeDocument/2006/relationships/hyperlink" Target="https://www.cms.gov/files/document/qso-20-37-clianh.pdf" TargetMode="External"/><Relationship Id="rId7" Type="http://schemas.openxmlformats.org/officeDocument/2006/relationships/hyperlink" Target="https://www.fda.gov/medical-devices/coronavirus-covid-19-and-medical-devices/faqs-testing-sars-cov-2" TargetMode="External"/><Relationship Id="rId2" Type="http://schemas.openxmlformats.org/officeDocument/2006/relationships/hyperlink" Target="https://www.cms.gov/files/document/qso-20-38-nh.pdf" TargetMode="External"/><Relationship Id="rId1" Type="http://schemas.openxmlformats.org/officeDocument/2006/relationships/slideLayout" Target="../slideLayouts/slideLayout2.xml"/><Relationship Id="rId6" Type="http://schemas.openxmlformats.org/officeDocument/2006/relationships/hyperlink" Target="https://www.fda.gov/medical-devices/coronavirus-disease-2019-covid-19-emergency-use-authorizations-medical-devices/vitro-diagnostics-euas" TargetMode="External"/><Relationship Id="rId5" Type="http://schemas.openxmlformats.org/officeDocument/2006/relationships/hyperlink" Target="https://www.cdc.gov/coronavirus/2019-ncov/lab/resources/antigen-tests-guidelines.html" TargetMode="External"/><Relationship Id="rId4" Type="http://schemas.openxmlformats.org/officeDocument/2006/relationships/hyperlink" Target="https://www.cdc.gov/coronavirus/2019-ncov/hcp/faq.html#Testing-in-Nursing-Homes" TargetMode="External"/><Relationship Id="rId9" Type="http://schemas.openxmlformats.org/officeDocument/2006/relationships/hyperlink" Target="https://www.cms.gov/newsroom/press-releases/cms-updates-covid-19-testing-methodology-nursing-home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www.accessdata.fda.gov/scripts/cdrh/cfdocs/cfClia/%20analyteswaived.cfm" TargetMode="External"/><Relationship Id="rId3" Type="http://schemas.openxmlformats.org/officeDocument/2006/relationships/hyperlink" Target="https://www.cdc.gov/clia/" TargetMode="External"/><Relationship Id="rId7" Type="http://schemas.openxmlformats.org/officeDocument/2006/relationships/hyperlink" Target="https://www.govinfo.gov/content/pkg/USCODE-2011-title42/pdf/USCODE-2011-title42-chap6A-subchapII-partF-subpart2-sec263a.pdf" TargetMode="External"/><Relationship Id="rId12" Type="http://schemas.openxmlformats.org/officeDocument/2006/relationships/hyperlink" Target="mailto:DNH_TriageTeam@cms.hhs.gov" TargetMode="External"/><Relationship Id="rId2" Type="http://schemas.openxmlformats.org/officeDocument/2006/relationships/hyperlink" Target="https://www.cdc.gov/clia/law-regulations.html" TargetMode="External"/><Relationship Id="rId1" Type="http://schemas.openxmlformats.org/officeDocument/2006/relationships/slideLayout" Target="../slideLayouts/slideLayout2.xml"/><Relationship Id="rId6" Type="http://schemas.openxmlformats.org/officeDocument/2006/relationships/hyperlink" Target="https://www.cms.gov/Regulations-and-Guidance/Guidance/Manuals/Downloads/som107ap_c_lab.pdf" TargetMode="External"/><Relationship Id="rId11" Type="http://schemas.openxmlformats.org/officeDocument/2006/relationships/hyperlink" Target="mailto:LabExcellence@cms.hhs.gov" TargetMode="External"/><Relationship Id="rId5" Type="http://schemas.openxmlformats.org/officeDocument/2006/relationships/hyperlink" Target="https://www.cms.gov/Regulations-and-Guidance/Legislation/CLIA/downloads/howobtaincliacertificate.pdf" TargetMode="External"/><Relationship Id="rId10" Type="http://schemas.openxmlformats.org/officeDocument/2006/relationships/hyperlink" Target="https://www.cms.gov/Regulations-and-Guidance/Legislation/CLIA/Downloads/CLIARO.pdf" TargetMode="External"/><Relationship Id="rId4" Type="http://schemas.openxmlformats.org/officeDocument/2006/relationships/hyperlink" Target="https://www.fda.gov/medical-devices/ivd-regulatory-assistance/clinical-laboratory-improvement-amendments-clia" TargetMode="External"/><Relationship Id="rId9" Type="http://schemas.openxmlformats.org/officeDocument/2006/relationships/hyperlink" Target="https://www.cms.gov/Regulations-and-Guidance/Legislation/CLIA/Downloads/CLIASA.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mailto:kmastrangelo@harmony-heathcare.com"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5.jpeg"/><Relationship Id="rId7" Type="http://schemas.openxmlformats.org/officeDocument/2006/relationships/image" Target="../media/image57.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7.png"/><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Content Placeholder 2"/>
          <p:cNvSpPr>
            <a:spLocks noGrp="1"/>
          </p:cNvSpPr>
          <p:nvPr>
            <p:ph type="subTitle" idx="1"/>
          </p:nvPr>
        </p:nvSpPr>
        <p:spPr>
          <a:xfrm>
            <a:off x="67732" y="-48381"/>
            <a:ext cx="12124267" cy="5220305"/>
          </a:xfrm>
        </p:spPr>
        <p:txBody>
          <a:bodyPr>
            <a:normAutofit/>
          </a:bodyPr>
          <a:lstStyle/>
          <a:p>
            <a:pPr algn="ctr">
              <a:buNone/>
            </a:pPr>
            <a:endParaRPr lang="en-US" dirty="0"/>
          </a:p>
          <a:p>
            <a:pPr algn="ctr">
              <a:buNone/>
            </a:pPr>
            <a:endParaRPr lang="en-US" dirty="0"/>
          </a:p>
          <a:p>
            <a:pPr lvl="0" defTabSz="691848">
              <a:defRPr/>
            </a:pPr>
            <a:r>
              <a:rPr lang="en-US" sz="6600" dirty="0">
                <a:solidFill>
                  <a:srgbClr val="D3A836"/>
                </a:solidFill>
                <a:cs typeface="Calibri Light" panose="020F0302020204030204" pitchFamily="34" charset="0"/>
              </a:rPr>
              <a:t>COVID-19 </a:t>
            </a:r>
          </a:p>
          <a:p>
            <a:pPr lvl="0" defTabSz="691848">
              <a:defRPr/>
            </a:pPr>
            <a:r>
              <a:rPr lang="en-US" sz="6600" dirty="0">
                <a:solidFill>
                  <a:srgbClr val="D3A836"/>
                </a:solidFill>
                <a:cs typeface="Calibri Light" panose="020F0302020204030204" pitchFamily="34" charset="0"/>
              </a:rPr>
              <a:t>CMS Testing Requirements</a:t>
            </a:r>
            <a:endParaRPr lang="en-US" sz="7200" dirty="0">
              <a:solidFill>
                <a:srgbClr val="D3A836"/>
              </a:solidFill>
              <a:cs typeface="Calibri Light" panose="020F0302020204030204" pitchFamily="34" charset="0"/>
            </a:endParaRPr>
          </a:p>
          <a:p>
            <a:pPr lvl="0" defTabSz="691848">
              <a:defRPr/>
            </a:pPr>
            <a:endParaRPr lang="en-US" sz="9600" dirty="0">
              <a:solidFill>
                <a:srgbClr val="D3A836"/>
              </a:solidFill>
              <a:cs typeface="Calibri Light" panose="020F0302020204030204" pitchFamily="34" charset="0"/>
            </a:endParaRPr>
          </a:p>
        </p:txBody>
      </p:sp>
    </p:spTree>
    <p:extLst>
      <p:ext uri="{BB962C8B-B14F-4D97-AF65-F5344CB8AC3E}">
        <p14:creationId xmlns:p14="http://schemas.microsoft.com/office/powerpoint/2010/main" val="2634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E6A6E2-A7A2-4ABD-9471-4973B0BC4B69}"/>
              </a:ext>
            </a:extLst>
          </p:cNvPr>
          <p:cNvSpPr>
            <a:spLocks noGrp="1"/>
          </p:cNvSpPr>
          <p:nvPr>
            <p:ph type="subTitle" idx="1"/>
          </p:nvPr>
        </p:nvSpPr>
        <p:spPr>
          <a:xfrm>
            <a:off x="2895600" y="6212545"/>
            <a:ext cx="6400800" cy="501339"/>
          </a:xfrm>
        </p:spPr>
        <p:txBody>
          <a:bodyPr/>
          <a:lstStyle/>
          <a:p>
            <a:pPr defTabSz="685800"/>
            <a:r>
              <a:rPr lang="en-US" sz="800" dirty="0">
                <a:solidFill>
                  <a:prstClr val="white"/>
                </a:solidFill>
                <a:latin typeface="Calibri Light" panose="020F0302020204030204"/>
              </a:rPr>
              <a:t>Harmony</a:t>
            </a:r>
          </a:p>
        </p:txBody>
      </p:sp>
      <p:sp>
        <p:nvSpPr>
          <p:cNvPr id="4" name="Title 1">
            <a:extLst>
              <a:ext uri="{FF2B5EF4-FFF2-40B4-BE49-F238E27FC236}">
                <a16:creationId xmlns:a16="http://schemas.microsoft.com/office/drawing/2014/main" id="{206773F8-3DF5-4335-BFEA-2E4657CE2B41}"/>
              </a:ext>
            </a:extLst>
          </p:cNvPr>
          <p:cNvSpPr txBox="1">
            <a:spLocks/>
          </p:cNvSpPr>
          <p:nvPr/>
        </p:nvSpPr>
        <p:spPr>
          <a:xfrm>
            <a:off x="2987232" y="144116"/>
            <a:ext cx="6217545" cy="1362075"/>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none">
                <a:solidFill>
                  <a:srgbClr val="D3A836"/>
                </a:solidFill>
                <a:latin typeface="Calibri Light" panose="020F0302020204030204" pitchFamily="34" charset="0"/>
                <a:ea typeface="+mj-ea"/>
                <a:cs typeface="Calibri Light" panose="020F030202020403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D3A836"/>
                </a:solidFill>
                <a:effectLst/>
                <a:uLnTx/>
                <a:uFillTx/>
                <a:latin typeface="Calibri Light" panose="020F0302020204030204" pitchFamily="34" charset="0"/>
                <a:ea typeface="+mj-ea"/>
                <a:cs typeface="Calibri Light" panose="020F0302020204030204" pitchFamily="34" charset="0"/>
              </a:rPr>
              <a:t>Educational Activity Completion </a:t>
            </a:r>
            <a:endPar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sp>
        <p:nvSpPr>
          <p:cNvPr id="11" name="TextBox 10">
            <a:extLst>
              <a:ext uri="{FF2B5EF4-FFF2-40B4-BE49-F238E27FC236}">
                <a16:creationId xmlns:a16="http://schemas.microsoft.com/office/drawing/2014/main" id="{0CD32D95-3B21-4E7B-8534-BD995585E4B8}"/>
              </a:ext>
            </a:extLst>
          </p:cNvPr>
          <p:cNvSpPr txBox="1"/>
          <p:nvPr/>
        </p:nvSpPr>
        <p:spPr>
          <a:xfrm>
            <a:off x="1123719" y="1650001"/>
            <a:ext cx="10289755" cy="34470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3A836"/>
                </a:solidFill>
                <a:effectLst/>
                <a:uLnTx/>
                <a:uFillTx/>
                <a:latin typeface="Calibri Light" panose="020F0302020204030204" pitchFamily="34" charset="0"/>
                <a:ea typeface="+mn-ea"/>
                <a:cs typeface="Calibri Light" panose="020F0302020204030204" pitchFamily="34" charset="0"/>
              </a:rPr>
              <a:t>Requirements for Successful Completion</a:t>
            </a:r>
            <a:br>
              <a:rPr kumimoji="0" lang="en-US" sz="1800" b="0" i="0" u="none" strike="noStrike" kern="1200" cap="none" spc="0" normalizeH="0" baseline="0" noProof="0" dirty="0">
                <a:ln>
                  <a:noFill/>
                </a:ln>
                <a:solidFill>
                  <a:srgbClr val="E5CB8B"/>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br>
            <a:r>
              <a:rPr kumimoji="0" lang="en-US" sz="1800" b="1" i="0" u="none" strike="noStrike" kern="1200" cap="none" spc="0" normalizeH="0" baseline="0" noProof="0" dirty="0">
                <a:ln>
                  <a:noFill/>
                </a:ln>
                <a:solidFill>
                  <a:srgbClr val="E5CB8B"/>
                </a:solidFill>
                <a:effectLst>
                  <a:outerShdw blurRad="38100" dist="38100" dir="2700000" algn="tl">
                    <a:srgbClr val="000000">
                      <a:alpha val="43137"/>
                    </a:srgbClr>
                  </a:outerShdw>
                </a:effectLst>
                <a:highlight>
                  <a:srgbClr val="FFFF00"/>
                </a:highlight>
                <a:uLnTx/>
                <a:uFillTx/>
                <a:latin typeface="Calibri Light" panose="020F0302020204030204" pitchFamily="34" charset="0"/>
                <a:ea typeface="+mn-ea"/>
                <a:cs typeface="Calibri Light" panose="020F0302020204030204" pitchFamily="34" charset="0"/>
              </a:rPr>
              <a:t>1</a:t>
            </a:r>
            <a:r>
              <a:rPr kumimoji="0" lang="en-US" sz="1800" b="0" i="0" u="none" strike="noStrike" kern="1200" cap="none" spc="0" normalizeH="0" baseline="0" noProof="0" dirty="0">
                <a:ln>
                  <a:noFill/>
                </a:ln>
                <a:solidFill>
                  <a:srgbClr val="E5CB8B"/>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 </a:t>
            </a:r>
            <a:r>
              <a:rPr kumimoji="0" lang="en-US" sz="1800" b="1" i="0" u="none" strike="noStrike" kern="1200" cap="none" spc="0" normalizeH="0" baseline="0" noProof="0" dirty="0">
                <a:ln>
                  <a:noFill/>
                </a:ln>
                <a:solidFill>
                  <a:srgbClr val="D3A836"/>
                </a:solidFill>
                <a:effectLst/>
                <a:uLnTx/>
                <a:uFillTx/>
                <a:latin typeface="Calibri Light" panose="020F0302020204030204" pitchFamily="34" charset="0"/>
                <a:ea typeface="+mn-ea"/>
                <a:cs typeface="Calibri Light" panose="020F0302020204030204" pitchFamily="34" charset="0"/>
              </a:rPr>
              <a:t>contact hour </a:t>
            </a: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will be awarded for this continuing nursing education activity. </a:t>
            </a:r>
            <a:r>
              <a:rPr kumimoji="0" lang="en-US" sz="1800" b="1"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Criteria for successful completion </a:t>
            </a:r>
            <a:r>
              <a:rPr kumimoji="0" lang="en-US" sz="1800" b="1" i="0" u="none" strike="noStrike" kern="1200" cap="none" spc="0" normalizeH="0" baseline="0" noProof="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includes:</a:t>
            </a: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Attendance for 100% of the 1-day course or individual, 3 hour module (2 and 3 day trainings requires at last 80% attendance). Contact hours will be awarded for time</a:t>
            </a: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Must complete </a:t>
            </a:r>
            <a:r>
              <a:rPr kumimoji="0" lang="en-US" sz="1800" b="1" i="0" u="none" strike="noStrike" kern="1200" cap="none" spc="0" normalizeH="0" baseline="0" noProof="0" dirty="0">
                <a:ln>
                  <a:noFill/>
                </a:ln>
                <a:solidFill>
                  <a:srgbClr val="D3A836"/>
                </a:solidFill>
                <a:effectLst/>
                <a:uLnTx/>
                <a:uFillTx/>
                <a:latin typeface="Calibri Light" panose="020F0302020204030204" pitchFamily="34" charset="0"/>
                <a:ea typeface="+mn-ea"/>
                <a:cs typeface="Calibri Light" panose="020F0302020204030204" pitchFamily="34" charset="0"/>
              </a:rPr>
              <a:t>post course exam within 2 weeks </a:t>
            </a: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of the course and course/teacher evaluation.</a:t>
            </a: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Clearly demonstrate the learning outcome of the program.</a:t>
            </a: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b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Participants will receive a </a:t>
            </a:r>
            <a:r>
              <a:rPr kumimoji="0" lang="en-US" sz="1800" b="1" i="0" u="none" strike="noStrike" kern="1200" cap="none" spc="0" normalizeH="0" baseline="0" noProof="0" dirty="0">
                <a:ln>
                  <a:noFill/>
                </a:ln>
                <a:solidFill>
                  <a:srgbClr val="D3A836"/>
                </a:solidFill>
                <a:effectLst/>
                <a:uLnTx/>
                <a:uFillTx/>
                <a:latin typeface="Calibri Light" panose="020F0302020204030204" pitchFamily="34" charset="0"/>
                <a:ea typeface="+mn-ea"/>
                <a:cs typeface="Calibri Light" panose="020F0302020204030204" pitchFamily="34" charset="0"/>
              </a:rPr>
              <a:t>certificate of completion </a:t>
            </a:r>
            <a:r>
              <a:rPr kumimoji="0" lang="en-US" sz="1800" b="0" i="0" u="none" strike="noStrike" kern="1200" cap="none" spc="0" normalizeH="0" baseline="0" noProof="0" dirty="0">
                <a:ln>
                  <a:noFill/>
                </a:ln>
                <a:solidFill>
                  <a:srgbClr val="EEECE1">
                    <a:lumMod val="95000"/>
                  </a:srgbClr>
                </a:solidFill>
                <a:effectLst/>
                <a:uLnTx/>
                <a:uFillTx/>
                <a:latin typeface="Calibri Light" panose="020F0302020204030204" pitchFamily="34" charset="0"/>
                <a:ea typeface="+mn-ea"/>
                <a:cs typeface="Calibri Light" panose="020F0302020204030204" pitchFamily="34" charset="0"/>
              </a:rPr>
              <a:t>immediately following completing the above requirements.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20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F060-55C6-4B1E-B20A-8D65C81A7589}"/>
              </a:ext>
            </a:extLst>
          </p:cNvPr>
          <p:cNvSpPr>
            <a:spLocks noGrp="1"/>
          </p:cNvSpPr>
          <p:nvPr>
            <p:ph type="ctrTitle"/>
          </p:nvPr>
        </p:nvSpPr>
        <p:spPr>
          <a:xfrm>
            <a:off x="2209800" y="181689"/>
            <a:ext cx="7772400" cy="1331258"/>
          </a:xfrm>
        </p:spPr>
        <p:txBody>
          <a:bodyPr/>
          <a:lstStyle/>
          <a:p>
            <a:r>
              <a:rPr lang="en-US" dirty="0"/>
              <a:t>CEU Disclosure</a:t>
            </a:r>
          </a:p>
        </p:txBody>
      </p:sp>
      <p:sp>
        <p:nvSpPr>
          <p:cNvPr id="3" name="Subtitle 2">
            <a:extLst>
              <a:ext uri="{FF2B5EF4-FFF2-40B4-BE49-F238E27FC236}">
                <a16:creationId xmlns:a16="http://schemas.microsoft.com/office/drawing/2014/main" id="{13614E14-A434-42CA-9140-81AA94DD08F5}"/>
              </a:ext>
            </a:extLst>
          </p:cNvPr>
          <p:cNvSpPr>
            <a:spLocks noGrp="1"/>
          </p:cNvSpPr>
          <p:nvPr>
            <p:ph type="subTitle" idx="1"/>
          </p:nvPr>
        </p:nvSpPr>
        <p:spPr>
          <a:xfrm>
            <a:off x="773723" y="1313482"/>
            <a:ext cx="10705514" cy="2066365"/>
          </a:xfrm>
        </p:spPr>
        <p:txBody>
          <a:bodyPr>
            <a:normAutofit fontScale="55000" lnSpcReduction="20000"/>
          </a:bodyPr>
          <a:lstStyle/>
          <a:p>
            <a:pPr algn="l"/>
            <a:r>
              <a:rPr lang="en-US" sz="4200" dirty="0">
                <a:solidFill>
                  <a:schemeClr val="bg2">
                    <a:lumMod val="95000"/>
                  </a:schemeClr>
                </a:solidFill>
              </a:rPr>
              <a:t>Approval of this continuing education activity does not imply endorsement by </a:t>
            </a:r>
            <a:r>
              <a:rPr lang="en-US" sz="4200" dirty="0">
                <a:solidFill>
                  <a:srgbClr val="D3A836"/>
                </a:solidFill>
              </a:rPr>
              <a:t>ANCC (American Nurses Credentialing</a:t>
            </a:r>
            <a:r>
              <a:rPr lang="en-US" sz="4200" dirty="0">
                <a:solidFill>
                  <a:srgbClr val="E5CB8B"/>
                </a:solidFill>
              </a:rPr>
              <a:t> </a:t>
            </a:r>
            <a:r>
              <a:rPr lang="en-US" sz="4200" dirty="0">
                <a:solidFill>
                  <a:srgbClr val="D3A836"/>
                </a:solidFill>
              </a:rPr>
              <a:t>Center) </a:t>
            </a:r>
            <a:r>
              <a:rPr lang="en-US" sz="4200" dirty="0">
                <a:solidFill>
                  <a:schemeClr val="bg2">
                    <a:lumMod val="95000"/>
                  </a:schemeClr>
                </a:solidFill>
              </a:rPr>
              <a:t>of any commercial products or services.</a:t>
            </a:r>
          </a:p>
          <a:p>
            <a:pPr algn="l"/>
            <a:endParaRPr lang="en-US" sz="4200" dirty="0">
              <a:solidFill>
                <a:schemeClr val="bg2">
                  <a:lumMod val="95000"/>
                </a:schemeClr>
              </a:solidFill>
            </a:endParaRPr>
          </a:p>
          <a:p>
            <a:pPr algn="l"/>
            <a:r>
              <a:rPr lang="en-US" sz="4200" dirty="0">
                <a:solidFill>
                  <a:schemeClr val="bg2">
                    <a:lumMod val="95000"/>
                  </a:schemeClr>
                </a:solidFill>
              </a:rPr>
              <a:t>Approval of this continuing education activity does not imply endorsement by</a:t>
            </a:r>
            <a:r>
              <a:rPr lang="en-US" sz="4200" dirty="0">
                <a:solidFill>
                  <a:srgbClr val="D3A836"/>
                </a:solidFill>
              </a:rPr>
              <a:t> AOTA </a:t>
            </a:r>
            <a:r>
              <a:rPr lang="en-US" sz="4200" dirty="0">
                <a:solidFill>
                  <a:schemeClr val="bg2">
                    <a:lumMod val="95000"/>
                  </a:schemeClr>
                </a:solidFill>
              </a:rPr>
              <a:t>and </a:t>
            </a:r>
            <a:r>
              <a:rPr lang="en-US" sz="4200" dirty="0">
                <a:solidFill>
                  <a:srgbClr val="D3A836"/>
                </a:solidFill>
              </a:rPr>
              <a:t>NAB</a:t>
            </a:r>
            <a:r>
              <a:rPr lang="en-US" sz="4200" dirty="0">
                <a:solidFill>
                  <a:srgbClr val="E5CB8B"/>
                </a:solidFill>
              </a:rPr>
              <a:t> </a:t>
            </a:r>
            <a:r>
              <a:rPr lang="en-US" sz="4200" dirty="0">
                <a:solidFill>
                  <a:schemeClr val="bg2">
                    <a:lumMod val="95000"/>
                  </a:schemeClr>
                </a:solidFill>
              </a:rPr>
              <a:t>of any commercial products or services.</a:t>
            </a:r>
          </a:p>
          <a:p>
            <a:pPr algn="l"/>
            <a:endParaRPr lang="en-US" sz="4000" dirty="0">
              <a:solidFill>
                <a:schemeClr val="bg2">
                  <a:lumMod val="95000"/>
                </a:schemeClr>
              </a:solidFill>
            </a:endParaRPr>
          </a:p>
          <a:p>
            <a:pPr algn="l"/>
            <a:endParaRPr lang="en-US" sz="4000" dirty="0">
              <a:solidFill>
                <a:schemeClr val="bg2">
                  <a:lumMod val="95000"/>
                </a:schemeClr>
              </a:solidFill>
            </a:endParaRPr>
          </a:p>
          <a:p>
            <a:endParaRPr lang="en-US" dirty="0"/>
          </a:p>
        </p:txBody>
      </p:sp>
      <p:sp>
        <p:nvSpPr>
          <p:cNvPr id="4" name="Subtitle 2">
            <a:extLst>
              <a:ext uri="{FF2B5EF4-FFF2-40B4-BE49-F238E27FC236}">
                <a16:creationId xmlns:a16="http://schemas.microsoft.com/office/drawing/2014/main" id="{422293EC-8A7C-4A99-9118-0E96376ADDCE}"/>
              </a:ext>
            </a:extLst>
          </p:cNvPr>
          <p:cNvSpPr txBox="1">
            <a:spLocks/>
          </p:cNvSpPr>
          <p:nvPr/>
        </p:nvSpPr>
        <p:spPr>
          <a:xfrm>
            <a:off x="1448973" y="3685793"/>
            <a:ext cx="9284676" cy="2268070"/>
          </a:xfrm>
          <a:prstGeom prst="rect">
            <a:avLst/>
          </a:prstGeom>
        </p:spPr>
        <p:txBody>
          <a:bodyPr vert="horz" lIns="91440" tIns="45720" rIns="91440" bIns="45720" rtlCol="0">
            <a:noAutofit/>
          </a:bodyPr>
          <a:lstStyle>
            <a:lvl1pPr marL="0" indent="0" algn="ctr" defTabSz="457200" rtl="0" eaLnBrk="1" latinLnBrk="0" hangingPunct="1">
              <a:spcBef>
                <a:spcPct val="20000"/>
              </a:spcBef>
              <a:buClr>
                <a:srgbClr val="D3A836"/>
              </a:buClr>
              <a:buFont typeface="Arial"/>
              <a:buNone/>
              <a:defRPr sz="3200" kern="1200">
                <a:solidFill>
                  <a:srgbClr val="FFFFFF"/>
                </a:solidFill>
                <a:latin typeface="Calibri Light" panose="020F0302020204030204" pitchFamily="34" charset="0"/>
                <a:ea typeface="+mn-ea"/>
                <a:cs typeface="+mn-cs"/>
              </a:defRPr>
            </a:lvl1pPr>
            <a:lvl2pPr marL="457200" indent="0" algn="ctr" defTabSz="457200" rtl="0" eaLnBrk="1" latinLnBrk="0" hangingPunct="1">
              <a:spcBef>
                <a:spcPct val="20000"/>
              </a:spcBef>
              <a:buClr>
                <a:srgbClr val="D3A836"/>
              </a:buClr>
              <a:buFont typeface="Arial"/>
              <a:buNone/>
              <a:defRPr sz="2800" kern="1200">
                <a:solidFill>
                  <a:schemeClr val="tx1">
                    <a:tint val="75000"/>
                  </a:schemeClr>
                </a:solidFill>
                <a:latin typeface="Calibri Light" panose="020F0302020204030204" pitchFamily="34" charset="0"/>
                <a:ea typeface="+mn-ea"/>
                <a:cs typeface="+mn-cs"/>
              </a:defRPr>
            </a:lvl2pPr>
            <a:lvl3pPr marL="914400" indent="0" algn="ctr" defTabSz="457200" rtl="0" eaLnBrk="1" latinLnBrk="0" hangingPunct="1">
              <a:spcBef>
                <a:spcPct val="20000"/>
              </a:spcBef>
              <a:buClr>
                <a:srgbClr val="4D1E55"/>
              </a:buClr>
              <a:buFont typeface="Arial"/>
              <a:buNone/>
              <a:defRPr sz="2400" kern="1200">
                <a:solidFill>
                  <a:schemeClr val="tx1">
                    <a:tint val="75000"/>
                  </a:schemeClr>
                </a:solidFill>
                <a:latin typeface="Calibri Light" panose="020F0302020204030204" pitchFamily="34" charset="0"/>
                <a:ea typeface="+mn-ea"/>
                <a:cs typeface="+mn-cs"/>
              </a:defRPr>
            </a:lvl3pPr>
            <a:lvl4pPr marL="1371600" indent="0" algn="ctr" defTabSz="457200" rtl="0" eaLnBrk="1" latinLnBrk="0" hangingPunct="1">
              <a:spcBef>
                <a:spcPct val="20000"/>
              </a:spcBef>
              <a:buClr>
                <a:srgbClr val="4D1E55"/>
              </a:buClr>
              <a:buFont typeface="Arial"/>
              <a:buNone/>
              <a:defRPr sz="2000" kern="1200">
                <a:solidFill>
                  <a:schemeClr val="tx1">
                    <a:tint val="75000"/>
                  </a:schemeClr>
                </a:solidFill>
                <a:latin typeface="Calibri Light" panose="020F0302020204030204" pitchFamily="34" charset="0"/>
                <a:ea typeface="+mn-ea"/>
                <a:cs typeface="+mn-cs"/>
              </a:defRPr>
            </a:lvl4pPr>
            <a:lvl5pPr marL="1828800" indent="0" algn="ctr" defTabSz="457200" rtl="0" eaLnBrk="1" latinLnBrk="0" hangingPunct="1">
              <a:spcBef>
                <a:spcPct val="20000"/>
              </a:spcBef>
              <a:buClr>
                <a:srgbClr val="D3A836"/>
              </a:buClr>
              <a:buFont typeface="Arial"/>
              <a:buNone/>
              <a:defRPr sz="2000" kern="1200">
                <a:solidFill>
                  <a:schemeClr val="tx1">
                    <a:tint val="75000"/>
                  </a:schemeClr>
                </a:solidFill>
                <a:latin typeface="Calibri Light" panose="020F0302020204030204" pitchFamily="34"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
                <a:srgbClr val="D3A836"/>
              </a:buClr>
              <a:buSzTx/>
              <a:buFont typeface="Arial"/>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Harmony Healthcare International (HHI) is accredited as a provider of continuing nursing education by </a:t>
            </a:r>
            <a:r>
              <a:rPr kumimoji="0" lang="en-US" sz="1600" b="0" i="0" u="none" strike="noStrike" kern="1200" cap="none" spc="0" normalizeH="0" baseline="0" noProof="0" dirty="0">
                <a:ln>
                  <a:noFill/>
                </a:ln>
                <a:solidFill>
                  <a:srgbClr val="E5CB8B"/>
                </a:solidFill>
                <a:effectLst/>
                <a:uLnTx/>
                <a:uFillTx/>
                <a:latin typeface="Calibri Light" panose="020F0302020204030204"/>
                <a:ea typeface="+mn-ea"/>
                <a:cs typeface="+mn-cs"/>
              </a:rPr>
              <a:t>the </a:t>
            </a:r>
            <a:r>
              <a:rPr kumimoji="0" lang="en-US" sz="1600" b="1" i="0" u="none" strike="noStrike" kern="1200" cap="none" spc="0" normalizeH="0" baseline="0" noProof="0" dirty="0">
                <a:ln>
                  <a:noFill/>
                </a:ln>
                <a:solidFill>
                  <a:srgbClr val="D3A836"/>
                </a:solidFill>
                <a:effectLst/>
                <a:uLnTx/>
                <a:uFillTx/>
                <a:latin typeface="Calibri Light" panose="020F0302020204030204"/>
                <a:ea typeface="+mn-ea"/>
                <a:cs typeface="+mn-cs"/>
              </a:rPr>
              <a:t>American Nurses Credentialing Center’s Commission on Accreditation. </a:t>
            </a:r>
            <a:endParaRPr kumimoji="0" lang="en-US" sz="1600" b="0" i="0" u="none" strike="noStrike" kern="1200" cap="none" spc="0" normalizeH="0" baseline="0" noProof="0" dirty="0">
              <a:ln>
                <a:noFill/>
              </a:ln>
              <a:solidFill>
                <a:srgbClr val="D3A836"/>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ct val="20000"/>
              </a:spcBef>
              <a:spcAft>
                <a:spcPts val="0"/>
              </a:spcAft>
              <a:buClr>
                <a:srgbClr val="D3A836"/>
              </a:buClr>
              <a:buSzTx/>
              <a:buFont typeface="Arial"/>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Harmony Healthcare International (HHI) is accredited as a provider of continuing education by the </a:t>
            </a:r>
            <a:r>
              <a:rPr kumimoji="0" lang="en-US" sz="1600" b="1" i="0" u="none" strike="noStrike" kern="1200" cap="none" spc="0" normalizeH="0" baseline="0" noProof="0" dirty="0">
                <a:ln>
                  <a:noFill/>
                </a:ln>
                <a:solidFill>
                  <a:srgbClr val="D3A836"/>
                </a:solidFill>
                <a:effectLst/>
                <a:uLnTx/>
                <a:uFillTx/>
                <a:latin typeface="Calibri Light" panose="020F0302020204030204"/>
                <a:ea typeface="+mn-ea"/>
                <a:cs typeface="+mn-cs"/>
              </a:rPr>
              <a:t>American Occupational Therapy Association.</a:t>
            </a:r>
          </a:p>
          <a:p>
            <a:pPr marL="0" marR="0" lvl="0" indent="0" algn="l" defTabSz="685800" rtl="0" eaLnBrk="1" fontAlgn="auto" latinLnBrk="0" hangingPunct="1">
              <a:lnSpc>
                <a:spcPct val="100000"/>
              </a:lnSpc>
              <a:spcBef>
                <a:spcPct val="20000"/>
              </a:spcBef>
              <a:spcAft>
                <a:spcPts val="0"/>
              </a:spcAft>
              <a:buClr>
                <a:srgbClr val="D3A836"/>
              </a:buClr>
              <a:buSzTx/>
              <a:buFont typeface="Arial"/>
              <a:buNone/>
              <a:tabLst/>
              <a:defRPr/>
            </a:pPr>
            <a:r>
              <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rPr>
              <a:t>Harmony Healthcare International (HHI) is accredited as a provider of continuing education by the </a:t>
            </a:r>
            <a:r>
              <a:rPr kumimoji="0" lang="en-US" sz="1600" b="1" i="0" u="none" strike="noStrike" kern="1200" cap="none" spc="0" normalizeH="0" baseline="0" noProof="0" dirty="0">
                <a:ln>
                  <a:noFill/>
                </a:ln>
                <a:solidFill>
                  <a:srgbClr val="D3A836"/>
                </a:solidFill>
                <a:effectLst/>
                <a:uLnTx/>
                <a:uFillTx/>
                <a:latin typeface="Calibri Light" panose="020F0302020204030204"/>
                <a:ea typeface="+mn-ea"/>
                <a:cs typeface="+mn-cs"/>
              </a:rPr>
              <a:t>National Association of Long-Term Care Associations Boards.</a:t>
            </a:r>
          </a:p>
        </p:txBody>
      </p:sp>
    </p:spTree>
    <p:extLst>
      <p:ext uri="{BB962C8B-B14F-4D97-AF65-F5344CB8AC3E}">
        <p14:creationId xmlns:p14="http://schemas.microsoft.com/office/powerpoint/2010/main" val="1860668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59250"/>
            <a:ext cx="8382000" cy="1143000"/>
          </a:xfrm>
        </p:spPr>
        <p:txBody>
          <a:bodyPr>
            <a:noAutofit/>
          </a:bodyPr>
          <a:lstStyle/>
          <a:p>
            <a:r>
              <a:rPr lang="en-US" dirty="0"/>
              <a:t>Speaker and Planning Committee</a:t>
            </a:r>
            <a:br>
              <a:rPr lang="en-US" dirty="0"/>
            </a:br>
            <a:r>
              <a:rPr lang="en-US" dirty="0"/>
              <a:t>Disclosure</a:t>
            </a:r>
            <a:br>
              <a:rPr lang="en-US" b="1" dirty="0"/>
            </a:br>
            <a:endParaRPr lang="en-US" b="1" dirty="0"/>
          </a:p>
        </p:txBody>
      </p:sp>
      <p:sp>
        <p:nvSpPr>
          <p:cNvPr id="3" name="Content Placeholder 2"/>
          <p:cNvSpPr>
            <a:spLocks noGrp="1"/>
          </p:cNvSpPr>
          <p:nvPr>
            <p:ph idx="1"/>
          </p:nvPr>
        </p:nvSpPr>
        <p:spPr>
          <a:xfrm>
            <a:off x="665921" y="1647559"/>
            <a:ext cx="10298596" cy="4495800"/>
          </a:xfrm>
        </p:spPr>
        <p:txBody>
          <a:bodyPr>
            <a:normAutofit lnSpcReduction="10000"/>
          </a:bodyPr>
          <a:lstStyle/>
          <a:p>
            <a:r>
              <a:rPr lang="en-US" sz="2600" b="1" dirty="0">
                <a:solidFill>
                  <a:srgbClr val="7030A0"/>
                </a:solidFill>
              </a:rPr>
              <a:t>Disclosures</a:t>
            </a:r>
            <a:r>
              <a:rPr lang="en-US" sz="2600" dirty="0">
                <a:solidFill>
                  <a:srgbClr val="7030A0"/>
                </a:solidFill>
              </a:rPr>
              <a:t>: </a:t>
            </a:r>
            <a:r>
              <a:rPr lang="en-US" sz="2600" dirty="0"/>
              <a:t>The planners and presenters of this educational activity have no relationship with commercial entities or conflicts of interest to disclose. Please visit </a:t>
            </a:r>
            <a:r>
              <a:rPr lang="en-US" sz="2600" dirty="0">
                <a:solidFill>
                  <a:srgbClr val="7030A0"/>
                </a:solidFill>
                <a:hlinkClick r:id="rId2">
                  <a:extLst>
                    <a:ext uri="{A12FA001-AC4F-418D-AE19-62706E023703}">
                      <ahyp:hlinkClr xmlns:ahyp="http://schemas.microsoft.com/office/drawing/2018/hyperlinkcolor" val="tx"/>
                    </a:ext>
                  </a:extLst>
                </a:hlinkClick>
              </a:rPr>
              <a:t>https://www.harmony-healthcare.com/hhi-team</a:t>
            </a:r>
            <a:r>
              <a:rPr lang="en-US" sz="2600" dirty="0">
                <a:solidFill>
                  <a:srgbClr val="7030A0"/>
                </a:solidFill>
              </a:rPr>
              <a:t> </a:t>
            </a:r>
            <a:r>
              <a:rPr lang="en-US" sz="2600" dirty="0"/>
              <a:t>for all speaker’s financial and nonfinancial disclosures </a:t>
            </a:r>
          </a:p>
          <a:p>
            <a:r>
              <a:rPr lang="en-US" sz="2600" b="1" dirty="0">
                <a:solidFill>
                  <a:srgbClr val="7030A0"/>
                </a:solidFill>
              </a:rPr>
              <a:t>Planners</a:t>
            </a:r>
            <a:r>
              <a:rPr lang="en-US" sz="2800" b="1" dirty="0">
                <a:solidFill>
                  <a:srgbClr val="7030A0"/>
                </a:solidFill>
              </a:rPr>
              <a:t>:</a:t>
            </a:r>
          </a:p>
          <a:p>
            <a:pPr lvl="1"/>
            <a:r>
              <a:rPr lang="en-US" sz="2900" dirty="0"/>
              <a:t>Kris Mastrangelo, OTR/L, LNHA, MBA</a:t>
            </a:r>
          </a:p>
          <a:p>
            <a:pPr lvl="1"/>
            <a:r>
              <a:rPr lang="en-US" sz="2900" dirty="0"/>
              <a:t>Joyce Sadewicz, PT, RAC-CT</a:t>
            </a:r>
          </a:p>
          <a:p>
            <a:pPr lvl="1"/>
            <a:r>
              <a:rPr lang="en-US" sz="2900" dirty="0"/>
              <a:t>Pamela Duchene, PhD, APRN-BC, NEA, FACHE</a:t>
            </a:r>
          </a:p>
          <a:p>
            <a:r>
              <a:rPr lang="en-US" sz="2600" b="1" dirty="0">
                <a:solidFill>
                  <a:srgbClr val="7030A0"/>
                </a:solidFill>
              </a:rPr>
              <a:t>Presenter</a:t>
            </a:r>
            <a:r>
              <a:rPr lang="en-US" sz="2800" b="1" dirty="0">
                <a:solidFill>
                  <a:srgbClr val="7030A0"/>
                </a:solidFill>
              </a:rPr>
              <a:t>: </a:t>
            </a:r>
          </a:p>
          <a:p>
            <a:pPr lvl="1"/>
            <a:r>
              <a:rPr lang="en-US" sz="2900" dirty="0"/>
              <a:t>Kris Mastrangelo, OTR/L, LNHA, MBA</a:t>
            </a:r>
          </a:p>
          <a:p>
            <a:pPr marL="457200" lvl="1" indent="0">
              <a:buNone/>
            </a:pPr>
            <a:endParaRPr lang="en-US" dirty="0"/>
          </a:p>
          <a:p>
            <a:endParaRPr lang="en-US" sz="1050" dirty="0"/>
          </a:p>
        </p:txBody>
      </p:sp>
      <p:sp>
        <p:nvSpPr>
          <p:cNvPr id="7" name="Date Placeholder 6">
            <a:extLst>
              <a:ext uri="{FF2B5EF4-FFF2-40B4-BE49-F238E27FC236}">
                <a16:creationId xmlns:a16="http://schemas.microsoft.com/office/drawing/2014/main" id="{0224E97A-2892-4083-9DD9-34E327A1CBFA}"/>
              </a:ext>
            </a:extLst>
          </p:cNvPr>
          <p:cNvSpPr>
            <a:spLocks noGrp="1"/>
          </p:cNvSpPr>
          <p:nvPr>
            <p:ph type="dt" sz="half" idx="10"/>
          </p:nvPr>
        </p:nvSpPr>
        <p:spPr>
          <a:xfrm>
            <a:off x="801666" y="6356355"/>
            <a:ext cx="3313134"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rPr>
              <a:t>V.10.19.20, Copyright © 2020, All Rights Reserved</a:t>
            </a:r>
            <a:endParaRPr kumimoji="0" lang="en-US" sz="1000" b="0" i="0" u="none" strike="noStrike" kern="1200" cap="none" spc="0" normalizeH="0" baseline="0" noProof="0" dirty="0">
              <a:ln>
                <a:noFill/>
              </a:ln>
              <a:solidFill>
                <a:srgbClr val="4D1E55"/>
              </a:solidFill>
              <a:effectLst/>
              <a:uLnTx/>
              <a:uFillTx/>
              <a:latin typeface="Calibri Light" panose="020F0302020204030204" pitchFamily="34" charset="0"/>
              <a:ea typeface="+mn-ea"/>
              <a:cs typeface="+mn-cs"/>
            </a:endParaRPr>
          </a:p>
        </p:txBody>
      </p:sp>
      <p:sp>
        <p:nvSpPr>
          <p:cNvPr id="4" name="Slide Number Placeholder 3">
            <a:extLst>
              <a:ext uri="{FF2B5EF4-FFF2-40B4-BE49-F238E27FC236}">
                <a16:creationId xmlns:a16="http://schemas.microsoft.com/office/drawing/2014/main" id="{82FC65E4-2783-4FE6-8E0E-C7B6CBAE4D0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15748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717452" y="1798736"/>
            <a:ext cx="10578905" cy="4525963"/>
          </a:xfrm>
        </p:spPr>
        <p:txBody>
          <a:bodyPr>
            <a:normAutofit/>
          </a:bodyPr>
          <a:lstStyle/>
          <a:p>
            <a:pPr marL="514350" indent="-514350">
              <a:spcAft>
                <a:spcPts val="1200"/>
              </a:spcAft>
              <a:buClrTx/>
              <a:buFont typeface="+mj-lt"/>
              <a:buAutoNum type="arabicPeriod"/>
            </a:pPr>
            <a:r>
              <a:rPr lang="en-US" sz="2800" dirty="0"/>
              <a:t>Identify </a:t>
            </a:r>
            <a:r>
              <a:rPr lang="en-US" sz="2800" b="1" dirty="0">
                <a:solidFill>
                  <a:srgbClr val="7030A0"/>
                </a:solidFill>
              </a:rPr>
              <a:t>documentation requirements </a:t>
            </a:r>
            <a:r>
              <a:rPr lang="en-US" sz="2800" dirty="0"/>
              <a:t>necessary to support compliance with testing for </a:t>
            </a:r>
            <a:r>
              <a:rPr lang="en-US" sz="2800" b="1" dirty="0">
                <a:solidFill>
                  <a:srgbClr val="7030A0"/>
                </a:solidFill>
              </a:rPr>
              <a:t>COVID-19.</a:t>
            </a:r>
          </a:p>
          <a:p>
            <a:pPr marL="514350" indent="-514350">
              <a:spcAft>
                <a:spcPts val="1200"/>
              </a:spcAft>
              <a:buClrTx/>
              <a:buFont typeface="+mj-lt"/>
              <a:buAutoNum type="arabicPeriod"/>
            </a:pPr>
            <a:r>
              <a:rPr lang="en-US" sz="2800" dirty="0"/>
              <a:t>Identify </a:t>
            </a:r>
            <a:r>
              <a:rPr lang="en-US" sz="2800" b="1" dirty="0">
                <a:solidFill>
                  <a:srgbClr val="7030A0"/>
                </a:solidFill>
              </a:rPr>
              <a:t>routine COVID-19 testing intervals for staff, </a:t>
            </a:r>
            <a:r>
              <a:rPr lang="en-US" sz="2800" dirty="0">
                <a:solidFill>
                  <a:srgbClr val="7030A0"/>
                </a:solidFill>
              </a:rPr>
              <a:t>how to determine them and</a:t>
            </a:r>
            <a:r>
              <a:rPr lang="en-US" sz="2800" b="1" dirty="0">
                <a:solidFill>
                  <a:srgbClr val="7030A0"/>
                </a:solidFill>
              </a:rPr>
              <a:t> when to test residents.</a:t>
            </a:r>
          </a:p>
          <a:p>
            <a:pPr marL="514350" indent="-514350">
              <a:spcAft>
                <a:spcPts val="1200"/>
              </a:spcAft>
              <a:buClrTx/>
              <a:buFont typeface="+mj-lt"/>
              <a:buAutoNum type="arabicPeriod"/>
            </a:pPr>
            <a:r>
              <a:rPr lang="en-US" sz="2800" dirty="0"/>
              <a:t>Verbalize an understanding of the </a:t>
            </a:r>
            <a:r>
              <a:rPr lang="en-US" sz="2800" b="1" dirty="0">
                <a:solidFill>
                  <a:srgbClr val="7030A0"/>
                </a:solidFill>
              </a:rPr>
              <a:t>guidance for F886 </a:t>
            </a:r>
            <a:r>
              <a:rPr lang="en-US" sz="2800" dirty="0">
                <a:solidFill>
                  <a:srgbClr val="7030A0"/>
                </a:solidFill>
              </a:rPr>
              <a:t>and the </a:t>
            </a:r>
            <a:r>
              <a:rPr lang="en-US" sz="2800" b="1" dirty="0">
                <a:solidFill>
                  <a:srgbClr val="7030A0"/>
                </a:solidFill>
              </a:rPr>
              <a:t>updates </a:t>
            </a:r>
            <a:r>
              <a:rPr lang="en-US" sz="2800" dirty="0">
                <a:solidFill>
                  <a:srgbClr val="7030A0"/>
                </a:solidFill>
              </a:rPr>
              <a:t>to the </a:t>
            </a:r>
            <a:r>
              <a:rPr lang="en-US" sz="2800" b="1" dirty="0">
                <a:solidFill>
                  <a:srgbClr val="7030A0"/>
                </a:solidFill>
              </a:rPr>
              <a:t>COVID-19 Focused Survey</a:t>
            </a:r>
            <a:endParaRPr lang="en-US" sz="2800" dirty="0"/>
          </a:p>
          <a:p>
            <a:pPr marL="514350" indent="-514350">
              <a:spcAft>
                <a:spcPts val="1200"/>
              </a:spcAft>
              <a:buClrTx/>
              <a:buFont typeface="+mj-lt"/>
              <a:buAutoNum type="arabicPeriod"/>
            </a:pPr>
            <a:r>
              <a:rPr lang="en-US" sz="2800" dirty="0"/>
              <a:t>Understand </a:t>
            </a:r>
            <a:r>
              <a:rPr lang="en-US" sz="2800" b="1" dirty="0">
                <a:solidFill>
                  <a:srgbClr val="7030A0"/>
                </a:solidFill>
              </a:rPr>
              <a:t>reporting of COVID-19 testing results</a:t>
            </a:r>
            <a:r>
              <a:rPr lang="en-US" sz="2800" b="1" dirty="0">
                <a:solidFill>
                  <a:srgbClr val="5F497A"/>
                </a:solidFill>
              </a:rPr>
              <a:t>.</a:t>
            </a:r>
          </a:p>
          <a:p>
            <a:pPr marL="514350" indent="-514350">
              <a:spcAft>
                <a:spcPts val="1200"/>
              </a:spcAft>
              <a:buClrTx/>
              <a:buFont typeface="+mj-lt"/>
              <a:buAutoNum type="arabicPeriod"/>
            </a:pPr>
            <a:endParaRPr lang="en-US" sz="2800" dirty="0"/>
          </a:p>
        </p:txBody>
      </p:sp>
      <p:sp>
        <p:nvSpPr>
          <p:cNvPr id="4" name="Date Placeholder 3"/>
          <p:cNvSpPr>
            <a:spLocks noGrp="1"/>
          </p:cNvSpPr>
          <p:nvPr>
            <p:ph type="dt" sz="half" idx="10"/>
          </p:nvPr>
        </p:nvSpPr>
        <p:spPr>
          <a:xfrm>
            <a:off x="1981200" y="6356351"/>
            <a:ext cx="2384474" cy="365125"/>
          </a:xfrm>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B1EC36EA-3129-4F7B-B56E-CE5F24155C7E}"/>
              </a:ext>
            </a:extLst>
          </p:cNvPr>
          <p:cNvSpPr>
            <a:spLocks noGrp="1"/>
          </p:cNvSpPr>
          <p:nvPr>
            <p:ph type="sldNum" sz="quarter" idx="12"/>
          </p:nvPr>
        </p:nvSpPr>
        <p:spPr/>
        <p:txBody>
          <a:bodyPr/>
          <a:lstStyle/>
          <a:p>
            <a:fld id="{D047D28A-C30C-6345-BBCD-0681ECE3A200}" type="slidenum">
              <a:rPr lang="en-US" smtClean="0"/>
              <a:pPr/>
              <a:t>13</a:t>
            </a:fld>
            <a:endParaRPr lang="en-US" dirty="0"/>
          </a:p>
        </p:txBody>
      </p:sp>
    </p:spTree>
    <p:extLst>
      <p:ext uri="{BB962C8B-B14F-4D97-AF65-F5344CB8AC3E}">
        <p14:creationId xmlns:p14="http://schemas.microsoft.com/office/powerpoint/2010/main" val="226160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62A9-B032-434D-828C-87D8100AA26C}"/>
              </a:ext>
            </a:extLst>
          </p:cNvPr>
          <p:cNvSpPr>
            <a:spLocks noGrp="1"/>
          </p:cNvSpPr>
          <p:nvPr>
            <p:ph type="title"/>
          </p:nvPr>
        </p:nvSpPr>
        <p:spPr/>
        <p:txBody>
          <a:bodyPr>
            <a:normAutofit fontScale="90000"/>
          </a:bodyPr>
          <a:lstStyle/>
          <a:p>
            <a:r>
              <a:rPr lang="en-US" dirty="0"/>
              <a:t>Effective </a:t>
            </a:r>
            <a:r>
              <a:rPr lang="en-US" b="1" dirty="0"/>
              <a:t>September 2, 2020</a:t>
            </a:r>
            <a:br>
              <a:rPr lang="en-US" dirty="0"/>
            </a:br>
            <a:r>
              <a:rPr lang="en-US" dirty="0"/>
              <a:t>New Federal Testing Requirements Apply To</a:t>
            </a:r>
          </a:p>
        </p:txBody>
      </p:sp>
      <p:graphicFrame>
        <p:nvGraphicFramePr>
          <p:cNvPr id="6" name="Content Placeholder 5">
            <a:extLst>
              <a:ext uri="{FF2B5EF4-FFF2-40B4-BE49-F238E27FC236}">
                <a16:creationId xmlns:a16="http://schemas.microsoft.com/office/drawing/2014/main" id="{A3F4D8BF-EF22-4F0D-8C55-70F32107E4BA}"/>
              </a:ext>
            </a:extLst>
          </p:cNvPr>
          <p:cNvGraphicFramePr>
            <a:graphicFrameLocks noGrp="1"/>
          </p:cNvGraphicFramePr>
          <p:nvPr>
            <p:ph idx="1"/>
            <p:extLst>
              <p:ext uri="{D42A27DB-BD31-4B8C-83A1-F6EECF244321}">
                <p14:modId xmlns:p14="http://schemas.microsoft.com/office/powerpoint/2010/main" val="4013153028"/>
              </p:ext>
            </p:extLst>
          </p:nvPr>
        </p:nvGraphicFramePr>
        <p:xfrm>
          <a:off x="697831" y="1764632"/>
          <a:ext cx="11109158" cy="4605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F7F8C123-ECA3-494F-BE04-5361F79FF296}"/>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AA8C1EEC-91A9-4207-B283-ADCFAFEA9532}"/>
              </a:ext>
            </a:extLst>
          </p:cNvPr>
          <p:cNvSpPr>
            <a:spLocks noGrp="1"/>
          </p:cNvSpPr>
          <p:nvPr>
            <p:ph type="sldNum" sz="quarter" idx="12"/>
          </p:nvPr>
        </p:nvSpPr>
        <p:spPr/>
        <p:txBody>
          <a:bodyPr/>
          <a:lstStyle/>
          <a:p>
            <a:fld id="{D047D28A-C30C-6345-BBCD-0681ECE3A200}" type="slidenum">
              <a:rPr lang="en-US" smtClean="0"/>
              <a:pPr/>
              <a:t>14</a:t>
            </a:fld>
            <a:endParaRPr lang="en-US"/>
          </a:p>
        </p:txBody>
      </p:sp>
    </p:spTree>
    <p:extLst>
      <p:ext uri="{BB962C8B-B14F-4D97-AF65-F5344CB8AC3E}">
        <p14:creationId xmlns:p14="http://schemas.microsoft.com/office/powerpoint/2010/main" val="232909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4F98-A1A2-4A2D-BF1B-F12E52CC9FC4}"/>
              </a:ext>
            </a:extLst>
          </p:cNvPr>
          <p:cNvSpPr>
            <a:spLocks noGrp="1"/>
          </p:cNvSpPr>
          <p:nvPr>
            <p:ph type="title"/>
          </p:nvPr>
        </p:nvSpPr>
        <p:spPr/>
        <p:txBody>
          <a:bodyPr/>
          <a:lstStyle/>
          <a:p>
            <a:r>
              <a:rPr lang="en-US" dirty="0"/>
              <a:t>Types of COVID-19 Testing</a:t>
            </a:r>
          </a:p>
        </p:txBody>
      </p:sp>
      <p:graphicFrame>
        <p:nvGraphicFramePr>
          <p:cNvPr id="6" name="Content Placeholder 5">
            <a:extLst>
              <a:ext uri="{FF2B5EF4-FFF2-40B4-BE49-F238E27FC236}">
                <a16:creationId xmlns:a16="http://schemas.microsoft.com/office/drawing/2014/main" id="{330B8C51-C8A0-4E39-9E25-903248C0D319}"/>
              </a:ext>
            </a:extLst>
          </p:cNvPr>
          <p:cNvGraphicFramePr>
            <a:graphicFrameLocks noGrp="1"/>
          </p:cNvGraphicFramePr>
          <p:nvPr>
            <p:ph idx="1"/>
            <p:extLst>
              <p:ext uri="{D42A27DB-BD31-4B8C-83A1-F6EECF244321}">
                <p14:modId xmlns:p14="http://schemas.microsoft.com/office/powerpoint/2010/main" val="3479372375"/>
              </p:ext>
            </p:extLst>
          </p:nvPr>
        </p:nvGraphicFramePr>
        <p:xfrm>
          <a:off x="862519" y="2003897"/>
          <a:ext cx="10110281" cy="4124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72840D21-3209-4401-8D8B-05D20432E373}"/>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69142DA7-9FF0-495D-B582-06C2BB6D35C2}"/>
              </a:ext>
            </a:extLst>
          </p:cNvPr>
          <p:cNvSpPr>
            <a:spLocks noGrp="1"/>
          </p:cNvSpPr>
          <p:nvPr>
            <p:ph type="sldNum" sz="quarter" idx="12"/>
          </p:nvPr>
        </p:nvSpPr>
        <p:spPr/>
        <p:txBody>
          <a:bodyPr/>
          <a:lstStyle/>
          <a:p>
            <a:fld id="{D047D28A-C30C-6345-BBCD-0681ECE3A200}" type="slidenum">
              <a:rPr lang="en-US" smtClean="0"/>
              <a:pPr/>
              <a:t>15</a:t>
            </a:fld>
            <a:endParaRPr lang="en-US"/>
          </a:p>
        </p:txBody>
      </p:sp>
    </p:spTree>
    <p:extLst>
      <p:ext uri="{BB962C8B-B14F-4D97-AF65-F5344CB8AC3E}">
        <p14:creationId xmlns:p14="http://schemas.microsoft.com/office/powerpoint/2010/main" val="320980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73FA-5307-4E82-9FAB-2177DB8FA880}"/>
              </a:ext>
            </a:extLst>
          </p:cNvPr>
          <p:cNvSpPr>
            <a:spLocks noGrp="1"/>
          </p:cNvSpPr>
          <p:nvPr>
            <p:ph type="title"/>
          </p:nvPr>
        </p:nvSpPr>
        <p:spPr/>
        <p:txBody>
          <a:bodyPr/>
          <a:lstStyle/>
          <a:p>
            <a:r>
              <a:rPr lang="en-US" dirty="0"/>
              <a:t>Testing Window</a:t>
            </a:r>
          </a:p>
        </p:txBody>
      </p:sp>
      <p:graphicFrame>
        <p:nvGraphicFramePr>
          <p:cNvPr id="6" name="Content Placeholder 5">
            <a:extLst>
              <a:ext uri="{FF2B5EF4-FFF2-40B4-BE49-F238E27FC236}">
                <a16:creationId xmlns:a16="http://schemas.microsoft.com/office/drawing/2014/main" id="{AB977F99-29CD-4E44-861B-50A48E8EF3E8}"/>
              </a:ext>
            </a:extLst>
          </p:cNvPr>
          <p:cNvGraphicFramePr>
            <a:graphicFrameLocks noGrp="1"/>
          </p:cNvGraphicFramePr>
          <p:nvPr>
            <p:ph idx="1"/>
            <p:extLst>
              <p:ext uri="{D42A27DB-BD31-4B8C-83A1-F6EECF244321}">
                <p14:modId xmlns:p14="http://schemas.microsoft.com/office/powerpoint/2010/main" val="2407347090"/>
              </p:ext>
            </p:extLst>
          </p:nvPr>
        </p:nvGraphicFramePr>
        <p:xfrm>
          <a:off x="894080" y="2032000"/>
          <a:ext cx="10383520" cy="4094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DE7D0E3-FB20-4617-8760-3CB00CF81E20}"/>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211FB9EA-D356-47D2-BAE1-893FFA5FC7A4}"/>
              </a:ext>
            </a:extLst>
          </p:cNvPr>
          <p:cNvSpPr>
            <a:spLocks noGrp="1"/>
          </p:cNvSpPr>
          <p:nvPr>
            <p:ph type="sldNum" sz="quarter" idx="12"/>
          </p:nvPr>
        </p:nvSpPr>
        <p:spPr/>
        <p:txBody>
          <a:bodyPr/>
          <a:lstStyle/>
          <a:p>
            <a:fld id="{D047D28A-C30C-6345-BBCD-0681ECE3A200}" type="slidenum">
              <a:rPr lang="en-US" smtClean="0"/>
              <a:pPr/>
              <a:t>16</a:t>
            </a:fld>
            <a:endParaRPr lang="en-US"/>
          </a:p>
        </p:txBody>
      </p:sp>
    </p:spTree>
    <p:extLst>
      <p:ext uri="{BB962C8B-B14F-4D97-AF65-F5344CB8AC3E}">
        <p14:creationId xmlns:p14="http://schemas.microsoft.com/office/powerpoint/2010/main" val="1028354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857C-877E-414B-86CC-FE20662BCC56}"/>
              </a:ext>
            </a:extLst>
          </p:cNvPr>
          <p:cNvSpPr>
            <a:spLocks noGrp="1"/>
          </p:cNvSpPr>
          <p:nvPr>
            <p:ph type="title"/>
          </p:nvPr>
        </p:nvSpPr>
        <p:spPr/>
        <p:txBody>
          <a:bodyPr/>
          <a:lstStyle/>
          <a:p>
            <a:r>
              <a:rPr lang="en-US" dirty="0"/>
              <a:t>COVID-19 Infection Timeline &amp; Testing</a:t>
            </a:r>
          </a:p>
        </p:txBody>
      </p:sp>
      <p:pic>
        <p:nvPicPr>
          <p:cNvPr id="6" name="Content Placeholder 5">
            <a:extLst>
              <a:ext uri="{FF2B5EF4-FFF2-40B4-BE49-F238E27FC236}">
                <a16:creationId xmlns:a16="http://schemas.microsoft.com/office/drawing/2014/main" id="{7F07B96F-E0A2-448B-ACD9-EE135BA67351}"/>
              </a:ext>
            </a:extLst>
          </p:cNvPr>
          <p:cNvPicPr>
            <a:picLocks noGrp="1" noChangeAspect="1"/>
          </p:cNvPicPr>
          <p:nvPr>
            <p:ph idx="1"/>
          </p:nvPr>
        </p:nvPicPr>
        <p:blipFill>
          <a:blip r:embed="rId3"/>
          <a:stretch>
            <a:fillRect/>
          </a:stretch>
        </p:blipFill>
        <p:spPr>
          <a:xfrm>
            <a:off x="1415441" y="1624014"/>
            <a:ext cx="7640877" cy="4452941"/>
          </a:xfrm>
          <a:prstGeom prst="rect">
            <a:avLst/>
          </a:prstGeom>
        </p:spPr>
      </p:pic>
      <p:sp>
        <p:nvSpPr>
          <p:cNvPr id="4" name="Date Placeholder 3">
            <a:extLst>
              <a:ext uri="{FF2B5EF4-FFF2-40B4-BE49-F238E27FC236}">
                <a16:creationId xmlns:a16="http://schemas.microsoft.com/office/drawing/2014/main" id="{1A70090A-5F90-4EC4-9D76-426FF01129F1}"/>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64DAEE77-2498-40E9-B355-B309B6778438}"/>
              </a:ext>
            </a:extLst>
          </p:cNvPr>
          <p:cNvSpPr>
            <a:spLocks noGrp="1"/>
          </p:cNvSpPr>
          <p:nvPr>
            <p:ph type="sldNum" sz="quarter" idx="12"/>
          </p:nvPr>
        </p:nvSpPr>
        <p:spPr/>
        <p:txBody>
          <a:bodyPr/>
          <a:lstStyle/>
          <a:p>
            <a:fld id="{D047D28A-C30C-6345-BBCD-0681ECE3A200}" type="slidenum">
              <a:rPr lang="en-US" smtClean="0"/>
              <a:pPr/>
              <a:t>17</a:t>
            </a:fld>
            <a:endParaRPr lang="en-US"/>
          </a:p>
        </p:txBody>
      </p:sp>
      <p:sp>
        <p:nvSpPr>
          <p:cNvPr id="9" name="TextBox 8">
            <a:extLst>
              <a:ext uri="{FF2B5EF4-FFF2-40B4-BE49-F238E27FC236}">
                <a16:creationId xmlns:a16="http://schemas.microsoft.com/office/drawing/2014/main" id="{EE7EF232-0461-4FD2-B180-02248927BC3F}"/>
              </a:ext>
            </a:extLst>
          </p:cNvPr>
          <p:cNvSpPr txBox="1"/>
          <p:nvPr/>
        </p:nvSpPr>
        <p:spPr>
          <a:xfrm>
            <a:off x="9144000" y="3975513"/>
            <a:ext cx="2898843" cy="830997"/>
          </a:xfrm>
          <a:prstGeom prst="rect">
            <a:avLst/>
          </a:prstGeom>
          <a:noFill/>
        </p:spPr>
        <p:txBody>
          <a:bodyPr wrap="square" rtlCol="0">
            <a:spAutoFit/>
          </a:bodyPr>
          <a:lstStyle/>
          <a:p>
            <a:r>
              <a:rPr lang="en-US" sz="1600" dirty="0">
                <a:solidFill>
                  <a:srgbClr val="92278F"/>
                </a:solidFill>
              </a:rPr>
              <a:t>Sethuraman N et al. JAMA May 2020</a:t>
            </a:r>
          </a:p>
          <a:p>
            <a:r>
              <a:rPr lang="en-US" sz="1600" dirty="0">
                <a:solidFill>
                  <a:srgbClr val="92278F"/>
                </a:solidFill>
              </a:rPr>
              <a:t>DOI: 10.1001/jama.2020.8259</a:t>
            </a:r>
          </a:p>
        </p:txBody>
      </p:sp>
    </p:spTree>
    <p:extLst>
      <p:ext uri="{BB962C8B-B14F-4D97-AF65-F5344CB8AC3E}">
        <p14:creationId xmlns:p14="http://schemas.microsoft.com/office/powerpoint/2010/main" val="346943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4002-DB78-426A-A178-40DB97AB435F}"/>
              </a:ext>
            </a:extLst>
          </p:cNvPr>
          <p:cNvSpPr>
            <a:spLocks noGrp="1"/>
          </p:cNvSpPr>
          <p:nvPr>
            <p:ph type="title"/>
          </p:nvPr>
        </p:nvSpPr>
        <p:spPr/>
        <p:txBody>
          <a:bodyPr/>
          <a:lstStyle/>
          <a:p>
            <a:r>
              <a:rPr lang="en-US" dirty="0"/>
              <a:t>Routine Testing of Staff &amp; Contractors</a:t>
            </a:r>
          </a:p>
        </p:txBody>
      </p:sp>
      <p:graphicFrame>
        <p:nvGraphicFramePr>
          <p:cNvPr id="6" name="Content Placeholder 5">
            <a:extLst>
              <a:ext uri="{FF2B5EF4-FFF2-40B4-BE49-F238E27FC236}">
                <a16:creationId xmlns:a16="http://schemas.microsoft.com/office/drawing/2014/main" id="{C0244441-97B5-44D6-BAEC-E633E0C3F52C}"/>
              </a:ext>
            </a:extLst>
          </p:cNvPr>
          <p:cNvGraphicFramePr>
            <a:graphicFrameLocks noGrp="1"/>
          </p:cNvGraphicFramePr>
          <p:nvPr>
            <p:ph idx="1"/>
            <p:extLst>
              <p:ext uri="{D42A27DB-BD31-4B8C-83A1-F6EECF244321}">
                <p14:modId xmlns:p14="http://schemas.microsoft.com/office/powerpoint/2010/main" val="2718430729"/>
              </p:ext>
            </p:extLst>
          </p:nvPr>
        </p:nvGraphicFramePr>
        <p:xfrm>
          <a:off x="516835" y="1880084"/>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C0E171A1-501C-4CFA-9524-D843E9B5E8B3}"/>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F486840B-FF9C-4FCB-97A4-B904E1ECBA2F}"/>
              </a:ext>
            </a:extLst>
          </p:cNvPr>
          <p:cNvSpPr>
            <a:spLocks noGrp="1"/>
          </p:cNvSpPr>
          <p:nvPr>
            <p:ph type="sldNum" sz="quarter" idx="12"/>
          </p:nvPr>
        </p:nvSpPr>
        <p:spPr/>
        <p:txBody>
          <a:bodyPr/>
          <a:lstStyle/>
          <a:p>
            <a:fld id="{D047D28A-C30C-6345-BBCD-0681ECE3A200}" type="slidenum">
              <a:rPr lang="en-US" smtClean="0"/>
              <a:pPr/>
              <a:t>18</a:t>
            </a:fld>
            <a:endParaRPr lang="en-US"/>
          </a:p>
        </p:txBody>
      </p:sp>
    </p:spTree>
    <p:extLst>
      <p:ext uri="{BB962C8B-B14F-4D97-AF65-F5344CB8AC3E}">
        <p14:creationId xmlns:p14="http://schemas.microsoft.com/office/powerpoint/2010/main" val="301245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C8BF-10A4-4734-A0F7-9FF1009CAFCC}"/>
              </a:ext>
            </a:extLst>
          </p:cNvPr>
          <p:cNvSpPr>
            <a:spLocks noGrp="1"/>
          </p:cNvSpPr>
          <p:nvPr>
            <p:ph type="title"/>
          </p:nvPr>
        </p:nvSpPr>
        <p:spPr/>
        <p:txBody>
          <a:bodyPr/>
          <a:lstStyle/>
          <a:p>
            <a:r>
              <a:rPr lang="en-US" dirty="0"/>
              <a:t>Facility Staff</a:t>
            </a:r>
          </a:p>
        </p:txBody>
      </p:sp>
      <p:graphicFrame>
        <p:nvGraphicFramePr>
          <p:cNvPr id="6" name="Content Placeholder 5">
            <a:extLst>
              <a:ext uri="{FF2B5EF4-FFF2-40B4-BE49-F238E27FC236}">
                <a16:creationId xmlns:a16="http://schemas.microsoft.com/office/drawing/2014/main" id="{034CE67A-677B-40EA-8E04-B551A75C10BA}"/>
              </a:ext>
            </a:extLst>
          </p:cNvPr>
          <p:cNvGraphicFramePr>
            <a:graphicFrameLocks noGrp="1"/>
          </p:cNvGraphicFramePr>
          <p:nvPr>
            <p:ph idx="1"/>
            <p:extLst>
              <p:ext uri="{D42A27DB-BD31-4B8C-83A1-F6EECF244321}">
                <p14:modId xmlns:p14="http://schemas.microsoft.com/office/powerpoint/2010/main" val="4094823277"/>
              </p:ext>
            </p:extLst>
          </p:nvPr>
        </p:nvGraphicFramePr>
        <p:xfrm>
          <a:off x="609600" y="1600200"/>
          <a:ext cx="10675434"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C56A03A1-8B7A-4471-805A-7EBCE096815C}"/>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0DB90902-3DB8-456B-A1F1-66FE267CBFEB}"/>
              </a:ext>
            </a:extLst>
          </p:cNvPr>
          <p:cNvSpPr>
            <a:spLocks noGrp="1"/>
          </p:cNvSpPr>
          <p:nvPr>
            <p:ph type="sldNum" sz="quarter" idx="12"/>
          </p:nvPr>
        </p:nvSpPr>
        <p:spPr/>
        <p:txBody>
          <a:bodyPr/>
          <a:lstStyle/>
          <a:p>
            <a:fld id="{D047D28A-C30C-6345-BBCD-0681ECE3A200}" type="slidenum">
              <a:rPr lang="en-US" smtClean="0"/>
              <a:pPr/>
              <a:t>19</a:t>
            </a:fld>
            <a:endParaRPr lang="en-US"/>
          </a:p>
        </p:txBody>
      </p:sp>
    </p:spTree>
    <p:extLst>
      <p:ext uri="{BB962C8B-B14F-4D97-AF65-F5344CB8AC3E}">
        <p14:creationId xmlns:p14="http://schemas.microsoft.com/office/powerpoint/2010/main" val="4058441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0DF2B7-28D1-4667-AC31-DF6F6ADA2B09}"/>
              </a:ext>
            </a:extLst>
          </p:cNvPr>
          <p:cNvSpPr/>
          <p:nvPr/>
        </p:nvSpPr>
        <p:spPr>
          <a:xfrm>
            <a:off x="266095" y="273050"/>
            <a:ext cx="4354590" cy="3500664"/>
          </a:xfrm>
          <a:prstGeom prst="rect">
            <a:avLst/>
          </a:prstGeom>
        </p:spPr>
        <p:txBody>
          <a:bodyPr vert="horz" lIns="91440" tIns="45720" rIns="91440" bIns="45720" rtlCol="0" anchor="b">
            <a:normAutofit/>
          </a:bodyPr>
          <a:lstStyle/>
          <a:p>
            <a:pPr lvl="0" algn="ctr" defTabSz="691848">
              <a:defRPr/>
            </a:pPr>
            <a:r>
              <a:rPr lang="en-US" sz="5400" dirty="0">
                <a:solidFill>
                  <a:srgbClr val="D3A836"/>
                </a:solidFill>
                <a:latin typeface="Calibri Light" panose="020F0302020204030204" pitchFamily="34" charset="0"/>
                <a:cs typeface="Calibri Light" panose="020F0302020204030204" pitchFamily="34" charset="0"/>
              </a:rPr>
              <a:t>COVID-19 </a:t>
            </a:r>
          </a:p>
          <a:p>
            <a:pPr lvl="0" algn="ctr" defTabSz="691848">
              <a:defRPr/>
            </a:pPr>
            <a:r>
              <a:rPr lang="en-US" sz="5400" dirty="0">
                <a:solidFill>
                  <a:srgbClr val="D3A836"/>
                </a:solidFill>
                <a:latin typeface="Calibri Light" panose="020F0302020204030204" pitchFamily="34" charset="0"/>
                <a:cs typeface="Calibri Light" panose="020F0302020204030204" pitchFamily="34" charset="0"/>
              </a:rPr>
              <a:t>CMS Testing Requirements</a:t>
            </a:r>
          </a:p>
          <a:p>
            <a:pPr lvl="0" algn="ctr" defTabSz="691848">
              <a:defRPr/>
            </a:pPr>
            <a:r>
              <a:rPr lang="en-US" sz="2800" dirty="0">
                <a:solidFill>
                  <a:schemeClr val="bg1"/>
                </a:solidFill>
                <a:latin typeface="Calibri Light" panose="020F0302020204030204" pitchFamily="34" charset="0"/>
                <a:cs typeface="Calibri Light" panose="020F0302020204030204" pitchFamily="34" charset="0"/>
              </a:rPr>
              <a:t>Date TBD</a:t>
            </a:r>
          </a:p>
          <a:p>
            <a:pPr marL="0" marR="0" lvl="0" indent="0" algn="ctr" defTabSz="457200" rtl="0" eaLnBrk="1" fontAlgn="auto" latinLnBrk="0" hangingPunct="1">
              <a:lnSpc>
                <a:spcPct val="90000"/>
              </a:lnSpc>
              <a:spcBef>
                <a:spcPct val="0"/>
              </a:spcBef>
              <a:spcAft>
                <a:spcPts val="600"/>
              </a:spcAft>
              <a:buClrTx/>
              <a:buSzTx/>
              <a:buFontTx/>
              <a:buNone/>
              <a:tabLst/>
              <a:defRPr/>
            </a:pPr>
            <a:endParaRPr kumimoji="0" lang="en-US" sz="2000" b="1" i="0" u="none" strike="noStrike" kern="1200" cap="none" spc="0" normalizeH="0" baseline="0" noProof="0" dirty="0">
              <a:ln>
                <a:noFill/>
              </a:ln>
              <a:solidFill>
                <a:srgbClr val="D3A836"/>
              </a:solidFill>
              <a:effectLst/>
              <a:uLnTx/>
              <a:uFillTx/>
              <a:latin typeface="Calibri Light" panose="020F0302020204030204" pitchFamily="34" charset="0"/>
              <a:ea typeface="+mn-ea"/>
              <a:cs typeface="Calibri Light" panose="020F0302020204030204" pitchFamily="34" charset="0"/>
            </a:endParaRPr>
          </a:p>
        </p:txBody>
      </p:sp>
      <p:pic>
        <p:nvPicPr>
          <p:cNvPr id="5" name="Picture 4" descr="A close up of a logo&#10;&#10;Description automatically generated">
            <a:extLst>
              <a:ext uri="{FF2B5EF4-FFF2-40B4-BE49-F238E27FC236}">
                <a16:creationId xmlns:a16="http://schemas.microsoft.com/office/drawing/2014/main" id="{2390D5EA-82F3-431A-BB8D-5DC04274C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724" y="662243"/>
            <a:ext cx="6121777" cy="4790289"/>
          </a:xfrm>
          <a:prstGeom prst="rect">
            <a:avLst/>
          </a:prstGeom>
          <a:noFill/>
        </p:spPr>
      </p:pic>
      <p:sp>
        <p:nvSpPr>
          <p:cNvPr id="9" name="Text Placeholder 2">
            <a:extLst>
              <a:ext uri="{FF2B5EF4-FFF2-40B4-BE49-F238E27FC236}">
                <a16:creationId xmlns:a16="http://schemas.microsoft.com/office/drawing/2014/main" id="{2B3AB6E1-5592-498A-99E4-E502B8589771}"/>
              </a:ext>
            </a:extLst>
          </p:cNvPr>
          <p:cNvSpPr>
            <a:spLocks noGrp="1"/>
          </p:cNvSpPr>
          <p:nvPr>
            <p:ph type="body" sz="half" idx="2"/>
          </p:nvPr>
        </p:nvSpPr>
        <p:spPr>
          <a:xfrm>
            <a:off x="600167" y="3554434"/>
            <a:ext cx="4011084" cy="2557216"/>
          </a:xfrm>
        </p:spPr>
        <p:txBody>
          <a:bodyPr vert="horz" lIns="91440" tIns="45720" rIns="91440" bIns="45720" rtlCol="0">
            <a:normAutofit fontScale="85000" lnSpcReduction="20000"/>
          </a:bodyPr>
          <a:lstStyle/>
          <a:p>
            <a:pPr>
              <a:defRPr/>
            </a:pPr>
            <a:endParaRPr lang="en-US" kern="1200" dirty="0">
              <a:latin typeface="Calibri Light" panose="020F0302020204030204" pitchFamily="34" charset="0"/>
              <a:ea typeface="+mn-ea"/>
              <a:cs typeface="+mn-cs"/>
            </a:endParaRPr>
          </a:p>
          <a:p>
            <a:pPr>
              <a:defRPr/>
            </a:pPr>
            <a:endParaRPr lang="en-US" kern="1200" dirty="0">
              <a:latin typeface="Calibri Light" panose="020F0302020204030204" pitchFamily="34" charset="0"/>
              <a:ea typeface="+mn-ea"/>
              <a:cs typeface="+mn-cs"/>
            </a:endParaRPr>
          </a:p>
          <a:p>
            <a:pPr algn="ctr">
              <a:defRPr/>
            </a:pPr>
            <a:endParaRPr lang="en-US" kern="1200" dirty="0">
              <a:latin typeface="Calibri Light" panose="020F0302020204030204" pitchFamily="34" charset="0"/>
              <a:ea typeface="+mn-ea"/>
              <a:cs typeface="+mn-cs"/>
            </a:endParaRPr>
          </a:p>
          <a:p>
            <a:pPr algn="ctr">
              <a:defRPr/>
            </a:pPr>
            <a:endParaRPr lang="en-US" dirty="0"/>
          </a:p>
          <a:p>
            <a:pPr algn="ctr">
              <a:defRPr/>
            </a:pPr>
            <a:endParaRPr lang="en-US" kern="1200" dirty="0">
              <a:solidFill>
                <a:srgbClr val="CC9900"/>
              </a:solidFill>
              <a:latin typeface="Calibri Light" panose="020F0302020204030204" pitchFamily="34" charset="0"/>
              <a:ea typeface="+mn-ea"/>
              <a:cs typeface="+mn-cs"/>
            </a:endParaRPr>
          </a:p>
          <a:p>
            <a:pPr algn="ctr">
              <a:defRPr/>
            </a:pPr>
            <a:r>
              <a:rPr lang="en-US" sz="1800" kern="1200" dirty="0">
                <a:solidFill>
                  <a:schemeClr val="bg1"/>
                </a:solidFill>
                <a:latin typeface="Calibri Light" panose="020F0302020204030204" pitchFamily="34" charset="0"/>
                <a:ea typeface="+mn-ea"/>
                <a:cs typeface="+mn-cs"/>
              </a:rPr>
              <a:t>Harmony Healthcare International (HHI)</a:t>
            </a:r>
          </a:p>
          <a:p>
            <a:pPr algn="ctr">
              <a:defRPr/>
            </a:pPr>
            <a:r>
              <a:rPr lang="en-US" sz="1800" kern="1200" dirty="0">
                <a:solidFill>
                  <a:schemeClr val="bg1"/>
                </a:solidFill>
                <a:latin typeface="Calibri Light" panose="020F0302020204030204" pitchFamily="34" charset="0"/>
                <a:ea typeface="+mn-ea"/>
                <a:cs typeface="+mn-cs"/>
              </a:rPr>
              <a:t>“HHI </a:t>
            </a:r>
            <a:r>
              <a:rPr lang="en-US" sz="1800" b="1" kern="1200" dirty="0">
                <a:solidFill>
                  <a:schemeClr val="bg1"/>
                </a:solidFill>
                <a:latin typeface="Calibri Light" panose="020F0302020204030204" pitchFamily="34" charset="0"/>
                <a:ea typeface="+mn-ea"/>
                <a:cs typeface="+mn-cs"/>
              </a:rPr>
              <a:t>C.A.R.E.S. a</a:t>
            </a:r>
            <a:r>
              <a:rPr lang="en-US" sz="1800" kern="1200" dirty="0">
                <a:solidFill>
                  <a:schemeClr val="bg1"/>
                </a:solidFill>
                <a:latin typeface="Calibri Light" panose="020F0302020204030204" pitchFamily="34" charset="0"/>
                <a:ea typeface="+mn-ea"/>
                <a:cs typeface="+mn-cs"/>
              </a:rPr>
              <a:t>bout Care”</a:t>
            </a:r>
          </a:p>
          <a:p>
            <a:pPr>
              <a:defRPr/>
            </a:pPr>
            <a:endParaRPr lang="en-US" kern="1200" dirty="0">
              <a:latin typeface="Calibri Light" panose="020F0302020204030204" pitchFamily="34" charset="0"/>
              <a:ea typeface="+mn-ea"/>
              <a:cs typeface="+mn-cs"/>
            </a:endParaRPr>
          </a:p>
          <a:p>
            <a:pPr>
              <a:defRPr/>
            </a:pPr>
            <a:endParaRPr lang="en-US" kern="1200" dirty="0">
              <a:latin typeface="Calibri Light" panose="020F0302020204030204" pitchFamily="34" charset="0"/>
              <a:ea typeface="+mn-ea"/>
              <a:cs typeface="+mn-cs"/>
            </a:endParaRPr>
          </a:p>
        </p:txBody>
      </p:sp>
      <p:sp>
        <p:nvSpPr>
          <p:cNvPr id="14" name="Date Placeholder 4">
            <a:extLst>
              <a:ext uri="{FF2B5EF4-FFF2-40B4-BE49-F238E27FC236}">
                <a16:creationId xmlns:a16="http://schemas.microsoft.com/office/drawing/2014/main" id="{4BFD2546-8310-4B00-A12D-C39CA0374C2A}"/>
              </a:ext>
            </a:extLst>
          </p:cNvPr>
          <p:cNvSpPr>
            <a:spLocks noGrp="1"/>
          </p:cNvSpPr>
          <p:nvPr>
            <p:ph type="dt" sz="half" idx="10"/>
          </p:nvPr>
        </p:nvSpPr>
        <p:spPr>
          <a:xfrm>
            <a:off x="609600" y="6356351"/>
            <a:ext cx="30480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alpha val="50000"/>
                  </a:prstClr>
                </a:solidFill>
                <a:effectLst/>
                <a:uLnTx/>
                <a:uFillTx/>
                <a:latin typeface="Calibri Light" panose="020F0302020204030204" pitchFamily="34" charset="0"/>
                <a:ea typeface="+mn-ea"/>
                <a:cs typeface="+mn-cs"/>
              </a:rPr>
              <a:t>V.10.19.20, Copyright © 2020, All Rights Reserved</a:t>
            </a:r>
            <a:endParaRPr kumimoji="0" lang="en-US" sz="800" b="0" i="0" u="none" strike="noStrike" kern="1200" cap="none" spc="0" normalizeH="0" baseline="0" noProof="0" dirty="0">
              <a:ln>
                <a:noFill/>
              </a:ln>
              <a:solidFill>
                <a:prstClr val="white">
                  <a:alpha val="50000"/>
                </a:prstClr>
              </a:solidFill>
              <a:effectLst/>
              <a:uLnTx/>
              <a:uFillTx/>
              <a:latin typeface="Calibri Light" panose="020F0302020204030204" pitchFamily="34" charset="0"/>
              <a:ea typeface="+mn-ea"/>
              <a:cs typeface="+mn-cs"/>
            </a:endParaRPr>
          </a:p>
        </p:txBody>
      </p:sp>
      <p:sp>
        <p:nvSpPr>
          <p:cNvPr id="16" name="Slide Number Placeholder 5">
            <a:extLst>
              <a:ext uri="{FF2B5EF4-FFF2-40B4-BE49-F238E27FC236}">
                <a16:creationId xmlns:a16="http://schemas.microsoft.com/office/drawing/2014/main" id="{38FA746E-3FCF-4389-A509-49500A99BF7A}"/>
              </a:ext>
            </a:extLst>
          </p:cNvPr>
          <p:cNvSpPr>
            <a:spLocks noGrp="1"/>
          </p:cNvSpPr>
          <p:nvPr>
            <p:ph type="sldNum" sz="quarter" idx="12"/>
          </p:nvPr>
        </p:nvSpPr>
        <p:spPr>
          <a:xfrm>
            <a:off x="4165600" y="6356351"/>
            <a:ext cx="386080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sp>
        <p:nvSpPr>
          <p:cNvPr id="6" name="Title 1">
            <a:extLst>
              <a:ext uri="{FF2B5EF4-FFF2-40B4-BE49-F238E27FC236}">
                <a16:creationId xmlns:a16="http://schemas.microsoft.com/office/drawing/2014/main" id="{88298D8F-0845-41D2-88B9-1B126DE37AB1}"/>
              </a:ext>
            </a:extLst>
          </p:cNvPr>
          <p:cNvSpPr txBox="1">
            <a:spLocks/>
          </p:cNvSpPr>
          <p:nvPr/>
        </p:nvSpPr>
        <p:spPr>
          <a:xfrm>
            <a:off x="2605709" y="1711712"/>
            <a:ext cx="5115923" cy="191439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none">
                <a:solidFill>
                  <a:srgbClr val="D3A836"/>
                </a:solidFill>
                <a:latin typeface="Calibri Light" panose="020F0302020204030204" pitchFamily="34" charset="0"/>
                <a:ea typeface="+mj-ea"/>
                <a:cs typeface="Calibri Light" panose="020F030202020403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2100891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DFC9-AE71-4897-86B8-B74495C5BF8B}"/>
              </a:ext>
            </a:extLst>
          </p:cNvPr>
          <p:cNvSpPr>
            <a:spLocks noGrp="1"/>
          </p:cNvSpPr>
          <p:nvPr>
            <p:ph type="title"/>
          </p:nvPr>
        </p:nvSpPr>
        <p:spPr/>
        <p:txBody>
          <a:bodyPr/>
          <a:lstStyle/>
          <a:p>
            <a:r>
              <a:rPr lang="en-US" dirty="0"/>
              <a:t>Your County Prevalence Rate</a:t>
            </a:r>
          </a:p>
        </p:txBody>
      </p:sp>
      <p:graphicFrame>
        <p:nvGraphicFramePr>
          <p:cNvPr id="6" name="Content Placeholder 5">
            <a:extLst>
              <a:ext uri="{FF2B5EF4-FFF2-40B4-BE49-F238E27FC236}">
                <a16:creationId xmlns:a16="http://schemas.microsoft.com/office/drawing/2014/main" id="{CC4629C1-FCD8-4B4B-AF5B-717AC332BECF}"/>
              </a:ext>
            </a:extLst>
          </p:cNvPr>
          <p:cNvGraphicFramePr>
            <a:graphicFrameLocks noGrp="1"/>
          </p:cNvGraphicFramePr>
          <p:nvPr>
            <p:ph idx="1"/>
            <p:extLst>
              <p:ext uri="{D42A27DB-BD31-4B8C-83A1-F6EECF244321}">
                <p14:modId xmlns:p14="http://schemas.microsoft.com/office/powerpoint/2010/main" val="260527129"/>
              </p:ext>
            </p:extLst>
          </p:nvPr>
        </p:nvGraphicFramePr>
        <p:xfrm>
          <a:off x="866273" y="2085474"/>
          <a:ext cx="10218821" cy="3848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5F4EF4A-1CDE-4D59-8FFF-329386675008}"/>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6C705A56-228F-4BC1-B75F-61BF88D6B2DE}"/>
              </a:ext>
            </a:extLst>
          </p:cNvPr>
          <p:cNvSpPr>
            <a:spLocks noGrp="1"/>
          </p:cNvSpPr>
          <p:nvPr>
            <p:ph type="sldNum" sz="quarter" idx="12"/>
          </p:nvPr>
        </p:nvSpPr>
        <p:spPr/>
        <p:txBody>
          <a:bodyPr/>
          <a:lstStyle/>
          <a:p>
            <a:fld id="{D047D28A-C30C-6345-BBCD-0681ECE3A200}" type="slidenum">
              <a:rPr lang="en-US" smtClean="0"/>
              <a:pPr/>
              <a:t>20</a:t>
            </a:fld>
            <a:endParaRPr lang="en-US"/>
          </a:p>
        </p:txBody>
      </p:sp>
    </p:spTree>
    <p:extLst>
      <p:ext uri="{BB962C8B-B14F-4D97-AF65-F5344CB8AC3E}">
        <p14:creationId xmlns:p14="http://schemas.microsoft.com/office/powerpoint/2010/main" val="3863702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E020-3171-41E2-BBB0-9B22EB9F1EED}"/>
              </a:ext>
            </a:extLst>
          </p:cNvPr>
          <p:cNvSpPr>
            <a:spLocks noGrp="1"/>
          </p:cNvSpPr>
          <p:nvPr>
            <p:ph type="title"/>
          </p:nvPr>
        </p:nvSpPr>
        <p:spPr/>
        <p:txBody>
          <a:bodyPr>
            <a:normAutofit fontScale="90000"/>
          </a:bodyPr>
          <a:lstStyle/>
          <a:p>
            <a:r>
              <a:rPr lang="en-US" dirty="0"/>
              <a:t>Routine Testing of Staff &amp; Contractors</a:t>
            </a:r>
            <a:br>
              <a:rPr lang="en-US" dirty="0"/>
            </a:br>
            <a:r>
              <a:rPr lang="en-US" dirty="0"/>
              <a:t>Testing Frequency:  County Positivity</a:t>
            </a:r>
          </a:p>
        </p:txBody>
      </p:sp>
      <p:graphicFrame>
        <p:nvGraphicFramePr>
          <p:cNvPr id="6" name="Content Placeholder 5">
            <a:extLst>
              <a:ext uri="{FF2B5EF4-FFF2-40B4-BE49-F238E27FC236}">
                <a16:creationId xmlns:a16="http://schemas.microsoft.com/office/drawing/2014/main" id="{D233D19D-910D-4742-A0AF-89A1F3CDB06C}"/>
              </a:ext>
            </a:extLst>
          </p:cNvPr>
          <p:cNvGraphicFramePr>
            <a:graphicFrameLocks noGrp="1"/>
          </p:cNvGraphicFramePr>
          <p:nvPr>
            <p:ph idx="1"/>
            <p:extLst>
              <p:ext uri="{D42A27DB-BD31-4B8C-83A1-F6EECF244321}">
                <p14:modId xmlns:p14="http://schemas.microsoft.com/office/powerpoint/2010/main" val="8237136"/>
              </p:ext>
            </p:extLst>
          </p:nvPr>
        </p:nvGraphicFramePr>
        <p:xfrm>
          <a:off x="609600" y="1699066"/>
          <a:ext cx="10791217" cy="488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72237A68-6945-4BA5-9C6D-2EBB63DCB815}"/>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537FA587-6625-4CA8-B463-D3D616A9CF8F}"/>
              </a:ext>
            </a:extLst>
          </p:cNvPr>
          <p:cNvSpPr>
            <a:spLocks noGrp="1"/>
          </p:cNvSpPr>
          <p:nvPr>
            <p:ph type="sldNum" sz="quarter" idx="12"/>
          </p:nvPr>
        </p:nvSpPr>
        <p:spPr/>
        <p:txBody>
          <a:bodyPr/>
          <a:lstStyle/>
          <a:p>
            <a:fld id="{D047D28A-C30C-6345-BBCD-0681ECE3A200}" type="slidenum">
              <a:rPr lang="en-US" smtClean="0"/>
              <a:pPr/>
              <a:t>21</a:t>
            </a:fld>
            <a:endParaRPr lang="en-US"/>
          </a:p>
        </p:txBody>
      </p:sp>
    </p:spTree>
    <p:extLst>
      <p:ext uri="{BB962C8B-B14F-4D97-AF65-F5344CB8AC3E}">
        <p14:creationId xmlns:p14="http://schemas.microsoft.com/office/powerpoint/2010/main" val="3993218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5EDE-F5BE-40BF-AA17-5B9280322B55}"/>
              </a:ext>
            </a:extLst>
          </p:cNvPr>
          <p:cNvSpPr>
            <a:spLocks noGrp="1"/>
          </p:cNvSpPr>
          <p:nvPr>
            <p:ph type="title"/>
          </p:nvPr>
        </p:nvSpPr>
        <p:spPr/>
        <p:txBody>
          <a:bodyPr>
            <a:normAutofit fontScale="90000"/>
          </a:bodyPr>
          <a:lstStyle/>
          <a:p>
            <a:r>
              <a:rPr lang="en-US" dirty="0"/>
              <a:t>Testing Methodology  </a:t>
            </a:r>
            <a:br>
              <a:rPr lang="en-US" dirty="0"/>
            </a:br>
            <a:r>
              <a:rPr lang="en-US" dirty="0"/>
              <a:t>September 29</a:t>
            </a:r>
            <a:r>
              <a:rPr lang="en-US" baseline="30000" dirty="0"/>
              <a:t>th</a:t>
            </a:r>
            <a:r>
              <a:rPr lang="en-US" dirty="0"/>
              <a:t> Update Addressed Rural Counties</a:t>
            </a:r>
          </a:p>
        </p:txBody>
      </p:sp>
      <p:graphicFrame>
        <p:nvGraphicFramePr>
          <p:cNvPr id="6" name="Content Placeholder 5">
            <a:extLst>
              <a:ext uri="{FF2B5EF4-FFF2-40B4-BE49-F238E27FC236}">
                <a16:creationId xmlns:a16="http://schemas.microsoft.com/office/drawing/2014/main" id="{D287B000-5ADB-47DB-9343-A7AFA9D1799A}"/>
              </a:ext>
            </a:extLst>
          </p:cNvPr>
          <p:cNvGraphicFramePr>
            <a:graphicFrameLocks noGrp="1"/>
          </p:cNvGraphicFramePr>
          <p:nvPr>
            <p:ph idx="1"/>
            <p:extLst>
              <p:ext uri="{D42A27DB-BD31-4B8C-83A1-F6EECF244321}">
                <p14:modId xmlns:p14="http://schemas.microsoft.com/office/powerpoint/2010/main" val="299833318"/>
              </p:ext>
            </p:extLst>
          </p:nvPr>
        </p:nvGraphicFramePr>
        <p:xfrm>
          <a:off x="390292" y="1918166"/>
          <a:ext cx="9850244" cy="4620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3FA057EE-27C7-4B01-B3CC-D79D09A7C52E}"/>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132F57ED-89FC-452A-9A75-D22884A211D3}"/>
              </a:ext>
            </a:extLst>
          </p:cNvPr>
          <p:cNvSpPr>
            <a:spLocks noGrp="1"/>
          </p:cNvSpPr>
          <p:nvPr>
            <p:ph type="sldNum" sz="quarter" idx="12"/>
          </p:nvPr>
        </p:nvSpPr>
        <p:spPr/>
        <p:txBody>
          <a:bodyPr/>
          <a:lstStyle/>
          <a:p>
            <a:fld id="{D047D28A-C30C-6345-BBCD-0681ECE3A200}" type="slidenum">
              <a:rPr lang="en-US" smtClean="0"/>
              <a:pPr/>
              <a:t>22</a:t>
            </a:fld>
            <a:endParaRPr lang="en-US"/>
          </a:p>
        </p:txBody>
      </p:sp>
    </p:spTree>
    <p:extLst>
      <p:ext uri="{BB962C8B-B14F-4D97-AF65-F5344CB8AC3E}">
        <p14:creationId xmlns:p14="http://schemas.microsoft.com/office/powerpoint/2010/main" val="220461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8182-7B70-4D3E-93C1-EFB6D284E68C}"/>
              </a:ext>
            </a:extLst>
          </p:cNvPr>
          <p:cNvSpPr>
            <a:spLocks noGrp="1"/>
          </p:cNvSpPr>
          <p:nvPr>
            <p:ph type="title"/>
          </p:nvPr>
        </p:nvSpPr>
        <p:spPr/>
        <p:txBody>
          <a:bodyPr/>
          <a:lstStyle/>
          <a:p>
            <a:r>
              <a:rPr lang="en-US" dirty="0"/>
              <a:t>Routine Testing of Staff &amp; Contractors</a:t>
            </a:r>
          </a:p>
        </p:txBody>
      </p:sp>
      <p:graphicFrame>
        <p:nvGraphicFramePr>
          <p:cNvPr id="6" name="Content Placeholder 5">
            <a:extLst>
              <a:ext uri="{FF2B5EF4-FFF2-40B4-BE49-F238E27FC236}">
                <a16:creationId xmlns:a16="http://schemas.microsoft.com/office/drawing/2014/main" id="{F2C97DFE-3C80-4F88-B913-4B194ED04A87}"/>
              </a:ext>
            </a:extLst>
          </p:cNvPr>
          <p:cNvGraphicFramePr>
            <a:graphicFrameLocks noGrp="1"/>
          </p:cNvGraphicFramePr>
          <p:nvPr>
            <p:ph idx="1"/>
            <p:extLst>
              <p:ext uri="{D42A27DB-BD31-4B8C-83A1-F6EECF244321}">
                <p14:modId xmlns:p14="http://schemas.microsoft.com/office/powerpoint/2010/main" val="2618300783"/>
              </p:ext>
            </p:extLst>
          </p:nvPr>
        </p:nvGraphicFramePr>
        <p:xfrm>
          <a:off x="609600" y="2319454"/>
          <a:ext cx="10972800" cy="376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7FB82D7C-8A69-48F4-956F-386D5EB9E87D}"/>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E61AB1BD-2295-47A9-982E-1A12F8BB0F95}"/>
              </a:ext>
            </a:extLst>
          </p:cNvPr>
          <p:cNvSpPr>
            <a:spLocks noGrp="1"/>
          </p:cNvSpPr>
          <p:nvPr>
            <p:ph type="sldNum" sz="quarter" idx="12"/>
          </p:nvPr>
        </p:nvSpPr>
        <p:spPr/>
        <p:txBody>
          <a:bodyPr/>
          <a:lstStyle/>
          <a:p>
            <a:fld id="{D047D28A-C30C-6345-BBCD-0681ECE3A200}" type="slidenum">
              <a:rPr lang="en-US" smtClean="0"/>
              <a:pPr/>
              <a:t>23</a:t>
            </a:fld>
            <a:endParaRPr lang="en-US"/>
          </a:p>
        </p:txBody>
      </p:sp>
    </p:spTree>
    <p:extLst>
      <p:ext uri="{BB962C8B-B14F-4D97-AF65-F5344CB8AC3E}">
        <p14:creationId xmlns:p14="http://schemas.microsoft.com/office/powerpoint/2010/main" val="3640969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BA27-6C3B-46D8-AC97-18774557D942}"/>
              </a:ext>
            </a:extLst>
          </p:cNvPr>
          <p:cNvSpPr>
            <a:spLocks noGrp="1"/>
          </p:cNvSpPr>
          <p:nvPr>
            <p:ph type="title"/>
          </p:nvPr>
        </p:nvSpPr>
        <p:spPr/>
        <p:txBody>
          <a:bodyPr/>
          <a:lstStyle/>
          <a:p>
            <a:r>
              <a:rPr lang="en-US" dirty="0"/>
              <a:t>More Testing Triggers</a:t>
            </a:r>
          </a:p>
        </p:txBody>
      </p:sp>
      <p:graphicFrame>
        <p:nvGraphicFramePr>
          <p:cNvPr id="6" name="Content Placeholder 5">
            <a:extLst>
              <a:ext uri="{FF2B5EF4-FFF2-40B4-BE49-F238E27FC236}">
                <a16:creationId xmlns:a16="http://schemas.microsoft.com/office/drawing/2014/main" id="{5E704CB3-C8CA-4BA0-90DC-2FAF7AC61128}"/>
              </a:ext>
            </a:extLst>
          </p:cNvPr>
          <p:cNvGraphicFramePr>
            <a:graphicFrameLocks noGrp="1"/>
          </p:cNvGraphicFramePr>
          <p:nvPr>
            <p:ph idx="1"/>
            <p:extLst>
              <p:ext uri="{D42A27DB-BD31-4B8C-83A1-F6EECF244321}">
                <p14:modId xmlns:p14="http://schemas.microsoft.com/office/powerpoint/2010/main" val="2949228659"/>
              </p:ext>
            </p:extLst>
          </p:nvPr>
        </p:nvGraphicFramePr>
        <p:xfrm>
          <a:off x="797930" y="1735168"/>
          <a:ext cx="10780295" cy="3525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B1909FEB-DF85-4F1F-AB5B-CD9B4437F409}"/>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463B8DA7-85CA-4FC6-BD69-A7D6B9FA7161}"/>
              </a:ext>
            </a:extLst>
          </p:cNvPr>
          <p:cNvSpPr>
            <a:spLocks noGrp="1"/>
          </p:cNvSpPr>
          <p:nvPr>
            <p:ph type="sldNum" sz="quarter" idx="12"/>
          </p:nvPr>
        </p:nvSpPr>
        <p:spPr/>
        <p:txBody>
          <a:bodyPr/>
          <a:lstStyle/>
          <a:p>
            <a:fld id="{D047D28A-C30C-6345-BBCD-0681ECE3A200}" type="slidenum">
              <a:rPr lang="en-US" smtClean="0"/>
              <a:pPr/>
              <a:t>24</a:t>
            </a:fld>
            <a:endParaRPr lang="en-US"/>
          </a:p>
        </p:txBody>
      </p:sp>
      <p:sp>
        <p:nvSpPr>
          <p:cNvPr id="7" name="TextBox 6">
            <a:extLst>
              <a:ext uri="{FF2B5EF4-FFF2-40B4-BE49-F238E27FC236}">
                <a16:creationId xmlns:a16="http://schemas.microsoft.com/office/drawing/2014/main" id="{84FB18C5-11A8-4053-867F-A2815CF3DC88}"/>
              </a:ext>
            </a:extLst>
          </p:cNvPr>
          <p:cNvSpPr txBox="1"/>
          <p:nvPr/>
        </p:nvSpPr>
        <p:spPr>
          <a:xfrm>
            <a:off x="1703540" y="5578462"/>
            <a:ext cx="8517294" cy="646331"/>
          </a:xfrm>
          <a:prstGeom prst="rect">
            <a:avLst/>
          </a:prstGeom>
          <a:noFill/>
        </p:spPr>
        <p:txBody>
          <a:bodyPr wrap="square" rtlCol="0">
            <a:spAutoFit/>
          </a:bodyPr>
          <a:lstStyle/>
          <a:p>
            <a:r>
              <a:rPr lang="en-US" b="1" dirty="0">
                <a:solidFill>
                  <a:srgbClr val="7030A0"/>
                </a:solidFill>
              </a:rPr>
              <a:t>*</a:t>
            </a:r>
            <a:r>
              <a:rPr lang="en-US" dirty="0">
                <a:solidFill>
                  <a:srgbClr val="7030A0"/>
                </a:solidFill>
              </a:rPr>
              <a:t> </a:t>
            </a:r>
            <a:r>
              <a:rPr lang="en-US" b="1" dirty="0">
                <a:solidFill>
                  <a:srgbClr val="7030A0"/>
                </a:solidFill>
              </a:rPr>
              <a:t>Outbreak</a:t>
            </a:r>
            <a:r>
              <a:rPr lang="en-US" dirty="0">
                <a:solidFill>
                  <a:srgbClr val="7030A0"/>
                </a:solidFill>
              </a:rPr>
              <a:t> = Any single new infection in staff or a resident who tests positive </a:t>
            </a:r>
            <a:r>
              <a:rPr lang="en-US" b="1" u="sng" dirty="0">
                <a:solidFill>
                  <a:srgbClr val="7030A0"/>
                </a:solidFill>
              </a:rPr>
              <a:t>after</a:t>
            </a:r>
            <a:r>
              <a:rPr lang="en-US" b="1" dirty="0">
                <a:solidFill>
                  <a:srgbClr val="7030A0"/>
                </a:solidFill>
              </a:rPr>
              <a:t> </a:t>
            </a:r>
            <a:r>
              <a:rPr lang="en-US" dirty="0">
                <a:solidFill>
                  <a:srgbClr val="7030A0"/>
                </a:solidFill>
              </a:rPr>
              <a:t>admission.</a:t>
            </a:r>
          </a:p>
        </p:txBody>
      </p:sp>
    </p:spTree>
    <p:extLst>
      <p:ext uri="{BB962C8B-B14F-4D97-AF65-F5344CB8AC3E}">
        <p14:creationId xmlns:p14="http://schemas.microsoft.com/office/powerpoint/2010/main" val="337684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B1E9-0616-4B0A-8C8B-DFF69E7E40A4}"/>
              </a:ext>
            </a:extLst>
          </p:cNvPr>
          <p:cNvSpPr>
            <a:spLocks noGrp="1"/>
          </p:cNvSpPr>
          <p:nvPr>
            <p:ph type="title"/>
          </p:nvPr>
        </p:nvSpPr>
        <p:spPr/>
        <p:txBody>
          <a:bodyPr/>
          <a:lstStyle/>
          <a:p>
            <a:r>
              <a:rPr lang="en-US" dirty="0"/>
              <a:t>Outbreak Testing Frequency</a:t>
            </a:r>
          </a:p>
        </p:txBody>
      </p:sp>
      <p:graphicFrame>
        <p:nvGraphicFramePr>
          <p:cNvPr id="6" name="Content Placeholder 5">
            <a:extLst>
              <a:ext uri="{FF2B5EF4-FFF2-40B4-BE49-F238E27FC236}">
                <a16:creationId xmlns:a16="http://schemas.microsoft.com/office/drawing/2014/main" id="{943C034D-FE0D-41B5-9096-B9E167558179}"/>
              </a:ext>
            </a:extLst>
          </p:cNvPr>
          <p:cNvGraphicFramePr>
            <a:graphicFrameLocks noGrp="1"/>
          </p:cNvGraphicFramePr>
          <p:nvPr>
            <p:ph idx="1"/>
            <p:extLst>
              <p:ext uri="{D42A27DB-BD31-4B8C-83A1-F6EECF244321}">
                <p14:modId xmlns:p14="http://schemas.microsoft.com/office/powerpoint/2010/main" val="792049245"/>
              </p:ext>
            </p:extLst>
          </p:nvPr>
        </p:nvGraphicFramePr>
        <p:xfrm>
          <a:off x="609600" y="1600200"/>
          <a:ext cx="109728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2BF0011F-31A9-46B8-AB57-174FD8272818}"/>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5FA084A5-85C8-450C-A66F-2548150B1EC0}"/>
              </a:ext>
            </a:extLst>
          </p:cNvPr>
          <p:cNvSpPr>
            <a:spLocks noGrp="1"/>
          </p:cNvSpPr>
          <p:nvPr>
            <p:ph type="sldNum" sz="quarter" idx="12"/>
          </p:nvPr>
        </p:nvSpPr>
        <p:spPr/>
        <p:txBody>
          <a:bodyPr/>
          <a:lstStyle/>
          <a:p>
            <a:fld id="{D047D28A-C30C-6345-BBCD-0681ECE3A200}" type="slidenum">
              <a:rPr lang="en-US" smtClean="0"/>
              <a:pPr/>
              <a:t>25</a:t>
            </a:fld>
            <a:endParaRPr lang="en-US"/>
          </a:p>
        </p:txBody>
      </p:sp>
    </p:spTree>
    <p:extLst>
      <p:ext uri="{BB962C8B-B14F-4D97-AF65-F5344CB8AC3E}">
        <p14:creationId xmlns:p14="http://schemas.microsoft.com/office/powerpoint/2010/main" val="293544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6D2E-523D-4C7E-B70B-049B5F534631}"/>
              </a:ext>
            </a:extLst>
          </p:cNvPr>
          <p:cNvSpPr>
            <a:spLocks noGrp="1"/>
          </p:cNvSpPr>
          <p:nvPr>
            <p:ph type="title"/>
          </p:nvPr>
        </p:nvSpPr>
        <p:spPr/>
        <p:txBody>
          <a:bodyPr>
            <a:normAutofit fontScale="90000"/>
          </a:bodyPr>
          <a:lstStyle/>
          <a:p>
            <a:r>
              <a:rPr lang="en-US" dirty="0"/>
              <a:t>Testing Asymptomatic Residents:  Non-Outbreak </a:t>
            </a:r>
          </a:p>
        </p:txBody>
      </p:sp>
      <p:graphicFrame>
        <p:nvGraphicFramePr>
          <p:cNvPr id="6" name="Content Placeholder 5">
            <a:extLst>
              <a:ext uri="{FF2B5EF4-FFF2-40B4-BE49-F238E27FC236}">
                <a16:creationId xmlns:a16="http://schemas.microsoft.com/office/drawing/2014/main" id="{4AA940EB-05E9-4067-8584-78B1C625E48B}"/>
              </a:ext>
            </a:extLst>
          </p:cNvPr>
          <p:cNvGraphicFramePr>
            <a:graphicFrameLocks noGrp="1"/>
          </p:cNvGraphicFramePr>
          <p:nvPr>
            <p:ph idx="1"/>
            <p:extLst>
              <p:ext uri="{D42A27DB-BD31-4B8C-83A1-F6EECF244321}">
                <p14:modId xmlns:p14="http://schemas.microsoft.com/office/powerpoint/2010/main" val="852432696"/>
              </p:ext>
            </p:extLst>
          </p:nvPr>
        </p:nvGraphicFramePr>
        <p:xfrm>
          <a:off x="609600" y="2306961"/>
          <a:ext cx="10564678" cy="4049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9E48E72-C8E6-448D-9A71-712FF94B94FD}"/>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CFFAB5AD-F880-4474-B677-B8810E1BE26E}"/>
              </a:ext>
            </a:extLst>
          </p:cNvPr>
          <p:cNvSpPr>
            <a:spLocks noGrp="1"/>
          </p:cNvSpPr>
          <p:nvPr>
            <p:ph type="sldNum" sz="quarter" idx="12"/>
          </p:nvPr>
        </p:nvSpPr>
        <p:spPr/>
        <p:txBody>
          <a:bodyPr/>
          <a:lstStyle/>
          <a:p>
            <a:fld id="{D047D28A-C30C-6345-BBCD-0681ECE3A200}" type="slidenum">
              <a:rPr lang="en-US" smtClean="0"/>
              <a:pPr/>
              <a:t>26</a:t>
            </a:fld>
            <a:endParaRPr lang="en-US"/>
          </a:p>
        </p:txBody>
      </p:sp>
    </p:spTree>
    <p:extLst>
      <p:ext uri="{BB962C8B-B14F-4D97-AF65-F5344CB8AC3E}">
        <p14:creationId xmlns:p14="http://schemas.microsoft.com/office/powerpoint/2010/main" val="260699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56A3-C69C-4436-86DE-E607318B8C37}"/>
              </a:ext>
            </a:extLst>
          </p:cNvPr>
          <p:cNvSpPr>
            <a:spLocks noGrp="1"/>
          </p:cNvSpPr>
          <p:nvPr>
            <p:ph type="title"/>
          </p:nvPr>
        </p:nvSpPr>
        <p:spPr/>
        <p:txBody>
          <a:bodyPr/>
          <a:lstStyle/>
          <a:p>
            <a:r>
              <a:rPr lang="en-US" dirty="0"/>
              <a:t>Documentation is Required</a:t>
            </a:r>
          </a:p>
        </p:txBody>
      </p:sp>
      <p:graphicFrame>
        <p:nvGraphicFramePr>
          <p:cNvPr id="6" name="Content Placeholder 5">
            <a:extLst>
              <a:ext uri="{FF2B5EF4-FFF2-40B4-BE49-F238E27FC236}">
                <a16:creationId xmlns:a16="http://schemas.microsoft.com/office/drawing/2014/main" id="{CA4BE528-0685-4E67-A2B0-D3746E74DDEA}"/>
              </a:ext>
            </a:extLst>
          </p:cNvPr>
          <p:cNvGraphicFramePr>
            <a:graphicFrameLocks noGrp="1"/>
          </p:cNvGraphicFramePr>
          <p:nvPr>
            <p:ph idx="1"/>
            <p:extLst>
              <p:ext uri="{D42A27DB-BD31-4B8C-83A1-F6EECF244321}">
                <p14:modId xmlns:p14="http://schemas.microsoft.com/office/powerpoint/2010/main" val="1727825301"/>
              </p:ext>
            </p:extLst>
          </p:nvPr>
        </p:nvGraphicFramePr>
        <p:xfrm>
          <a:off x="609600" y="2213811"/>
          <a:ext cx="10539663" cy="3912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6AF93BA7-357B-4494-9FE8-BF0E47A30737}"/>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4D4C96E6-B6AA-4479-93F3-12775E2CF228}"/>
              </a:ext>
            </a:extLst>
          </p:cNvPr>
          <p:cNvSpPr>
            <a:spLocks noGrp="1"/>
          </p:cNvSpPr>
          <p:nvPr>
            <p:ph type="sldNum" sz="quarter" idx="12"/>
          </p:nvPr>
        </p:nvSpPr>
        <p:spPr/>
        <p:txBody>
          <a:bodyPr/>
          <a:lstStyle/>
          <a:p>
            <a:fld id="{D047D28A-C30C-6345-BBCD-0681ECE3A200}" type="slidenum">
              <a:rPr lang="en-US" smtClean="0"/>
              <a:pPr/>
              <a:t>27</a:t>
            </a:fld>
            <a:endParaRPr lang="en-US"/>
          </a:p>
        </p:txBody>
      </p:sp>
    </p:spTree>
    <p:extLst>
      <p:ext uri="{BB962C8B-B14F-4D97-AF65-F5344CB8AC3E}">
        <p14:creationId xmlns:p14="http://schemas.microsoft.com/office/powerpoint/2010/main" val="2216883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9C63-F0B3-4D8E-82BF-CA1EC3B3CDD0}"/>
              </a:ext>
            </a:extLst>
          </p:cNvPr>
          <p:cNvSpPr>
            <a:spLocks noGrp="1"/>
          </p:cNvSpPr>
          <p:nvPr>
            <p:ph type="title"/>
          </p:nvPr>
        </p:nvSpPr>
        <p:spPr/>
        <p:txBody>
          <a:bodyPr/>
          <a:lstStyle/>
          <a:p>
            <a:r>
              <a:rPr lang="en-US" dirty="0"/>
              <a:t>Documentation is Required</a:t>
            </a:r>
          </a:p>
        </p:txBody>
      </p:sp>
      <p:graphicFrame>
        <p:nvGraphicFramePr>
          <p:cNvPr id="6" name="Content Placeholder 5">
            <a:extLst>
              <a:ext uri="{FF2B5EF4-FFF2-40B4-BE49-F238E27FC236}">
                <a16:creationId xmlns:a16="http://schemas.microsoft.com/office/drawing/2014/main" id="{19ADB039-BE67-47A4-B65C-F23E6F077B9E}"/>
              </a:ext>
            </a:extLst>
          </p:cNvPr>
          <p:cNvGraphicFramePr>
            <a:graphicFrameLocks noGrp="1"/>
          </p:cNvGraphicFramePr>
          <p:nvPr>
            <p:ph idx="1"/>
            <p:extLst>
              <p:ext uri="{D42A27DB-BD31-4B8C-83A1-F6EECF244321}">
                <p14:modId xmlns:p14="http://schemas.microsoft.com/office/powerpoint/2010/main" val="1839265187"/>
              </p:ext>
            </p:extLst>
          </p:nvPr>
        </p:nvGraphicFramePr>
        <p:xfrm>
          <a:off x="609600" y="2021305"/>
          <a:ext cx="10587789" cy="4104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AED232F2-B86E-4F3B-AA48-D658DF08636D}"/>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57D89810-3318-48AB-8F74-0096CADEED21}"/>
              </a:ext>
            </a:extLst>
          </p:cNvPr>
          <p:cNvSpPr>
            <a:spLocks noGrp="1"/>
          </p:cNvSpPr>
          <p:nvPr>
            <p:ph type="sldNum" sz="quarter" idx="12"/>
          </p:nvPr>
        </p:nvSpPr>
        <p:spPr/>
        <p:txBody>
          <a:bodyPr/>
          <a:lstStyle/>
          <a:p>
            <a:fld id="{D047D28A-C30C-6345-BBCD-0681ECE3A200}" type="slidenum">
              <a:rPr lang="en-US" smtClean="0"/>
              <a:pPr/>
              <a:t>28</a:t>
            </a:fld>
            <a:endParaRPr lang="en-US"/>
          </a:p>
        </p:txBody>
      </p:sp>
    </p:spTree>
    <p:extLst>
      <p:ext uri="{BB962C8B-B14F-4D97-AF65-F5344CB8AC3E}">
        <p14:creationId xmlns:p14="http://schemas.microsoft.com/office/powerpoint/2010/main" val="2784096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FDC3-6357-4C94-8F81-9B7D6ECB5B4F}"/>
              </a:ext>
            </a:extLst>
          </p:cNvPr>
          <p:cNvSpPr>
            <a:spLocks noGrp="1"/>
          </p:cNvSpPr>
          <p:nvPr>
            <p:ph type="title"/>
          </p:nvPr>
        </p:nvSpPr>
        <p:spPr/>
        <p:txBody>
          <a:bodyPr/>
          <a:lstStyle/>
          <a:p>
            <a:r>
              <a:rPr lang="en-US" dirty="0"/>
              <a:t>Documentation is Required</a:t>
            </a:r>
          </a:p>
        </p:txBody>
      </p:sp>
      <p:graphicFrame>
        <p:nvGraphicFramePr>
          <p:cNvPr id="6" name="Content Placeholder 5">
            <a:extLst>
              <a:ext uri="{FF2B5EF4-FFF2-40B4-BE49-F238E27FC236}">
                <a16:creationId xmlns:a16="http://schemas.microsoft.com/office/drawing/2014/main" id="{AFDE0651-6665-428B-B97E-52DC1A74E826}"/>
              </a:ext>
            </a:extLst>
          </p:cNvPr>
          <p:cNvGraphicFramePr>
            <a:graphicFrameLocks noGrp="1"/>
          </p:cNvGraphicFramePr>
          <p:nvPr>
            <p:ph idx="1"/>
            <p:extLst>
              <p:ext uri="{D42A27DB-BD31-4B8C-83A1-F6EECF244321}">
                <p14:modId xmlns:p14="http://schemas.microsoft.com/office/powerpoint/2010/main" val="638200999"/>
              </p:ext>
            </p:extLst>
          </p:nvPr>
        </p:nvGraphicFramePr>
        <p:xfrm>
          <a:off x="609600" y="2069432"/>
          <a:ext cx="10748211" cy="4056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FC8F77C-4581-4FB8-9077-6B9D96A55C38}"/>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DB11DBB9-03D0-43FB-B176-CF8D062E9FF5}"/>
              </a:ext>
            </a:extLst>
          </p:cNvPr>
          <p:cNvSpPr>
            <a:spLocks noGrp="1"/>
          </p:cNvSpPr>
          <p:nvPr>
            <p:ph type="sldNum" sz="quarter" idx="12"/>
          </p:nvPr>
        </p:nvSpPr>
        <p:spPr/>
        <p:txBody>
          <a:bodyPr/>
          <a:lstStyle/>
          <a:p>
            <a:fld id="{D047D28A-C30C-6345-BBCD-0681ECE3A200}" type="slidenum">
              <a:rPr lang="en-US" smtClean="0"/>
              <a:pPr/>
              <a:t>29</a:t>
            </a:fld>
            <a:endParaRPr lang="en-US"/>
          </a:p>
        </p:txBody>
      </p:sp>
    </p:spTree>
    <p:extLst>
      <p:ext uri="{BB962C8B-B14F-4D97-AF65-F5344CB8AC3E}">
        <p14:creationId xmlns:p14="http://schemas.microsoft.com/office/powerpoint/2010/main" val="3404907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F0A0B32-2056-42CD-AD76-D66C8BE45BD1}"/>
              </a:ext>
            </a:extLst>
          </p:cNvPr>
          <p:cNvSpPr>
            <a:spLocks noGrp="1"/>
          </p:cNvSpPr>
          <p:nvPr>
            <p:ph type="dt" sz="half" idx="10"/>
          </p:nvPr>
        </p:nvSpPr>
        <p:spPr>
          <a:xfrm>
            <a:off x="6233786" y="6320792"/>
            <a:ext cx="284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50000"/>
                  </a:prstClr>
                </a:solidFill>
                <a:effectLst/>
                <a:uLnTx/>
                <a:uFillTx/>
                <a:latin typeface="Calibri Light" panose="020F0302020204030204" pitchFamily="34" charset="0"/>
                <a:ea typeface="+mn-ea"/>
                <a:cs typeface="+mn-cs"/>
              </a:rPr>
              <a:t>V.10.19.20, Copyright © 2020, All Rights Reserved</a:t>
            </a:r>
            <a:endParaRPr kumimoji="0" lang="en-US" sz="1000" b="0" i="0" u="none" strike="noStrike" kern="1200" cap="none" spc="0" normalizeH="0" baseline="0" noProof="0" dirty="0">
              <a:ln>
                <a:noFill/>
              </a:ln>
              <a:solidFill>
                <a:prstClr val="white">
                  <a:alpha val="50000"/>
                </a:prstClr>
              </a:solidFill>
              <a:effectLst/>
              <a:uLnTx/>
              <a:uFillTx/>
              <a:latin typeface="Calibri Light" panose="020F0302020204030204" pitchFamily="34" charset="0"/>
              <a:ea typeface="+mn-ea"/>
              <a:cs typeface="+mn-cs"/>
            </a:endParaRPr>
          </a:p>
        </p:txBody>
      </p:sp>
      <p:sp>
        <p:nvSpPr>
          <p:cNvPr id="2" name="Title 1">
            <a:extLst>
              <a:ext uri="{FF2B5EF4-FFF2-40B4-BE49-F238E27FC236}">
                <a16:creationId xmlns:a16="http://schemas.microsoft.com/office/drawing/2014/main" id="{97F04DA1-0C38-4ABF-98B8-903E31B1CB12}"/>
              </a:ext>
            </a:extLst>
          </p:cNvPr>
          <p:cNvSpPr>
            <a:spLocks noGrp="1"/>
          </p:cNvSpPr>
          <p:nvPr>
            <p:ph type="title"/>
          </p:nvPr>
        </p:nvSpPr>
        <p:spPr>
          <a:xfrm>
            <a:off x="286717" y="346036"/>
            <a:ext cx="3465513" cy="619750"/>
          </a:xfrm>
        </p:spPr>
        <p:txBody>
          <a:bodyPr>
            <a:normAutofit/>
          </a:bodyPr>
          <a:lstStyle/>
          <a:p>
            <a:r>
              <a:rPr lang="en-US" sz="3200" dirty="0"/>
              <a:t>About Kris</a:t>
            </a:r>
          </a:p>
        </p:txBody>
      </p:sp>
      <p:sp>
        <p:nvSpPr>
          <p:cNvPr id="4" name="Text Placeholder 3">
            <a:extLst>
              <a:ext uri="{FF2B5EF4-FFF2-40B4-BE49-F238E27FC236}">
                <a16:creationId xmlns:a16="http://schemas.microsoft.com/office/drawing/2014/main" id="{470C8F39-5C72-4532-9D98-9D1C94C36B90}"/>
              </a:ext>
            </a:extLst>
          </p:cNvPr>
          <p:cNvSpPr>
            <a:spLocks noGrp="1"/>
          </p:cNvSpPr>
          <p:nvPr>
            <p:ph type="body" sz="half" idx="2"/>
          </p:nvPr>
        </p:nvSpPr>
        <p:spPr>
          <a:xfrm>
            <a:off x="286717" y="965785"/>
            <a:ext cx="4348957" cy="5755691"/>
          </a:xfrm>
        </p:spPr>
        <p:txBody>
          <a:bodyPr>
            <a:normAutofit/>
          </a:bodyPr>
          <a:lstStyle/>
          <a:p>
            <a:r>
              <a:rPr lang="en-US" sz="2600" b="1" dirty="0">
                <a:solidFill>
                  <a:schemeClr val="bg1"/>
                </a:solidFill>
              </a:rPr>
              <a:t>Kris Mastrangelo </a:t>
            </a:r>
            <a:r>
              <a:rPr lang="en-US" sz="2000" b="1" dirty="0">
                <a:solidFill>
                  <a:schemeClr val="bg1"/>
                </a:solidFill>
              </a:rPr>
              <a:t>OTR/L, LNHA, MBA</a:t>
            </a:r>
            <a:endParaRPr lang="en-US" sz="2000" dirty="0">
              <a:solidFill>
                <a:schemeClr val="bg1"/>
              </a:solidFill>
            </a:endParaRPr>
          </a:p>
          <a:p>
            <a:pPr>
              <a:spcBef>
                <a:spcPts val="0"/>
              </a:spcBef>
            </a:pPr>
            <a:r>
              <a:rPr lang="en-US" sz="1800" dirty="0">
                <a:solidFill>
                  <a:schemeClr val="bg1"/>
                </a:solidFill>
              </a:rPr>
              <a:t>President and CEO</a:t>
            </a:r>
          </a:p>
          <a:p>
            <a:pPr>
              <a:spcBef>
                <a:spcPts val="0"/>
              </a:spcBef>
            </a:pPr>
            <a:endParaRPr lang="en-US" sz="1800" dirty="0">
              <a:solidFill>
                <a:srgbClr val="D3A836"/>
              </a:solidFill>
            </a:endParaRPr>
          </a:p>
          <a:p>
            <a:pPr>
              <a:spcBef>
                <a:spcPts val="0"/>
              </a:spcBef>
            </a:pPr>
            <a:r>
              <a:rPr lang="en-US" sz="1800" dirty="0">
                <a:solidFill>
                  <a:schemeClr val="bg1"/>
                </a:solidFill>
              </a:rPr>
              <a:t>Owns and operates </a:t>
            </a:r>
          </a:p>
          <a:p>
            <a:pPr>
              <a:spcBef>
                <a:spcPts val="0"/>
              </a:spcBef>
            </a:pPr>
            <a:r>
              <a:rPr lang="en-US" sz="1800" dirty="0">
                <a:solidFill>
                  <a:schemeClr val="bg1"/>
                </a:solidFill>
              </a:rPr>
              <a:t>Harmony Healthcare International (HHI) a Nationally recognized, premier Healthcare Consulting firm specializing in </a:t>
            </a:r>
            <a:r>
              <a:rPr lang="en-US" sz="1800" b="1" dirty="0">
                <a:solidFill>
                  <a:srgbClr val="FFC000"/>
                </a:solidFill>
              </a:rPr>
              <a:t>C.A.R.E.S.</a:t>
            </a:r>
            <a:r>
              <a:rPr lang="en-US" sz="1800" b="1" dirty="0">
                <a:solidFill>
                  <a:schemeClr val="bg1"/>
                </a:solidFill>
              </a:rPr>
              <a:t> </a:t>
            </a:r>
            <a:r>
              <a:rPr lang="en-US" sz="1800" dirty="0">
                <a:solidFill>
                  <a:schemeClr val="bg1"/>
                </a:solidFill>
              </a:rPr>
              <a:t>There are no nonfinancial disclosures to share.</a:t>
            </a:r>
          </a:p>
          <a:p>
            <a:pPr>
              <a:spcBef>
                <a:spcPts val="0"/>
              </a:spcBef>
            </a:pPr>
            <a:endParaRPr lang="en-US" sz="1800" dirty="0">
              <a:solidFill>
                <a:schemeClr val="bg1"/>
              </a:solidFill>
            </a:endParaRPr>
          </a:p>
          <a:p>
            <a:pPr>
              <a:spcBef>
                <a:spcPts val="0"/>
              </a:spcBef>
            </a:pPr>
            <a:endParaRPr lang="en-US" sz="1800" dirty="0">
              <a:solidFill>
                <a:schemeClr val="bg1"/>
              </a:solidFill>
            </a:endParaRPr>
          </a:p>
          <a:p>
            <a:pPr algn="ctr">
              <a:spcBef>
                <a:spcPts val="0"/>
              </a:spcBef>
            </a:pPr>
            <a:r>
              <a:rPr lang="en-US" sz="2400" dirty="0">
                <a:solidFill>
                  <a:srgbClr val="FEBB00"/>
                </a:solidFill>
              </a:rPr>
              <a:t>“HHI C.A.R.E.S. About Care.”</a:t>
            </a:r>
          </a:p>
          <a:p>
            <a:endParaRPr lang="en-US" dirty="0">
              <a:solidFill>
                <a:srgbClr val="D3A836"/>
              </a:solidFill>
            </a:endParaRPr>
          </a:p>
          <a:p>
            <a:endParaRPr lang="en-US" dirty="0"/>
          </a:p>
        </p:txBody>
      </p:sp>
      <p:pic>
        <p:nvPicPr>
          <p:cNvPr id="7" name="Content Placeholder 6" descr="A group of people standing in front of a curtain&#10;&#10;Description automatically generated">
            <a:extLst>
              <a:ext uri="{FF2B5EF4-FFF2-40B4-BE49-F238E27FC236}">
                <a16:creationId xmlns:a16="http://schemas.microsoft.com/office/drawing/2014/main" id="{E11D0174-9904-4192-B51D-4E5EBFE6151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939748" y="202844"/>
            <a:ext cx="5271057" cy="5565509"/>
          </a:xfrm>
          <a:prstGeom prst="rect">
            <a:avLst/>
          </a:prstGeom>
        </p:spPr>
      </p:pic>
      <p:sp>
        <p:nvSpPr>
          <p:cNvPr id="3" name="Slide Number Placeholder 2">
            <a:extLst>
              <a:ext uri="{FF2B5EF4-FFF2-40B4-BE49-F238E27FC236}">
                <a16:creationId xmlns:a16="http://schemas.microsoft.com/office/drawing/2014/main" id="{6F92C01E-93B8-4A06-BD4A-E90DF9B41A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DECD903C-D17B-48E7-9DD8-E9980A427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769" y="1156681"/>
            <a:ext cx="4689870" cy="3673736"/>
          </a:xfrm>
          <a:prstGeom prst="rect">
            <a:avLst/>
          </a:prstGeom>
        </p:spPr>
      </p:pic>
    </p:spTree>
    <p:extLst>
      <p:ext uri="{BB962C8B-B14F-4D97-AF65-F5344CB8AC3E}">
        <p14:creationId xmlns:p14="http://schemas.microsoft.com/office/powerpoint/2010/main" val="1869051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30CB-BDEA-45A9-97DF-3733E68A540A}"/>
              </a:ext>
            </a:extLst>
          </p:cNvPr>
          <p:cNvSpPr>
            <a:spLocks noGrp="1"/>
          </p:cNvSpPr>
          <p:nvPr>
            <p:ph type="title"/>
          </p:nvPr>
        </p:nvSpPr>
        <p:spPr/>
        <p:txBody>
          <a:bodyPr/>
          <a:lstStyle/>
          <a:p>
            <a:r>
              <a:rPr lang="en-US" dirty="0"/>
              <a:t>Test Refusal</a:t>
            </a:r>
          </a:p>
        </p:txBody>
      </p:sp>
      <p:sp>
        <p:nvSpPr>
          <p:cNvPr id="4" name="Date Placeholder 3">
            <a:extLst>
              <a:ext uri="{FF2B5EF4-FFF2-40B4-BE49-F238E27FC236}">
                <a16:creationId xmlns:a16="http://schemas.microsoft.com/office/drawing/2014/main" id="{7CF0214B-0876-4F9E-9A79-D2B4667AC72D}"/>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A0D795B1-AC27-49E8-8E7F-31E590F4CB2E}"/>
              </a:ext>
            </a:extLst>
          </p:cNvPr>
          <p:cNvSpPr>
            <a:spLocks noGrp="1"/>
          </p:cNvSpPr>
          <p:nvPr>
            <p:ph type="sldNum" sz="quarter" idx="12"/>
          </p:nvPr>
        </p:nvSpPr>
        <p:spPr/>
        <p:txBody>
          <a:bodyPr/>
          <a:lstStyle/>
          <a:p>
            <a:fld id="{D047D28A-C30C-6345-BBCD-0681ECE3A200}" type="slidenum">
              <a:rPr lang="en-US" smtClean="0"/>
              <a:pPr/>
              <a:t>30</a:t>
            </a:fld>
            <a:endParaRPr lang="en-US"/>
          </a:p>
        </p:txBody>
      </p:sp>
      <p:graphicFrame>
        <p:nvGraphicFramePr>
          <p:cNvPr id="9" name="Content Placeholder 8">
            <a:extLst>
              <a:ext uri="{FF2B5EF4-FFF2-40B4-BE49-F238E27FC236}">
                <a16:creationId xmlns:a16="http://schemas.microsoft.com/office/drawing/2014/main" id="{966ADC8D-1648-4B7D-86D2-DC85796ADEDF}"/>
              </a:ext>
            </a:extLst>
          </p:cNvPr>
          <p:cNvGraphicFramePr>
            <a:graphicFrameLocks noGrp="1"/>
          </p:cNvGraphicFramePr>
          <p:nvPr>
            <p:ph idx="1"/>
            <p:extLst>
              <p:ext uri="{D42A27DB-BD31-4B8C-83A1-F6EECF244321}">
                <p14:modId xmlns:p14="http://schemas.microsoft.com/office/powerpoint/2010/main" val="2743964653"/>
              </p:ext>
            </p:extLst>
          </p:nvPr>
        </p:nvGraphicFramePr>
        <p:xfrm>
          <a:off x="770021" y="1844842"/>
          <a:ext cx="10331116" cy="4281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885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AA0B-71FA-45AD-8BDA-B54C41330F6C}"/>
              </a:ext>
            </a:extLst>
          </p:cNvPr>
          <p:cNvSpPr>
            <a:spLocks noGrp="1"/>
          </p:cNvSpPr>
          <p:nvPr>
            <p:ph type="title"/>
          </p:nvPr>
        </p:nvSpPr>
        <p:spPr/>
        <p:txBody>
          <a:bodyPr>
            <a:normAutofit fontScale="90000"/>
          </a:bodyPr>
          <a:lstStyle/>
          <a:p>
            <a:r>
              <a:rPr lang="en-US" dirty="0"/>
              <a:t>Policies and Procedures</a:t>
            </a:r>
            <a:br>
              <a:rPr lang="en-US" dirty="0"/>
            </a:br>
            <a:r>
              <a:rPr lang="en-US" dirty="0"/>
              <a:t> Facility Assessment</a:t>
            </a:r>
          </a:p>
        </p:txBody>
      </p:sp>
      <p:graphicFrame>
        <p:nvGraphicFramePr>
          <p:cNvPr id="6" name="Content Placeholder 5">
            <a:extLst>
              <a:ext uri="{FF2B5EF4-FFF2-40B4-BE49-F238E27FC236}">
                <a16:creationId xmlns:a16="http://schemas.microsoft.com/office/drawing/2014/main" id="{94EA0932-56DB-461A-8BAD-C6D6AD7542EF}"/>
              </a:ext>
            </a:extLst>
          </p:cNvPr>
          <p:cNvGraphicFramePr>
            <a:graphicFrameLocks noGrp="1"/>
          </p:cNvGraphicFramePr>
          <p:nvPr>
            <p:ph idx="1"/>
            <p:extLst>
              <p:ext uri="{D42A27DB-BD31-4B8C-83A1-F6EECF244321}">
                <p14:modId xmlns:p14="http://schemas.microsoft.com/office/powerpoint/2010/main" val="1033712327"/>
              </p:ext>
            </p:extLst>
          </p:nvPr>
        </p:nvGraphicFramePr>
        <p:xfrm>
          <a:off x="609600" y="1600200"/>
          <a:ext cx="10972800" cy="4756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599C7329-5621-4F12-91CE-3B58088C7174}"/>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739ADE70-388A-42E2-B0F9-2C560EEB409F}"/>
              </a:ext>
            </a:extLst>
          </p:cNvPr>
          <p:cNvSpPr>
            <a:spLocks noGrp="1"/>
          </p:cNvSpPr>
          <p:nvPr>
            <p:ph type="sldNum" sz="quarter" idx="12"/>
          </p:nvPr>
        </p:nvSpPr>
        <p:spPr/>
        <p:txBody>
          <a:bodyPr/>
          <a:lstStyle/>
          <a:p>
            <a:fld id="{D047D28A-C30C-6345-BBCD-0681ECE3A200}" type="slidenum">
              <a:rPr lang="en-US" smtClean="0"/>
              <a:pPr/>
              <a:t>31</a:t>
            </a:fld>
            <a:endParaRPr lang="en-US"/>
          </a:p>
        </p:txBody>
      </p:sp>
    </p:spTree>
    <p:extLst>
      <p:ext uri="{BB962C8B-B14F-4D97-AF65-F5344CB8AC3E}">
        <p14:creationId xmlns:p14="http://schemas.microsoft.com/office/powerpoint/2010/main" val="30672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3E15-6A9A-43D7-B13C-72450B22F123}"/>
              </a:ext>
            </a:extLst>
          </p:cNvPr>
          <p:cNvSpPr>
            <a:spLocks noGrp="1"/>
          </p:cNvSpPr>
          <p:nvPr>
            <p:ph type="title"/>
          </p:nvPr>
        </p:nvSpPr>
        <p:spPr/>
        <p:txBody>
          <a:bodyPr/>
          <a:lstStyle/>
          <a:p>
            <a:r>
              <a:rPr lang="en-US" dirty="0"/>
              <a:t>Priorities with Limited Testing Resources</a:t>
            </a:r>
          </a:p>
        </p:txBody>
      </p:sp>
      <p:graphicFrame>
        <p:nvGraphicFramePr>
          <p:cNvPr id="6" name="Content Placeholder 5">
            <a:extLst>
              <a:ext uri="{FF2B5EF4-FFF2-40B4-BE49-F238E27FC236}">
                <a16:creationId xmlns:a16="http://schemas.microsoft.com/office/drawing/2014/main" id="{55E99FE5-1797-45EE-9E00-5EA14F520AFD}"/>
              </a:ext>
            </a:extLst>
          </p:cNvPr>
          <p:cNvGraphicFramePr>
            <a:graphicFrameLocks noGrp="1"/>
          </p:cNvGraphicFramePr>
          <p:nvPr>
            <p:ph idx="1"/>
            <p:extLst>
              <p:ext uri="{D42A27DB-BD31-4B8C-83A1-F6EECF244321}">
                <p14:modId xmlns:p14="http://schemas.microsoft.com/office/powerpoint/2010/main" val="660495428"/>
              </p:ext>
            </p:extLst>
          </p:nvPr>
        </p:nvGraphicFramePr>
        <p:xfrm>
          <a:off x="875715" y="1851819"/>
          <a:ext cx="10444842" cy="31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9AE05FF9-E544-43BD-BB65-5364E1ABEA2A}"/>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B24F5980-BA45-40C7-9BD8-698A38D1F8DF}"/>
              </a:ext>
            </a:extLst>
          </p:cNvPr>
          <p:cNvSpPr>
            <a:spLocks noGrp="1"/>
          </p:cNvSpPr>
          <p:nvPr>
            <p:ph type="sldNum" sz="quarter" idx="12"/>
          </p:nvPr>
        </p:nvSpPr>
        <p:spPr/>
        <p:txBody>
          <a:bodyPr/>
          <a:lstStyle/>
          <a:p>
            <a:fld id="{D047D28A-C30C-6345-BBCD-0681ECE3A200}" type="slidenum">
              <a:rPr lang="en-US" smtClean="0"/>
              <a:pPr/>
              <a:t>32</a:t>
            </a:fld>
            <a:endParaRPr lang="en-US"/>
          </a:p>
        </p:txBody>
      </p:sp>
      <p:sp>
        <p:nvSpPr>
          <p:cNvPr id="7" name="TextBox 6">
            <a:extLst>
              <a:ext uri="{FF2B5EF4-FFF2-40B4-BE49-F238E27FC236}">
                <a16:creationId xmlns:a16="http://schemas.microsoft.com/office/drawing/2014/main" id="{4CC9C4E4-27B5-4AC9-85E0-A01182A98CC7}"/>
              </a:ext>
            </a:extLst>
          </p:cNvPr>
          <p:cNvSpPr txBox="1"/>
          <p:nvPr/>
        </p:nvSpPr>
        <p:spPr>
          <a:xfrm>
            <a:off x="846984" y="5116740"/>
            <a:ext cx="10473573" cy="461665"/>
          </a:xfrm>
          <a:prstGeom prst="rect">
            <a:avLst/>
          </a:prstGeom>
          <a:noFill/>
        </p:spPr>
        <p:txBody>
          <a:bodyPr wrap="none" rtlCol="0">
            <a:spAutoFit/>
          </a:bodyPr>
          <a:lstStyle/>
          <a:p>
            <a:r>
              <a:rPr lang="en-US" sz="2400" b="1" dirty="0">
                <a:solidFill>
                  <a:srgbClr val="7030A0"/>
                </a:solidFill>
              </a:rPr>
              <a:t>Document </a:t>
            </a:r>
            <a:r>
              <a:rPr lang="en-US" sz="2400" dirty="0">
                <a:solidFill>
                  <a:srgbClr val="7030A0"/>
                </a:solidFill>
              </a:rPr>
              <a:t>your plan on how to prioritize testing when testing resources are limited.</a:t>
            </a:r>
          </a:p>
        </p:txBody>
      </p:sp>
    </p:spTree>
    <p:extLst>
      <p:ext uri="{BB962C8B-B14F-4D97-AF65-F5344CB8AC3E}">
        <p14:creationId xmlns:p14="http://schemas.microsoft.com/office/powerpoint/2010/main" val="2783219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6ECC-0D9A-4AAB-9D46-B44F03F30F69}"/>
              </a:ext>
            </a:extLst>
          </p:cNvPr>
          <p:cNvSpPr>
            <a:spLocks noGrp="1"/>
          </p:cNvSpPr>
          <p:nvPr>
            <p:ph type="title"/>
          </p:nvPr>
        </p:nvSpPr>
        <p:spPr/>
        <p:txBody>
          <a:bodyPr/>
          <a:lstStyle/>
          <a:p>
            <a:r>
              <a:rPr lang="en-US" dirty="0"/>
              <a:t>Your Plan for Test Results?</a:t>
            </a:r>
          </a:p>
        </p:txBody>
      </p:sp>
      <p:graphicFrame>
        <p:nvGraphicFramePr>
          <p:cNvPr id="8" name="Content Placeholder 7">
            <a:extLst>
              <a:ext uri="{FF2B5EF4-FFF2-40B4-BE49-F238E27FC236}">
                <a16:creationId xmlns:a16="http://schemas.microsoft.com/office/drawing/2014/main" id="{6C362B0E-B371-46DF-8A5A-4F40BD13403F}"/>
              </a:ext>
            </a:extLst>
          </p:cNvPr>
          <p:cNvGraphicFramePr>
            <a:graphicFrameLocks noGrp="1"/>
          </p:cNvGraphicFramePr>
          <p:nvPr>
            <p:ph idx="1"/>
            <p:extLst>
              <p:ext uri="{D42A27DB-BD31-4B8C-83A1-F6EECF244321}">
                <p14:modId xmlns:p14="http://schemas.microsoft.com/office/powerpoint/2010/main" val="786940318"/>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AF3E1CA4-42D0-4A4D-9B4B-9350A3FC2C14}"/>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41BDDD17-105A-4AD9-888C-634F80AB91F1}"/>
              </a:ext>
            </a:extLst>
          </p:cNvPr>
          <p:cNvSpPr>
            <a:spLocks noGrp="1"/>
          </p:cNvSpPr>
          <p:nvPr>
            <p:ph type="sldNum" sz="quarter" idx="12"/>
          </p:nvPr>
        </p:nvSpPr>
        <p:spPr/>
        <p:txBody>
          <a:bodyPr/>
          <a:lstStyle/>
          <a:p>
            <a:fld id="{D047D28A-C30C-6345-BBCD-0681ECE3A200}" type="slidenum">
              <a:rPr lang="en-US" smtClean="0"/>
              <a:pPr/>
              <a:t>33</a:t>
            </a:fld>
            <a:endParaRPr lang="en-US"/>
          </a:p>
        </p:txBody>
      </p:sp>
    </p:spTree>
    <p:extLst>
      <p:ext uri="{BB962C8B-B14F-4D97-AF65-F5344CB8AC3E}">
        <p14:creationId xmlns:p14="http://schemas.microsoft.com/office/powerpoint/2010/main" val="191390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85-F3EE-46B9-8E5E-5D29C63105DF}"/>
              </a:ext>
            </a:extLst>
          </p:cNvPr>
          <p:cNvSpPr>
            <a:spLocks noGrp="1"/>
          </p:cNvSpPr>
          <p:nvPr>
            <p:ph type="title"/>
          </p:nvPr>
        </p:nvSpPr>
        <p:spPr/>
        <p:txBody>
          <a:bodyPr/>
          <a:lstStyle/>
          <a:p>
            <a:r>
              <a:rPr lang="en-US" dirty="0"/>
              <a:t>Testing Requirements</a:t>
            </a:r>
          </a:p>
        </p:txBody>
      </p:sp>
      <p:graphicFrame>
        <p:nvGraphicFramePr>
          <p:cNvPr id="6" name="Content Placeholder 5">
            <a:extLst>
              <a:ext uri="{FF2B5EF4-FFF2-40B4-BE49-F238E27FC236}">
                <a16:creationId xmlns:a16="http://schemas.microsoft.com/office/drawing/2014/main" id="{26670497-A228-43C8-A4E4-47B05A874BB5}"/>
              </a:ext>
            </a:extLst>
          </p:cNvPr>
          <p:cNvGraphicFramePr>
            <a:graphicFrameLocks noGrp="1"/>
          </p:cNvGraphicFramePr>
          <p:nvPr>
            <p:ph idx="1"/>
            <p:extLst>
              <p:ext uri="{D42A27DB-BD31-4B8C-83A1-F6EECF244321}">
                <p14:modId xmlns:p14="http://schemas.microsoft.com/office/powerpoint/2010/main" val="2920484365"/>
              </p:ext>
            </p:extLst>
          </p:nvPr>
        </p:nvGraphicFramePr>
        <p:xfrm>
          <a:off x="1159042" y="2092960"/>
          <a:ext cx="9873916" cy="3925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20BE1C5F-32F4-4A94-A491-3F9078E52145}"/>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2A432D4F-38C2-4AFC-B265-D40D167D6AFF}"/>
              </a:ext>
            </a:extLst>
          </p:cNvPr>
          <p:cNvSpPr>
            <a:spLocks noGrp="1"/>
          </p:cNvSpPr>
          <p:nvPr>
            <p:ph type="sldNum" sz="quarter" idx="12"/>
          </p:nvPr>
        </p:nvSpPr>
        <p:spPr/>
        <p:txBody>
          <a:bodyPr/>
          <a:lstStyle/>
          <a:p>
            <a:fld id="{D047D28A-C30C-6345-BBCD-0681ECE3A200}" type="slidenum">
              <a:rPr lang="en-US" smtClean="0"/>
              <a:pPr/>
              <a:t>34</a:t>
            </a:fld>
            <a:endParaRPr lang="en-US"/>
          </a:p>
        </p:txBody>
      </p:sp>
    </p:spTree>
    <p:extLst>
      <p:ext uri="{BB962C8B-B14F-4D97-AF65-F5344CB8AC3E}">
        <p14:creationId xmlns:p14="http://schemas.microsoft.com/office/powerpoint/2010/main" val="655700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A46-51A5-4EFB-B05C-033B91B7AC82}"/>
              </a:ext>
            </a:extLst>
          </p:cNvPr>
          <p:cNvSpPr>
            <a:spLocks noGrp="1"/>
          </p:cNvSpPr>
          <p:nvPr>
            <p:ph type="title"/>
          </p:nvPr>
        </p:nvSpPr>
        <p:spPr/>
        <p:txBody>
          <a:bodyPr/>
          <a:lstStyle/>
          <a:p>
            <a:r>
              <a:rPr lang="en-US" dirty="0"/>
              <a:t>Rapid Antigen Point of Care (POC) Tests</a:t>
            </a:r>
          </a:p>
        </p:txBody>
      </p:sp>
      <p:graphicFrame>
        <p:nvGraphicFramePr>
          <p:cNvPr id="6" name="Content Placeholder 5">
            <a:extLst>
              <a:ext uri="{FF2B5EF4-FFF2-40B4-BE49-F238E27FC236}">
                <a16:creationId xmlns:a16="http://schemas.microsoft.com/office/drawing/2014/main" id="{A8AAE07D-4481-4540-B224-5B25F3CA414E}"/>
              </a:ext>
            </a:extLst>
          </p:cNvPr>
          <p:cNvGraphicFramePr>
            <a:graphicFrameLocks noGrp="1"/>
          </p:cNvGraphicFramePr>
          <p:nvPr>
            <p:ph idx="1"/>
            <p:extLst>
              <p:ext uri="{D42A27DB-BD31-4B8C-83A1-F6EECF244321}">
                <p14:modId xmlns:p14="http://schemas.microsoft.com/office/powerpoint/2010/main" val="691576585"/>
              </p:ext>
            </p:extLst>
          </p:nvPr>
        </p:nvGraphicFramePr>
        <p:xfrm>
          <a:off x="609600" y="2367643"/>
          <a:ext cx="10972800" cy="3069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A92E65D3-B5D8-474F-86AD-6E766DFE151E}"/>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BB7479F7-4CBD-424D-B02A-A296CC4B7526}"/>
              </a:ext>
            </a:extLst>
          </p:cNvPr>
          <p:cNvSpPr>
            <a:spLocks noGrp="1"/>
          </p:cNvSpPr>
          <p:nvPr>
            <p:ph type="sldNum" sz="quarter" idx="12"/>
          </p:nvPr>
        </p:nvSpPr>
        <p:spPr/>
        <p:txBody>
          <a:bodyPr/>
          <a:lstStyle/>
          <a:p>
            <a:fld id="{D047D28A-C30C-6345-BBCD-0681ECE3A200}" type="slidenum">
              <a:rPr lang="en-US" smtClean="0"/>
              <a:pPr/>
              <a:t>35</a:t>
            </a:fld>
            <a:endParaRPr lang="en-US"/>
          </a:p>
        </p:txBody>
      </p:sp>
      <p:sp>
        <p:nvSpPr>
          <p:cNvPr id="7" name="TextBox 6">
            <a:extLst>
              <a:ext uri="{FF2B5EF4-FFF2-40B4-BE49-F238E27FC236}">
                <a16:creationId xmlns:a16="http://schemas.microsoft.com/office/drawing/2014/main" id="{C900D357-E9FF-41AE-BC60-11DDBCA72D71}"/>
              </a:ext>
            </a:extLst>
          </p:cNvPr>
          <p:cNvSpPr txBox="1"/>
          <p:nvPr/>
        </p:nvSpPr>
        <p:spPr>
          <a:xfrm>
            <a:off x="4025181" y="5918599"/>
            <a:ext cx="4443589" cy="461665"/>
          </a:xfrm>
          <a:prstGeom prst="rect">
            <a:avLst/>
          </a:prstGeom>
          <a:noFill/>
        </p:spPr>
        <p:txBody>
          <a:bodyPr wrap="none" rtlCol="0">
            <a:spAutoFit/>
          </a:bodyPr>
          <a:lstStyle/>
          <a:p>
            <a:r>
              <a:rPr lang="en-US" sz="2400" dirty="0">
                <a:solidFill>
                  <a:srgbClr val="7030A0"/>
                </a:solidFill>
              </a:rPr>
              <a:t>Email LabExcellence@cms.hhs.gov</a:t>
            </a:r>
          </a:p>
        </p:txBody>
      </p:sp>
    </p:spTree>
    <p:extLst>
      <p:ext uri="{BB962C8B-B14F-4D97-AF65-F5344CB8AC3E}">
        <p14:creationId xmlns:p14="http://schemas.microsoft.com/office/powerpoint/2010/main" val="2450299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4CA8-5E8C-4730-8826-27BDD3695621}"/>
              </a:ext>
            </a:extLst>
          </p:cNvPr>
          <p:cNvSpPr>
            <a:spLocks noGrp="1"/>
          </p:cNvSpPr>
          <p:nvPr>
            <p:ph type="title"/>
          </p:nvPr>
        </p:nvSpPr>
        <p:spPr>
          <a:xfrm>
            <a:off x="609601" y="273050"/>
            <a:ext cx="4011084" cy="1162050"/>
          </a:xfrm>
        </p:spPr>
        <p:txBody>
          <a:bodyPr anchor="b">
            <a:normAutofit/>
          </a:bodyPr>
          <a:lstStyle/>
          <a:p>
            <a:pPr>
              <a:lnSpc>
                <a:spcPct val="90000"/>
              </a:lnSpc>
            </a:pPr>
            <a:r>
              <a:rPr lang="en-US" sz="3700"/>
              <a:t>Molecular (PCR) vs Antigen Tests</a:t>
            </a:r>
          </a:p>
        </p:txBody>
      </p:sp>
      <p:pic>
        <p:nvPicPr>
          <p:cNvPr id="6" name="Content Placeholder 5">
            <a:extLst>
              <a:ext uri="{FF2B5EF4-FFF2-40B4-BE49-F238E27FC236}">
                <a16:creationId xmlns:a16="http://schemas.microsoft.com/office/drawing/2014/main" id="{CA739623-F582-4E5C-B62C-E05C9FB9226F}"/>
              </a:ext>
            </a:extLst>
          </p:cNvPr>
          <p:cNvPicPr>
            <a:picLocks noGrp="1" noChangeAspect="1"/>
          </p:cNvPicPr>
          <p:nvPr>
            <p:ph idx="1"/>
          </p:nvPr>
        </p:nvPicPr>
        <p:blipFill>
          <a:blip r:embed="rId3"/>
          <a:stretch>
            <a:fillRect/>
          </a:stretch>
        </p:blipFill>
        <p:spPr>
          <a:xfrm>
            <a:off x="5095277" y="444881"/>
            <a:ext cx="6487123" cy="5509453"/>
          </a:xfrm>
          <a:prstGeom prst="rect">
            <a:avLst/>
          </a:prstGeom>
          <a:noFill/>
        </p:spPr>
      </p:pic>
      <p:sp>
        <p:nvSpPr>
          <p:cNvPr id="11" name="Text Placeholder 3">
            <a:extLst>
              <a:ext uri="{FF2B5EF4-FFF2-40B4-BE49-F238E27FC236}">
                <a16:creationId xmlns:a16="http://schemas.microsoft.com/office/drawing/2014/main" id="{57BA9198-8566-4983-B5D5-C30E9393FB13}"/>
              </a:ext>
            </a:extLst>
          </p:cNvPr>
          <p:cNvSpPr>
            <a:spLocks noGrp="1"/>
          </p:cNvSpPr>
          <p:nvPr>
            <p:ph type="body" sz="half" idx="2"/>
          </p:nvPr>
        </p:nvSpPr>
        <p:spPr>
          <a:xfrm>
            <a:off x="609601" y="1435101"/>
            <a:ext cx="4011084" cy="4691063"/>
          </a:xfrm>
        </p:spPr>
        <p:txBody>
          <a:bodyPr>
            <a:normAutofit fontScale="92500"/>
          </a:bodyPr>
          <a:lstStyle/>
          <a:p>
            <a:endParaRPr lang="en-US" sz="2400" dirty="0"/>
          </a:p>
          <a:p>
            <a:r>
              <a:rPr lang="en-US" sz="2400" dirty="0"/>
              <a:t>Sensitivity:  Accuracy of detecting positive patient with infection </a:t>
            </a:r>
          </a:p>
          <a:p>
            <a:endParaRPr lang="en-US" sz="2400" dirty="0"/>
          </a:p>
          <a:p>
            <a:r>
              <a:rPr lang="en-US" sz="2400" dirty="0"/>
              <a:t>Specificity:  Accuracy of detecting negative patients without infection</a:t>
            </a:r>
          </a:p>
          <a:p>
            <a:endParaRPr lang="en-US" sz="2400" dirty="0"/>
          </a:p>
          <a:p>
            <a:r>
              <a:rPr lang="en-US" sz="1900" dirty="0"/>
              <a:t>https://qioprogram.org/sites/default/files/CMS-CDC%20Fundamentals%20of%20COVID-19%20Testing_10-08-2020_FNL_508.pdf</a:t>
            </a:r>
          </a:p>
          <a:p>
            <a:endParaRPr lang="en-US" dirty="0"/>
          </a:p>
        </p:txBody>
      </p:sp>
      <p:sp>
        <p:nvSpPr>
          <p:cNvPr id="4" name="Date Placeholder 3">
            <a:extLst>
              <a:ext uri="{FF2B5EF4-FFF2-40B4-BE49-F238E27FC236}">
                <a16:creationId xmlns:a16="http://schemas.microsoft.com/office/drawing/2014/main" id="{5DB1FB20-563F-499A-8CF4-59F6A36D0933}"/>
              </a:ext>
            </a:extLst>
          </p:cNvPr>
          <p:cNvSpPr>
            <a:spLocks noGrp="1"/>
          </p:cNvSpPr>
          <p:nvPr>
            <p:ph type="dt" sz="half" idx="10"/>
          </p:nvPr>
        </p:nvSpPr>
        <p:spPr>
          <a:xfrm>
            <a:off x="0" y="6356351"/>
            <a:ext cx="2844800" cy="365125"/>
          </a:xfrm>
        </p:spPr>
        <p:txBody>
          <a:bodyPr anchor="ctr">
            <a:normAutofit/>
          </a:bodyPr>
          <a:lstStyle/>
          <a:p>
            <a:pPr>
              <a:spcAft>
                <a:spcPts val="600"/>
              </a:spcAft>
            </a:pPr>
            <a:r>
              <a:rPr lang="en-US"/>
              <a:t>V.10.19.20, Copyright © 2020, All Rights Reserved</a:t>
            </a:r>
          </a:p>
        </p:txBody>
      </p:sp>
      <p:sp>
        <p:nvSpPr>
          <p:cNvPr id="5" name="Slide Number Placeholder 4">
            <a:extLst>
              <a:ext uri="{FF2B5EF4-FFF2-40B4-BE49-F238E27FC236}">
                <a16:creationId xmlns:a16="http://schemas.microsoft.com/office/drawing/2014/main" id="{23BB2A4C-42B2-43E4-8C28-E6EF7E69C711}"/>
              </a:ext>
            </a:extLst>
          </p:cNvPr>
          <p:cNvSpPr>
            <a:spLocks noGrp="1"/>
          </p:cNvSpPr>
          <p:nvPr>
            <p:ph type="sldNum" sz="quarter" idx="12"/>
          </p:nvPr>
        </p:nvSpPr>
        <p:spPr>
          <a:xfrm>
            <a:off x="4165600" y="6356351"/>
            <a:ext cx="3860800" cy="365125"/>
          </a:xfrm>
        </p:spPr>
        <p:txBody>
          <a:bodyPr anchor="ctr">
            <a:normAutofit/>
          </a:bodyPr>
          <a:lstStyle/>
          <a:p>
            <a:pPr>
              <a:spcAft>
                <a:spcPts val="600"/>
              </a:spcAft>
            </a:pPr>
            <a:fld id="{D047D28A-C30C-6345-BBCD-0681ECE3A200}" type="slidenum">
              <a:rPr lang="en-US" smtClean="0"/>
              <a:pPr>
                <a:spcAft>
                  <a:spcPts val="600"/>
                </a:spcAft>
              </a:pPr>
              <a:t>36</a:t>
            </a:fld>
            <a:endParaRPr lang="en-US"/>
          </a:p>
        </p:txBody>
      </p:sp>
    </p:spTree>
    <p:extLst>
      <p:ext uri="{BB962C8B-B14F-4D97-AF65-F5344CB8AC3E}">
        <p14:creationId xmlns:p14="http://schemas.microsoft.com/office/powerpoint/2010/main" val="3519112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163-4C8A-4984-946A-6887D6FE2BFD}"/>
              </a:ext>
            </a:extLst>
          </p:cNvPr>
          <p:cNvSpPr>
            <a:spLocks noGrp="1"/>
          </p:cNvSpPr>
          <p:nvPr>
            <p:ph type="title"/>
          </p:nvPr>
        </p:nvSpPr>
        <p:spPr/>
        <p:txBody>
          <a:bodyPr/>
          <a:lstStyle/>
          <a:p>
            <a:r>
              <a:rPr lang="en-US" dirty="0"/>
              <a:t>POC Antigen Testing </a:t>
            </a:r>
          </a:p>
        </p:txBody>
      </p:sp>
      <p:graphicFrame>
        <p:nvGraphicFramePr>
          <p:cNvPr id="6" name="Content Placeholder 5">
            <a:extLst>
              <a:ext uri="{FF2B5EF4-FFF2-40B4-BE49-F238E27FC236}">
                <a16:creationId xmlns:a16="http://schemas.microsoft.com/office/drawing/2014/main" id="{08B72C03-2F23-4CD9-854D-9DD04DE5E24E}"/>
              </a:ext>
            </a:extLst>
          </p:cNvPr>
          <p:cNvGraphicFramePr>
            <a:graphicFrameLocks noGrp="1"/>
          </p:cNvGraphicFramePr>
          <p:nvPr>
            <p:ph idx="1"/>
            <p:extLst>
              <p:ext uri="{D42A27DB-BD31-4B8C-83A1-F6EECF244321}">
                <p14:modId xmlns:p14="http://schemas.microsoft.com/office/powerpoint/2010/main" val="546979732"/>
              </p:ext>
            </p:extLst>
          </p:nvPr>
        </p:nvGraphicFramePr>
        <p:xfrm>
          <a:off x="883920" y="2194560"/>
          <a:ext cx="10424160" cy="3748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D38E2CDD-4963-4700-8522-D03B1A48E9B1}"/>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6BA41F04-1791-485B-82DF-93AA1C943064}"/>
              </a:ext>
            </a:extLst>
          </p:cNvPr>
          <p:cNvSpPr>
            <a:spLocks noGrp="1"/>
          </p:cNvSpPr>
          <p:nvPr>
            <p:ph type="sldNum" sz="quarter" idx="12"/>
          </p:nvPr>
        </p:nvSpPr>
        <p:spPr/>
        <p:txBody>
          <a:bodyPr/>
          <a:lstStyle/>
          <a:p>
            <a:fld id="{D047D28A-C30C-6345-BBCD-0681ECE3A200}" type="slidenum">
              <a:rPr lang="en-US" smtClean="0"/>
              <a:pPr/>
              <a:t>37</a:t>
            </a:fld>
            <a:endParaRPr lang="en-US"/>
          </a:p>
        </p:txBody>
      </p:sp>
    </p:spTree>
    <p:extLst>
      <p:ext uri="{BB962C8B-B14F-4D97-AF65-F5344CB8AC3E}">
        <p14:creationId xmlns:p14="http://schemas.microsoft.com/office/powerpoint/2010/main" val="3054721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393E-CB32-4392-BCF9-A16AC7BCBA41}"/>
              </a:ext>
            </a:extLst>
          </p:cNvPr>
          <p:cNvSpPr>
            <a:spLocks noGrp="1"/>
          </p:cNvSpPr>
          <p:nvPr>
            <p:ph type="title"/>
          </p:nvPr>
        </p:nvSpPr>
        <p:spPr>
          <a:xfrm>
            <a:off x="609601" y="273050"/>
            <a:ext cx="4011084" cy="1162050"/>
          </a:xfrm>
        </p:spPr>
        <p:txBody>
          <a:bodyPr anchor="b">
            <a:normAutofit fontScale="90000"/>
          </a:bodyPr>
          <a:lstStyle/>
          <a:p>
            <a:pPr>
              <a:lnSpc>
                <a:spcPct val="90000"/>
              </a:lnSpc>
            </a:pPr>
            <a:r>
              <a:rPr lang="en-US" sz="3700" dirty="0"/>
              <a:t>POC Antigen Test Results Decision Tree</a:t>
            </a:r>
          </a:p>
        </p:txBody>
      </p:sp>
      <p:pic>
        <p:nvPicPr>
          <p:cNvPr id="6" name="Content Placeholder 5">
            <a:extLst>
              <a:ext uri="{FF2B5EF4-FFF2-40B4-BE49-F238E27FC236}">
                <a16:creationId xmlns:a16="http://schemas.microsoft.com/office/drawing/2014/main" id="{6746290C-978A-447D-8E2B-5FC975507540}"/>
              </a:ext>
            </a:extLst>
          </p:cNvPr>
          <p:cNvPicPr>
            <a:picLocks noGrp="1" noChangeAspect="1"/>
          </p:cNvPicPr>
          <p:nvPr>
            <p:ph idx="1"/>
          </p:nvPr>
        </p:nvPicPr>
        <p:blipFill>
          <a:blip r:embed="rId3"/>
          <a:stretch>
            <a:fillRect/>
          </a:stretch>
        </p:blipFill>
        <p:spPr>
          <a:xfrm>
            <a:off x="5122842" y="273051"/>
            <a:ext cx="6431992" cy="5853113"/>
          </a:xfrm>
          <a:prstGeom prst="rect">
            <a:avLst/>
          </a:prstGeom>
          <a:noFill/>
        </p:spPr>
      </p:pic>
      <p:sp>
        <p:nvSpPr>
          <p:cNvPr id="11" name="Text Placeholder 3">
            <a:extLst>
              <a:ext uri="{FF2B5EF4-FFF2-40B4-BE49-F238E27FC236}">
                <a16:creationId xmlns:a16="http://schemas.microsoft.com/office/drawing/2014/main" id="{BBC24C7C-124F-4044-9C33-2754B016FBF8}"/>
              </a:ext>
            </a:extLst>
          </p:cNvPr>
          <p:cNvSpPr>
            <a:spLocks noGrp="1"/>
          </p:cNvSpPr>
          <p:nvPr>
            <p:ph type="body" sz="half" idx="2"/>
          </p:nvPr>
        </p:nvSpPr>
        <p:spPr>
          <a:xfrm>
            <a:off x="609601" y="1435101"/>
            <a:ext cx="4011084" cy="4691063"/>
          </a:xfrm>
        </p:spPr>
        <p:txBody>
          <a:bodyPr>
            <a:normAutofit/>
          </a:bodyPr>
          <a:lstStyle/>
          <a:p>
            <a:endParaRPr lang="en-US" sz="2400" dirty="0"/>
          </a:p>
          <a:p>
            <a:endParaRPr lang="en-US" sz="2000" dirty="0"/>
          </a:p>
          <a:p>
            <a:endParaRPr lang="en-US" sz="2000" dirty="0"/>
          </a:p>
          <a:p>
            <a:r>
              <a:rPr lang="en-US" sz="2000" dirty="0"/>
              <a:t>Available from CDC:</a:t>
            </a:r>
          </a:p>
          <a:p>
            <a:endParaRPr lang="en-US" sz="2000" dirty="0"/>
          </a:p>
          <a:p>
            <a:r>
              <a:rPr lang="en-US" sz="2000" dirty="0"/>
              <a:t>https://www.cdc.gov/coronavirus/2019-ncov/downloads/hcp/nursing-home-testing-algorithm-508.pdf</a:t>
            </a:r>
          </a:p>
        </p:txBody>
      </p:sp>
      <p:sp>
        <p:nvSpPr>
          <p:cNvPr id="4" name="Date Placeholder 3">
            <a:extLst>
              <a:ext uri="{FF2B5EF4-FFF2-40B4-BE49-F238E27FC236}">
                <a16:creationId xmlns:a16="http://schemas.microsoft.com/office/drawing/2014/main" id="{8F1E7F49-3DD0-441E-B2CA-DA7E4DF20548}"/>
              </a:ext>
            </a:extLst>
          </p:cNvPr>
          <p:cNvSpPr>
            <a:spLocks noGrp="1"/>
          </p:cNvSpPr>
          <p:nvPr>
            <p:ph type="dt" sz="half" idx="10"/>
          </p:nvPr>
        </p:nvSpPr>
        <p:spPr>
          <a:xfrm>
            <a:off x="0" y="6356351"/>
            <a:ext cx="2844800" cy="365125"/>
          </a:xfrm>
        </p:spPr>
        <p:txBody>
          <a:bodyPr anchor="ctr">
            <a:normAutofit/>
          </a:bodyPr>
          <a:lstStyle/>
          <a:p>
            <a:pPr>
              <a:spcAft>
                <a:spcPts val="600"/>
              </a:spcAft>
            </a:pPr>
            <a:r>
              <a:rPr lang="en-US"/>
              <a:t>V.10.19.20, Copyright © 2020, All Rights Reserved</a:t>
            </a:r>
          </a:p>
        </p:txBody>
      </p:sp>
      <p:sp>
        <p:nvSpPr>
          <p:cNvPr id="5" name="Slide Number Placeholder 4">
            <a:extLst>
              <a:ext uri="{FF2B5EF4-FFF2-40B4-BE49-F238E27FC236}">
                <a16:creationId xmlns:a16="http://schemas.microsoft.com/office/drawing/2014/main" id="{1418CC22-4CD8-4DF0-8E31-41653CD4B205}"/>
              </a:ext>
            </a:extLst>
          </p:cNvPr>
          <p:cNvSpPr>
            <a:spLocks noGrp="1"/>
          </p:cNvSpPr>
          <p:nvPr>
            <p:ph type="sldNum" sz="quarter" idx="12"/>
          </p:nvPr>
        </p:nvSpPr>
        <p:spPr>
          <a:xfrm>
            <a:off x="4165600" y="6356351"/>
            <a:ext cx="3860800" cy="365125"/>
          </a:xfrm>
        </p:spPr>
        <p:txBody>
          <a:bodyPr anchor="ctr">
            <a:normAutofit/>
          </a:bodyPr>
          <a:lstStyle/>
          <a:p>
            <a:pPr>
              <a:spcAft>
                <a:spcPts val="600"/>
              </a:spcAft>
            </a:pPr>
            <a:fld id="{D047D28A-C30C-6345-BBCD-0681ECE3A200}" type="slidenum">
              <a:rPr lang="en-US" smtClean="0"/>
              <a:pPr>
                <a:spcAft>
                  <a:spcPts val="600"/>
                </a:spcAft>
              </a:pPr>
              <a:t>38</a:t>
            </a:fld>
            <a:endParaRPr lang="en-US"/>
          </a:p>
        </p:txBody>
      </p:sp>
    </p:spTree>
    <p:extLst>
      <p:ext uri="{BB962C8B-B14F-4D97-AF65-F5344CB8AC3E}">
        <p14:creationId xmlns:p14="http://schemas.microsoft.com/office/powerpoint/2010/main" val="2440670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D10D9-EEC0-4F20-9979-94B746BD5573}"/>
              </a:ext>
            </a:extLst>
          </p:cNvPr>
          <p:cNvSpPr>
            <a:spLocks noGrp="1"/>
          </p:cNvSpPr>
          <p:nvPr>
            <p:ph type="title"/>
          </p:nvPr>
        </p:nvSpPr>
        <p:spPr/>
        <p:txBody>
          <a:bodyPr/>
          <a:lstStyle/>
          <a:p>
            <a:r>
              <a:rPr lang="en-US" dirty="0"/>
              <a:t>Performing Antigen POC Testing</a:t>
            </a:r>
          </a:p>
        </p:txBody>
      </p:sp>
      <p:graphicFrame>
        <p:nvGraphicFramePr>
          <p:cNvPr id="6" name="Content Placeholder 5">
            <a:extLst>
              <a:ext uri="{FF2B5EF4-FFF2-40B4-BE49-F238E27FC236}">
                <a16:creationId xmlns:a16="http://schemas.microsoft.com/office/drawing/2014/main" id="{F697C853-926F-4A36-AD4F-57E12F62944D}"/>
              </a:ext>
            </a:extLst>
          </p:cNvPr>
          <p:cNvGraphicFramePr>
            <a:graphicFrameLocks noGrp="1"/>
          </p:cNvGraphicFramePr>
          <p:nvPr>
            <p:ph idx="1"/>
            <p:extLst>
              <p:ext uri="{D42A27DB-BD31-4B8C-83A1-F6EECF244321}">
                <p14:modId xmlns:p14="http://schemas.microsoft.com/office/powerpoint/2010/main" val="2330506323"/>
              </p:ext>
            </p:extLst>
          </p:nvPr>
        </p:nvGraphicFramePr>
        <p:xfrm>
          <a:off x="883920" y="1910714"/>
          <a:ext cx="10424160" cy="385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28234681-77AE-4CBE-9990-2E6235BC34B2}"/>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57FAD4E2-D928-47D8-9147-6B356B30FE8A}"/>
              </a:ext>
            </a:extLst>
          </p:cNvPr>
          <p:cNvSpPr>
            <a:spLocks noGrp="1"/>
          </p:cNvSpPr>
          <p:nvPr>
            <p:ph type="sldNum" sz="quarter" idx="12"/>
          </p:nvPr>
        </p:nvSpPr>
        <p:spPr/>
        <p:txBody>
          <a:bodyPr/>
          <a:lstStyle/>
          <a:p>
            <a:fld id="{D047D28A-C30C-6345-BBCD-0681ECE3A200}" type="slidenum">
              <a:rPr lang="en-US" smtClean="0"/>
              <a:pPr/>
              <a:t>39</a:t>
            </a:fld>
            <a:endParaRPr lang="en-US"/>
          </a:p>
        </p:txBody>
      </p:sp>
    </p:spTree>
    <p:extLst>
      <p:ext uri="{BB962C8B-B14F-4D97-AF65-F5344CB8AC3E}">
        <p14:creationId xmlns:p14="http://schemas.microsoft.com/office/powerpoint/2010/main" val="907063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D508-6EED-403E-A106-1641E423B0FC}"/>
              </a:ext>
            </a:extLst>
          </p:cNvPr>
          <p:cNvSpPr>
            <a:spLocks noGrp="1"/>
          </p:cNvSpPr>
          <p:nvPr>
            <p:ph type="title"/>
          </p:nvPr>
        </p:nvSpPr>
        <p:spPr/>
        <p:txBody>
          <a:bodyPr>
            <a:normAutofit fontScale="90000"/>
          </a:bodyPr>
          <a:lstStyle/>
          <a:p>
            <a:r>
              <a:rPr lang="en-US" dirty="0">
                <a:solidFill>
                  <a:schemeClr val="bg1"/>
                </a:solidFill>
              </a:rPr>
              <a:t>Marvelous Monday</a:t>
            </a:r>
            <a:br>
              <a:rPr lang="en-US" dirty="0"/>
            </a:br>
            <a:r>
              <a:rPr lang="en-US" dirty="0"/>
              <a:t>Special Offer</a:t>
            </a:r>
          </a:p>
        </p:txBody>
      </p:sp>
      <p:sp>
        <p:nvSpPr>
          <p:cNvPr id="3" name="Content Placeholder 2">
            <a:extLst>
              <a:ext uri="{FF2B5EF4-FFF2-40B4-BE49-F238E27FC236}">
                <a16:creationId xmlns:a16="http://schemas.microsoft.com/office/drawing/2014/main" id="{17406576-F036-4EA4-BC3C-08364FADE0D8}"/>
              </a:ext>
            </a:extLst>
          </p:cNvPr>
          <p:cNvSpPr>
            <a:spLocks noGrp="1"/>
          </p:cNvSpPr>
          <p:nvPr>
            <p:ph idx="1"/>
          </p:nvPr>
        </p:nvSpPr>
        <p:spPr>
          <a:xfrm>
            <a:off x="609600" y="1628481"/>
            <a:ext cx="10739718" cy="4466690"/>
          </a:xfrm>
        </p:spPr>
        <p:txBody>
          <a:bodyPr>
            <a:normAutofit fontScale="70000" lnSpcReduction="20000"/>
          </a:bodyPr>
          <a:lstStyle/>
          <a:p>
            <a:pPr marL="0" indent="0" algn="ctr">
              <a:buNone/>
            </a:pPr>
            <a:r>
              <a:rPr lang="en-US" sz="3600" b="1" dirty="0">
                <a:solidFill>
                  <a:srgbClr val="7030A0"/>
                </a:solidFill>
              </a:rPr>
              <a:t>Online access </a:t>
            </a:r>
          </a:p>
          <a:p>
            <a:pPr marL="0" indent="0" algn="ctr">
              <a:buNone/>
            </a:pPr>
            <a:endParaRPr lang="en-US" b="1" dirty="0">
              <a:solidFill>
                <a:srgbClr val="7030A0"/>
              </a:solidFill>
            </a:endParaRPr>
          </a:p>
          <a:p>
            <a:pPr marL="0" lvl="0" indent="0" algn="ctr" defTabSz="691848">
              <a:buNone/>
              <a:defRPr/>
            </a:pPr>
            <a:r>
              <a:rPr lang="en-US" sz="3600" dirty="0">
                <a:solidFill>
                  <a:srgbClr val="7030A0"/>
                </a:solidFill>
                <a:cs typeface="Calibri Light" panose="020F0302020204030204" pitchFamily="34" charset="0"/>
              </a:rPr>
              <a:t>Five-Star</a:t>
            </a:r>
          </a:p>
          <a:p>
            <a:pPr marL="0" indent="0" algn="ctr">
              <a:buNone/>
            </a:pPr>
            <a:r>
              <a:rPr lang="en-US" dirty="0">
                <a:solidFill>
                  <a:srgbClr val="CC9900"/>
                </a:solidFill>
                <a:cs typeface="Calibri Light" panose="020F0302020204030204" pitchFamily="34" charset="0"/>
              </a:rPr>
              <a:t>Health Inspections</a:t>
            </a:r>
          </a:p>
          <a:p>
            <a:pPr marL="0" indent="0" algn="ctr">
              <a:buNone/>
            </a:pPr>
            <a:r>
              <a:rPr lang="en-US" dirty="0">
                <a:solidFill>
                  <a:srgbClr val="CC9900"/>
                </a:solidFill>
                <a:cs typeface="Calibri Light" panose="020F0302020204030204" pitchFamily="34" charset="0"/>
              </a:rPr>
              <a:t>Staffing (PBJ and CMI)</a:t>
            </a:r>
          </a:p>
          <a:p>
            <a:pPr marL="0" indent="0" algn="ctr">
              <a:buNone/>
            </a:pPr>
            <a:r>
              <a:rPr lang="en-US" dirty="0">
                <a:solidFill>
                  <a:srgbClr val="CC9900"/>
                </a:solidFill>
                <a:cs typeface="Calibri Light" panose="020F0302020204030204" pitchFamily="34" charset="0"/>
              </a:rPr>
              <a:t>Quality Measures</a:t>
            </a:r>
          </a:p>
          <a:p>
            <a:pPr marL="0" indent="0" algn="ctr">
              <a:buNone/>
            </a:pPr>
            <a:endParaRPr lang="en-US" dirty="0">
              <a:solidFill>
                <a:srgbClr val="7030A0"/>
              </a:solidFill>
              <a:cs typeface="Calibri Light" panose="020F0302020204030204" pitchFamily="34" charset="0"/>
            </a:endParaRPr>
          </a:p>
          <a:p>
            <a:pPr marL="0" indent="0" algn="ctr">
              <a:buNone/>
            </a:pPr>
            <a:r>
              <a:rPr lang="en-US" b="1" dirty="0">
                <a:solidFill>
                  <a:srgbClr val="7030A0"/>
                </a:solidFill>
              </a:rPr>
              <a:t>at a </a:t>
            </a:r>
            <a:r>
              <a:rPr lang="en-US" b="1" dirty="0">
                <a:solidFill>
                  <a:schemeClr val="accent4">
                    <a:lumMod val="60000"/>
                    <a:lumOff val="40000"/>
                  </a:schemeClr>
                </a:solidFill>
              </a:rPr>
              <a:t>Discounted Rate </a:t>
            </a:r>
          </a:p>
          <a:p>
            <a:pPr marL="0" indent="0" algn="ctr">
              <a:buNone/>
            </a:pPr>
            <a:r>
              <a:rPr lang="en-US" b="1" dirty="0">
                <a:solidFill>
                  <a:srgbClr val="7030A0"/>
                </a:solidFill>
              </a:rPr>
              <a:t>Today Only!</a:t>
            </a:r>
          </a:p>
          <a:p>
            <a:pPr marL="0" indent="0" algn="ctr">
              <a:buNone/>
            </a:pPr>
            <a:r>
              <a:rPr lang="en-US" sz="3600" b="1" dirty="0">
                <a:solidFill>
                  <a:srgbClr val="D3A836"/>
                </a:solidFill>
              </a:rPr>
              <a:t>$69.99 </a:t>
            </a:r>
          </a:p>
          <a:p>
            <a:pPr marL="0" indent="0" algn="ctr">
              <a:buNone/>
            </a:pPr>
            <a:r>
              <a:rPr lang="en-US" sz="2000" b="1" dirty="0">
                <a:solidFill>
                  <a:schemeClr val="accent4">
                    <a:lumMod val="60000"/>
                    <a:lumOff val="40000"/>
                  </a:schemeClr>
                </a:solidFill>
              </a:rPr>
              <a:t>Retail Value $199</a:t>
            </a:r>
          </a:p>
          <a:p>
            <a:pPr marL="0" indent="0" algn="ctr">
              <a:buNone/>
            </a:pPr>
            <a:r>
              <a:rPr lang="en-US" sz="3600" b="1" dirty="0">
                <a:solidFill>
                  <a:srgbClr val="D3A836"/>
                </a:solidFill>
              </a:rPr>
              <a:t>Place Order Today 4.27.20</a:t>
            </a:r>
          </a:p>
          <a:p>
            <a:pPr marL="0" indent="0">
              <a:buNone/>
            </a:pPr>
            <a:endParaRPr lang="en-US" dirty="0"/>
          </a:p>
        </p:txBody>
      </p:sp>
      <p:sp>
        <p:nvSpPr>
          <p:cNvPr id="4" name="Date Placeholder 3">
            <a:extLst>
              <a:ext uri="{FF2B5EF4-FFF2-40B4-BE49-F238E27FC236}">
                <a16:creationId xmlns:a16="http://schemas.microsoft.com/office/drawing/2014/main" id="{E751C832-A992-4BC2-9119-E42730AD4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rPr>
              <a:t>V.10.19.20, Copyright © 2020, All Rights Reserved</a:t>
            </a:r>
            <a:endParaRPr kumimoji="0" lang="en-US" sz="800" b="0" i="0" u="none" strike="noStrike" kern="1200" cap="none" spc="0" normalizeH="0" baseline="0" noProof="0" dirty="0">
              <a:ln>
                <a:noFill/>
              </a:ln>
              <a:solidFill>
                <a:srgbClr val="4D1E55"/>
              </a:solidFill>
              <a:effectLst/>
              <a:uLnTx/>
              <a:uFillTx/>
              <a:latin typeface="Calibri Light" panose="020F0302020204030204" pitchFamily="34" charset="0"/>
              <a:ea typeface="+mn-ea"/>
              <a:cs typeface="+mn-cs"/>
            </a:endParaRPr>
          </a:p>
        </p:txBody>
      </p:sp>
      <p:sp>
        <p:nvSpPr>
          <p:cNvPr id="5" name="Slide Number Placeholder 4">
            <a:extLst>
              <a:ext uri="{FF2B5EF4-FFF2-40B4-BE49-F238E27FC236}">
                <a16:creationId xmlns:a16="http://schemas.microsoft.com/office/drawing/2014/main" id="{F40A4B49-C943-46AC-B295-38E9EC32CC0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8" name="Picture 7" descr="A picture containing text, table, photo, person&#10;&#10;Description automatically generated">
            <a:extLst>
              <a:ext uri="{FF2B5EF4-FFF2-40B4-BE49-F238E27FC236}">
                <a16:creationId xmlns:a16="http://schemas.microsoft.com/office/drawing/2014/main" id="{8BA3FF3B-D48F-4504-9DBD-0A8B42E43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41260" cy="6885709"/>
          </a:xfrm>
          <a:prstGeom prst="rect">
            <a:avLst/>
          </a:prstGeom>
        </p:spPr>
      </p:pic>
    </p:spTree>
    <p:extLst>
      <p:ext uri="{BB962C8B-B14F-4D97-AF65-F5344CB8AC3E}">
        <p14:creationId xmlns:p14="http://schemas.microsoft.com/office/powerpoint/2010/main" val="2397594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50BF-8EB2-42D3-B47E-69AB4E2E0BFA}"/>
              </a:ext>
            </a:extLst>
          </p:cNvPr>
          <p:cNvSpPr>
            <a:spLocks noGrp="1"/>
          </p:cNvSpPr>
          <p:nvPr>
            <p:ph type="title"/>
          </p:nvPr>
        </p:nvSpPr>
        <p:spPr/>
        <p:txBody>
          <a:bodyPr/>
          <a:lstStyle/>
          <a:p>
            <a:r>
              <a:rPr lang="en-US" dirty="0"/>
              <a:t>Factors That Can Impact Test Results</a:t>
            </a:r>
          </a:p>
        </p:txBody>
      </p:sp>
      <p:graphicFrame>
        <p:nvGraphicFramePr>
          <p:cNvPr id="7" name="Content Placeholder 6">
            <a:extLst>
              <a:ext uri="{FF2B5EF4-FFF2-40B4-BE49-F238E27FC236}">
                <a16:creationId xmlns:a16="http://schemas.microsoft.com/office/drawing/2014/main" id="{6555863B-273E-45FB-AD90-E4D606D895A2}"/>
              </a:ext>
            </a:extLst>
          </p:cNvPr>
          <p:cNvGraphicFramePr>
            <a:graphicFrameLocks noGrp="1"/>
          </p:cNvGraphicFramePr>
          <p:nvPr>
            <p:ph idx="1"/>
            <p:extLst>
              <p:ext uri="{D42A27DB-BD31-4B8C-83A1-F6EECF244321}">
                <p14:modId xmlns:p14="http://schemas.microsoft.com/office/powerpoint/2010/main" val="683152891"/>
              </p:ext>
            </p:extLst>
          </p:nvPr>
        </p:nvGraphicFramePr>
        <p:xfrm>
          <a:off x="1001840" y="1918813"/>
          <a:ext cx="10188319" cy="396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CF2E156B-1F67-4218-8A6C-10124FE2736A}"/>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EE1A6E28-847E-4EC7-8E0A-CE60100F2D6E}"/>
              </a:ext>
            </a:extLst>
          </p:cNvPr>
          <p:cNvSpPr>
            <a:spLocks noGrp="1"/>
          </p:cNvSpPr>
          <p:nvPr>
            <p:ph type="sldNum" sz="quarter" idx="12"/>
          </p:nvPr>
        </p:nvSpPr>
        <p:spPr/>
        <p:txBody>
          <a:bodyPr/>
          <a:lstStyle/>
          <a:p>
            <a:fld id="{D047D28A-C30C-6345-BBCD-0681ECE3A200}" type="slidenum">
              <a:rPr lang="en-US" smtClean="0"/>
              <a:pPr/>
              <a:t>40</a:t>
            </a:fld>
            <a:endParaRPr lang="en-US"/>
          </a:p>
        </p:txBody>
      </p:sp>
    </p:spTree>
    <p:extLst>
      <p:ext uri="{BB962C8B-B14F-4D97-AF65-F5344CB8AC3E}">
        <p14:creationId xmlns:p14="http://schemas.microsoft.com/office/powerpoint/2010/main" val="2862103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4EB253-283D-491E-9E76-D90160AA38A2}"/>
              </a:ext>
            </a:extLst>
          </p:cNvPr>
          <p:cNvSpPr>
            <a:spLocks noGrp="1"/>
          </p:cNvSpPr>
          <p:nvPr>
            <p:ph type="title"/>
          </p:nvPr>
        </p:nvSpPr>
        <p:spPr/>
        <p:txBody>
          <a:bodyPr/>
          <a:lstStyle/>
          <a:p>
            <a:r>
              <a:rPr lang="en-US" dirty="0"/>
              <a:t>False Positive Antigen Test? </a:t>
            </a:r>
          </a:p>
        </p:txBody>
      </p:sp>
      <p:graphicFrame>
        <p:nvGraphicFramePr>
          <p:cNvPr id="9" name="Content Placeholder 8">
            <a:extLst>
              <a:ext uri="{FF2B5EF4-FFF2-40B4-BE49-F238E27FC236}">
                <a16:creationId xmlns:a16="http://schemas.microsoft.com/office/drawing/2014/main" id="{6C5BA342-0598-431E-BAB7-46E510B6FC2C}"/>
              </a:ext>
            </a:extLst>
          </p:cNvPr>
          <p:cNvGraphicFramePr>
            <a:graphicFrameLocks noGrp="1"/>
          </p:cNvGraphicFramePr>
          <p:nvPr>
            <p:ph idx="1"/>
            <p:extLst>
              <p:ext uri="{D42A27DB-BD31-4B8C-83A1-F6EECF244321}">
                <p14:modId xmlns:p14="http://schemas.microsoft.com/office/powerpoint/2010/main" val="2867355293"/>
              </p:ext>
            </p:extLst>
          </p:nvPr>
        </p:nvGraphicFramePr>
        <p:xfrm>
          <a:off x="609600" y="2074985"/>
          <a:ext cx="10785231" cy="4051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53DD2502-01CF-4D95-9DA7-78259E8F48E4}"/>
              </a:ext>
            </a:extLst>
          </p:cNvPr>
          <p:cNvSpPr>
            <a:spLocks noGrp="1"/>
          </p:cNvSpPr>
          <p:nvPr>
            <p:ph type="dt" sz="half" idx="10"/>
          </p:nvPr>
        </p:nvSpPr>
        <p:spPr/>
        <p:txBody>
          <a:bodyPr/>
          <a:lstStyle/>
          <a:p>
            <a:r>
              <a:rPr lang="en-US"/>
              <a:t>V.10.19.20, Copyright © 2020, All Rights Reserved</a:t>
            </a:r>
            <a:endParaRPr lang="en-US" dirty="0"/>
          </a:p>
        </p:txBody>
      </p:sp>
      <p:sp>
        <p:nvSpPr>
          <p:cNvPr id="6" name="Slide Number Placeholder 5">
            <a:extLst>
              <a:ext uri="{FF2B5EF4-FFF2-40B4-BE49-F238E27FC236}">
                <a16:creationId xmlns:a16="http://schemas.microsoft.com/office/drawing/2014/main" id="{294D5C05-09C9-414D-A81A-0CC50B8CDA09}"/>
              </a:ext>
            </a:extLst>
          </p:cNvPr>
          <p:cNvSpPr>
            <a:spLocks noGrp="1"/>
          </p:cNvSpPr>
          <p:nvPr>
            <p:ph type="sldNum" sz="quarter" idx="12"/>
          </p:nvPr>
        </p:nvSpPr>
        <p:spPr/>
        <p:txBody>
          <a:bodyPr/>
          <a:lstStyle/>
          <a:p>
            <a:fld id="{D047D28A-C30C-6345-BBCD-0681ECE3A200}" type="slidenum">
              <a:rPr lang="en-US" smtClean="0"/>
              <a:pPr/>
              <a:t>41</a:t>
            </a:fld>
            <a:endParaRPr lang="en-US"/>
          </a:p>
        </p:txBody>
      </p:sp>
    </p:spTree>
    <p:extLst>
      <p:ext uri="{BB962C8B-B14F-4D97-AF65-F5344CB8AC3E}">
        <p14:creationId xmlns:p14="http://schemas.microsoft.com/office/powerpoint/2010/main" val="263729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58C3-0A6C-49AF-A9F6-4577DDD97A0E}"/>
              </a:ext>
            </a:extLst>
          </p:cNvPr>
          <p:cNvSpPr>
            <a:spLocks noGrp="1"/>
          </p:cNvSpPr>
          <p:nvPr>
            <p:ph type="title"/>
          </p:nvPr>
        </p:nvSpPr>
        <p:spPr/>
        <p:txBody>
          <a:bodyPr>
            <a:normAutofit fontScale="90000"/>
          </a:bodyPr>
          <a:lstStyle/>
          <a:p>
            <a:r>
              <a:rPr lang="en-US" dirty="0"/>
              <a:t>While Confirming Potential False Positive Antigen Test</a:t>
            </a:r>
          </a:p>
        </p:txBody>
      </p:sp>
      <p:graphicFrame>
        <p:nvGraphicFramePr>
          <p:cNvPr id="6" name="Content Placeholder 5">
            <a:extLst>
              <a:ext uri="{FF2B5EF4-FFF2-40B4-BE49-F238E27FC236}">
                <a16:creationId xmlns:a16="http://schemas.microsoft.com/office/drawing/2014/main" id="{D6BE5C44-13E0-4000-8066-D321891B09E3}"/>
              </a:ext>
            </a:extLst>
          </p:cNvPr>
          <p:cNvGraphicFramePr>
            <a:graphicFrameLocks noGrp="1"/>
          </p:cNvGraphicFramePr>
          <p:nvPr>
            <p:ph idx="1"/>
            <p:extLst>
              <p:ext uri="{D42A27DB-BD31-4B8C-83A1-F6EECF244321}">
                <p14:modId xmlns:p14="http://schemas.microsoft.com/office/powerpoint/2010/main" val="1258939678"/>
              </p:ext>
            </p:extLst>
          </p:nvPr>
        </p:nvGraphicFramePr>
        <p:xfrm>
          <a:off x="731520" y="1928059"/>
          <a:ext cx="10688320" cy="399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3EC6FEC-84B0-4A6C-8AC6-ABFE15BC5DC1}"/>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CA357B10-A358-4E35-8F41-B2F3373C5ADA}"/>
              </a:ext>
            </a:extLst>
          </p:cNvPr>
          <p:cNvSpPr>
            <a:spLocks noGrp="1"/>
          </p:cNvSpPr>
          <p:nvPr>
            <p:ph type="sldNum" sz="quarter" idx="12"/>
          </p:nvPr>
        </p:nvSpPr>
        <p:spPr/>
        <p:txBody>
          <a:bodyPr/>
          <a:lstStyle/>
          <a:p>
            <a:fld id="{D047D28A-C30C-6345-BBCD-0681ECE3A200}" type="slidenum">
              <a:rPr lang="en-US" smtClean="0"/>
              <a:pPr/>
              <a:t>42</a:t>
            </a:fld>
            <a:endParaRPr lang="en-US"/>
          </a:p>
        </p:txBody>
      </p:sp>
    </p:spTree>
    <p:extLst>
      <p:ext uri="{BB962C8B-B14F-4D97-AF65-F5344CB8AC3E}">
        <p14:creationId xmlns:p14="http://schemas.microsoft.com/office/powerpoint/2010/main" val="535811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A4D4-49EC-478F-9958-83F11BE18456}"/>
              </a:ext>
            </a:extLst>
          </p:cNvPr>
          <p:cNvSpPr>
            <a:spLocks noGrp="1"/>
          </p:cNvSpPr>
          <p:nvPr>
            <p:ph type="title"/>
          </p:nvPr>
        </p:nvSpPr>
        <p:spPr/>
        <p:txBody>
          <a:bodyPr/>
          <a:lstStyle/>
          <a:p>
            <a:r>
              <a:rPr lang="en-US" dirty="0"/>
              <a:t>Discordant Test Results</a:t>
            </a:r>
          </a:p>
        </p:txBody>
      </p:sp>
      <p:graphicFrame>
        <p:nvGraphicFramePr>
          <p:cNvPr id="6" name="Content Placeholder 5">
            <a:extLst>
              <a:ext uri="{FF2B5EF4-FFF2-40B4-BE49-F238E27FC236}">
                <a16:creationId xmlns:a16="http://schemas.microsoft.com/office/drawing/2014/main" id="{30C9048E-4699-4F32-9D80-99E9F495EDB6}"/>
              </a:ext>
            </a:extLst>
          </p:cNvPr>
          <p:cNvGraphicFramePr>
            <a:graphicFrameLocks noGrp="1"/>
          </p:cNvGraphicFramePr>
          <p:nvPr>
            <p:ph idx="1"/>
            <p:extLst>
              <p:ext uri="{D42A27DB-BD31-4B8C-83A1-F6EECF244321}">
                <p14:modId xmlns:p14="http://schemas.microsoft.com/office/powerpoint/2010/main" val="803303542"/>
              </p:ext>
            </p:extLst>
          </p:nvPr>
        </p:nvGraphicFramePr>
        <p:xfrm>
          <a:off x="906235" y="1991360"/>
          <a:ext cx="10066565" cy="394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1B25DD0E-34A7-4C42-A6BC-379EB6558262}"/>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B89CE356-8F77-4BE0-B203-44012E2CB99F}"/>
              </a:ext>
            </a:extLst>
          </p:cNvPr>
          <p:cNvSpPr>
            <a:spLocks noGrp="1"/>
          </p:cNvSpPr>
          <p:nvPr>
            <p:ph type="sldNum" sz="quarter" idx="12"/>
          </p:nvPr>
        </p:nvSpPr>
        <p:spPr/>
        <p:txBody>
          <a:bodyPr/>
          <a:lstStyle/>
          <a:p>
            <a:fld id="{D047D28A-C30C-6345-BBCD-0681ECE3A200}" type="slidenum">
              <a:rPr lang="en-US" smtClean="0"/>
              <a:pPr/>
              <a:t>43</a:t>
            </a:fld>
            <a:endParaRPr lang="en-US"/>
          </a:p>
        </p:txBody>
      </p:sp>
    </p:spTree>
    <p:extLst>
      <p:ext uri="{BB962C8B-B14F-4D97-AF65-F5344CB8AC3E}">
        <p14:creationId xmlns:p14="http://schemas.microsoft.com/office/powerpoint/2010/main" val="3673158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5483-0B2F-41C3-8CD6-892CCCEE8774}"/>
              </a:ext>
            </a:extLst>
          </p:cNvPr>
          <p:cNvSpPr>
            <a:spLocks noGrp="1"/>
          </p:cNvSpPr>
          <p:nvPr>
            <p:ph type="title"/>
          </p:nvPr>
        </p:nvSpPr>
        <p:spPr/>
        <p:txBody>
          <a:bodyPr/>
          <a:lstStyle/>
          <a:p>
            <a:r>
              <a:rPr lang="en-US" dirty="0"/>
              <a:t>Positive Antigen Test, Symptomatic Patient</a:t>
            </a:r>
          </a:p>
        </p:txBody>
      </p:sp>
      <p:graphicFrame>
        <p:nvGraphicFramePr>
          <p:cNvPr id="6" name="Content Placeholder 5">
            <a:extLst>
              <a:ext uri="{FF2B5EF4-FFF2-40B4-BE49-F238E27FC236}">
                <a16:creationId xmlns:a16="http://schemas.microsoft.com/office/drawing/2014/main" id="{2D7583FB-E3E5-40C7-B84C-DF45284DF5F4}"/>
              </a:ext>
            </a:extLst>
          </p:cNvPr>
          <p:cNvGraphicFramePr>
            <a:graphicFrameLocks noGrp="1"/>
          </p:cNvGraphicFramePr>
          <p:nvPr>
            <p:ph idx="1"/>
            <p:extLst>
              <p:ext uri="{D42A27DB-BD31-4B8C-83A1-F6EECF244321}">
                <p14:modId xmlns:p14="http://schemas.microsoft.com/office/powerpoint/2010/main" val="2707769871"/>
              </p:ext>
            </p:extLst>
          </p:nvPr>
        </p:nvGraphicFramePr>
        <p:xfrm>
          <a:off x="609600" y="1766701"/>
          <a:ext cx="10972800" cy="431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C876979B-2C0D-4E55-9479-6B20776A67F3}"/>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52EDF991-5EAB-4108-A24F-59C30BF6A73E}"/>
              </a:ext>
            </a:extLst>
          </p:cNvPr>
          <p:cNvSpPr>
            <a:spLocks noGrp="1"/>
          </p:cNvSpPr>
          <p:nvPr>
            <p:ph type="sldNum" sz="quarter" idx="12"/>
          </p:nvPr>
        </p:nvSpPr>
        <p:spPr/>
        <p:txBody>
          <a:bodyPr/>
          <a:lstStyle/>
          <a:p>
            <a:fld id="{D047D28A-C30C-6345-BBCD-0681ECE3A200}" type="slidenum">
              <a:rPr lang="en-US" smtClean="0"/>
              <a:pPr/>
              <a:t>44</a:t>
            </a:fld>
            <a:endParaRPr lang="en-US"/>
          </a:p>
        </p:txBody>
      </p:sp>
    </p:spTree>
    <p:extLst>
      <p:ext uri="{BB962C8B-B14F-4D97-AF65-F5344CB8AC3E}">
        <p14:creationId xmlns:p14="http://schemas.microsoft.com/office/powerpoint/2010/main" val="3228492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5FE25DB-95D9-4688-940A-9B568A1E9A32}"/>
              </a:ext>
            </a:extLst>
          </p:cNvPr>
          <p:cNvSpPr>
            <a:spLocks noGrp="1"/>
          </p:cNvSpPr>
          <p:nvPr>
            <p:ph type="title"/>
          </p:nvPr>
        </p:nvSpPr>
        <p:spPr>
          <a:xfrm>
            <a:off x="609601" y="273050"/>
            <a:ext cx="4011084" cy="1162050"/>
          </a:xfrm>
        </p:spPr>
        <p:txBody>
          <a:bodyPr/>
          <a:lstStyle/>
          <a:p>
            <a:pPr algn="ctr"/>
            <a:r>
              <a:rPr lang="en-US" dirty="0" err="1"/>
              <a:t>Cohorting</a:t>
            </a:r>
            <a:r>
              <a:rPr lang="en-US" dirty="0"/>
              <a:t> of Residents</a:t>
            </a:r>
          </a:p>
        </p:txBody>
      </p:sp>
      <p:pic>
        <p:nvPicPr>
          <p:cNvPr id="6" name="Content Placeholder 5">
            <a:extLst>
              <a:ext uri="{FF2B5EF4-FFF2-40B4-BE49-F238E27FC236}">
                <a16:creationId xmlns:a16="http://schemas.microsoft.com/office/drawing/2014/main" id="{FF846DC3-71A5-42D6-B963-6065D6144D7A}"/>
              </a:ext>
            </a:extLst>
          </p:cNvPr>
          <p:cNvPicPr>
            <a:picLocks noGrp="1" noChangeAspect="1"/>
          </p:cNvPicPr>
          <p:nvPr>
            <p:ph idx="1"/>
          </p:nvPr>
        </p:nvPicPr>
        <p:blipFill>
          <a:blip r:embed="rId2"/>
          <a:stretch>
            <a:fillRect/>
          </a:stretch>
        </p:blipFill>
        <p:spPr>
          <a:xfrm>
            <a:off x="5095277" y="937223"/>
            <a:ext cx="6487123" cy="4524768"/>
          </a:xfrm>
          <a:prstGeom prst="rect">
            <a:avLst/>
          </a:prstGeom>
          <a:noFill/>
        </p:spPr>
      </p:pic>
      <p:sp>
        <p:nvSpPr>
          <p:cNvPr id="13" name="Text Placeholder 3">
            <a:extLst>
              <a:ext uri="{FF2B5EF4-FFF2-40B4-BE49-F238E27FC236}">
                <a16:creationId xmlns:a16="http://schemas.microsoft.com/office/drawing/2014/main" id="{73164337-CFA6-4BFF-B7A4-981480824632}"/>
              </a:ext>
            </a:extLst>
          </p:cNvPr>
          <p:cNvSpPr>
            <a:spLocks noGrp="1"/>
          </p:cNvSpPr>
          <p:nvPr>
            <p:ph type="body" sz="half" idx="2"/>
          </p:nvPr>
        </p:nvSpPr>
        <p:spPr>
          <a:xfrm>
            <a:off x="609601" y="1435101"/>
            <a:ext cx="4011084" cy="4691063"/>
          </a:xfrm>
        </p:spPr>
        <p:txBody>
          <a:bodyPr/>
          <a:lstStyle/>
          <a:p>
            <a:endParaRPr lang="en-US" dirty="0"/>
          </a:p>
        </p:txBody>
      </p:sp>
      <p:sp>
        <p:nvSpPr>
          <p:cNvPr id="4" name="Date Placeholder 3">
            <a:extLst>
              <a:ext uri="{FF2B5EF4-FFF2-40B4-BE49-F238E27FC236}">
                <a16:creationId xmlns:a16="http://schemas.microsoft.com/office/drawing/2014/main" id="{530D1415-04BD-4104-A9B8-61D429D9BF39}"/>
              </a:ext>
            </a:extLst>
          </p:cNvPr>
          <p:cNvSpPr>
            <a:spLocks noGrp="1"/>
          </p:cNvSpPr>
          <p:nvPr>
            <p:ph type="dt" sz="half" idx="10"/>
          </p:nvPr>
        </p:nvSpPr>
        <p:spPr>
          <a:xfrm>
            <a:off x="0" y="6356351"/>
            <a:ext cx="2844800" cy="365125"/>
          </a:xfrm>
        </p:spPr>
        <p:txBody>
          <a:bodyPr anchor="ctr">
            <a:normAutofit/>
          </a:bodyPr>
          <a:lstStyle/>
          <a:p>
            <a:pPr>
              <a:spcAft>
                <a:spcPts val="600"/>
              </a:spcAft>
            </a:pPr>
            <a:r>
              <a:rPr lang="en-US"/>
              <a:t>V.10.19.20, Copyright © 2020, All Rights Reserved</a:t>
            </a:r>
          </a:p>
        </p:txBody>
      </p:sp>
      <p:sp>
        <p:nvSpPr>
          <p:cNvPr id="5" name="Slide Number Placeholder 4">
            <a:extLst>
              <a:ext uri="{FF2B5EF4-FFF2-40B4-BE49-F238E27FC236}">
                <a16:creationId xmlns:a16="http://schemas.microsoft.com/office/drawing/2014/main" id="{9B94A4CF-3C44-44C0-8E54-9C1139CAE784}"/>
              </a:ext>
            </a:extLst>
          </p:cNvPr>
          <p:cNvSpPr>
            <a:spLocks noGrp="1"/>
          </p:cNvSpPr>
          <p:nvPr>
            <p:ph type="sldNum" sz="quarter" idx="12"/>
          </p:nvPr>
        </p:nvSpPr>
        <p:spPr>
          <a:xfrm>
            <a:off x="4165600" y="6356351"/>
            <a:ext cx="3860800" cy="365125"/>
          </a:xfrm>
        </p:spPr>
        <p:txBody>
          <a:bodyPr anchor="ctr">
            <a:normAutofit/>
          </a:bodyPr>
          <a:lstStyle/>
          <a:p>
            <a:pPr>
              <a:spcAft>
                <a:spcPts val="600"/>
              </a:spcAft>
            </a:pPr>
            <a:fld id="{D047D28A-C30C-6345-BBCD-0681ECE3A200}" type="slidenum">
              <a:rPr lang="en-US" smtClean="0"/>
              <a:pPr>
                <a:spcAft>
                  <a:spcPts val="600"/>
                </a:spcAft>
              </a:pPr>
              <a:t>45</a:t>
            </a:fld>
            <a:endParaRPr lang="en-US"/>
          </a:p>
        </p:txBody>
      </p:sp>
    </p:spTree>
    <p:extLst>
      <p:ext uri="{BB962C8B-B14F-4D97-AF65-F5344CB8AC3E}">
        <p14:creationId xmlns:p14="http://schemas.microsoft.com/office/powerpoint/2010/main" val="1595378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29FE-7D12-4D8C-A160-70EEB8D4297F}"/>
              </a:ext>
            </a:extLst>
          </p:cNvPr>
          <p:cNvSpPr>
            <a:spLocks noGrp="1"/>
          </p:cNvSpPr>
          <p:nvPr>
            <p:ph type="title"/>
          </p:nvPr>
        </p:nvSpPr>
        <p:spPr/>
        <p:txBody>
          <a:bodyPr>
            <a:normAutofit fontScale="90000"/>
          </a:bodyPr>
          <a:lstStyle/>
          <a:p>
            <a:r>
              <a:rPr lang="en-US" dirty="0"/>
              <a:t>AHCA/NCAL Algorithm for Testing and Cohorting Nursing Home Residents</a:t>
            </a:r>
          </a:p>
        </p:txBody>
      </p:sp>
      <p:sp>
        <p:nvSpPr>
          <p:cNvPr id="4" name="Date Placeholder 3">
            <a:extLst>
              <a:ext uri="{FF2B5EF4-FFF2-40B4-BE49-F238E27FC236}">
                <a16:creationId xmlns:a16="http://schemas.microsoft.com/office/drawing/2014/main" id="{CEA9EE9F-5049-49F8-97DF-0E3503689B19}"/>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8471BBC3-66B1-4EAD-A6C0-D8D344F378ED}"/>
              </a:ext>
            </a:extLst>
          </p:cNvPr>
          <p:cNvSpPr>
            <a:spLocks noGrp="1"/>
          </p:cNvSpPr>
          <p:nvPr>
            <p:ph type="sldNum" sz="quarter" idx="12"/>
          </p:nvPr>
        </p:nvSpPr>
        <p:spPr/>
        <p:txBody>
          <a:bodyPr/>
          <a:lstStyle/>
          <a:p>
            <a:fld id="{D047D28A-C30C-6345-BBCD-0681ECE3A200}" type="slidenum">
              <a:rPr lang="en-US" smtClean="0"/>
              <a:pPr/>
              <a:t>46</a:t>
            </a:fld>
            <a:endParaRPr lang="en-US"/>
          </a:p>
        </p:txBody>
      </p:sp>
      <p:sp>
        <p:nvSpPr>
          <p:cNvPr id="8" name="TextBox 7">
            <a:extLst>
              <a:ext uri="{FF2B5EF4-FFF2-40B4-BE49-F238E27FC236}">
                <a16:creationId xmlns:a16="http://schemas.microsoft.com/office/drawing/2014/main" id="{85CBFFA3-0944-401D-9A6F-919B796CBC80}"/>
              </a:ext>
            </a:extLst>
          </p:cNvPr>
          <p:cNvSpPr txBox="1"/>
          <p:nvPr/>
        </p:nvSpPr>
        <p:spPr>
          <a:xfrm>
            <a:off x="176980" y="1729246"/>
            <a:ext cx="3708400" cy="369332"/>
          </a:xfrm>
          <a:prstGeom prst="rect">
            <a:avLst/>
          </a:prstGeom>
          <a:solidFill>
            <a:srgbClr val="672469"/>
          </a:solidFill>
        </p:spPr>
        <p:txBody>
          <a:bodyPr wrap="square" rtlCol="0">
            <a:spAutoFit/>
          </a:bodyPr>
          <a:lstStyle/>
          <a:p>
            <a:pPr algn="ctr"/>
            <a:r>
              <a:rPr lang="en-US" sz="900" dirty="0">
                <a:solidFill>
                  <a:srgbClr val="D3A836"/>
                </a:solidFill>
              </a:rPr>
              <a:t>Test (PCR or Antigen)</a:t>
            </a:r>
          </a:p>
          <a:p>
            <a:pPr algn="ctr"/>
            <a:r>
              <a:rPr lang="en-US" sz="900" dirty="0">
                <a:solidFill>
                  <a:srgbClr val="D3A836"/>
                </a:solidFill>
              </a:rPr>
              <a:t>Residents who Develop Symptoms</a:t>
            </a:r>
          </a:p>
        </p:txBody>
      </p:sp>
      <p:sp>
        <p:nvSpPr>
          <p:cNvPr id="10" name="TextBox 9">
            <a:extLst>
              <a:ext uri="{FF2B5EF4-FFF2-40B4-BE49-F238E27FC236}">
                <a16:creationId xmlns:a16="http://schemas.microsoft.com/office/drawing/2014/main" id="{C58E478F-2883-4720-AAC3-F45C7709DD51}"/>
              </a:ext>
            </a:extLst>
          </p:cNvPr>
          <p:cNvSpPr txBox="1"/>
          <p:nvPr/>
        </p:nvSpPr>
        <p:spPr>
          <a:xfrm>
            <a:off x="4241800" y="1729246"/>
            <a:ext cx="3708400" cy="369332"/>
          </a:xfrm>
          <a:prstGeom prst="rect">
            <a:avLst/>
          </a:prstGeom>
          <a:solidFill>
            <a:srgbClr val="672469"/>
          </a:solidFill>
        </p:spPr>
        <p:txBody>
          <a:bodyPr wrap="square" rtlCol="0">
            <a:spAutoFit/>
          </a:bodyPr>
          <a:lstStyle/>
          <a:p>
            <a:pPr algn="ctr"/>
            <a:r>
              <a:rPr lang="en-US" sz="900" dirty="0">
                <a:solidFill>
                  <a:srgbClr val="D3A836"/>
                </a:solidFill>
              </a:rPr>
              <a:t>Test (PCR or Antigen)</a:t>
            </a:r>
          </a:p>
          <a:p>
            <a:pPr algn="ctr"/>
            <a:r>
              <a:rPr lang="en-US" sz="900" dirty="0">
                <a:solidFill>
                  <a:srgbClr val="D3A836"/>
                </a:solidFill>
              </a:rPr>
              <a:t>All residents simultaneously</a:t>
            </a:r>
          </a:p>
        </p:txBody>
      </p:sp>
      <p:sp>
        <p:nvSpPr>
          <p:cNvPr id="11" name="TextBox 10">
            <a:extLst>
              <a:ext uri="{FF2B5EF4-FFF2-40B4-BE49-F238E27FC236}">
                <a16:creationId xmlns:a16="http://schemas.microsoft.com/office/drawing/2014/main" id="{FEB58C15-638D-44ED-B434-8A1D3D3AC4F9}"/>
              </a:ext>
            </a:extLst>
          </p:cNvPr>
          <p:cNvSpPr txBox="1"/>
          <p:nvPr/>
        </p:nvSpPr>
        <p:spPr>
          <a:xfrm>
            <a:off x="8306620" y="1729246"/>
            <a:ext cx="3708400" cy="369332"/>
          </a:xfrm>
          <a:prstGeom prst="rect">
            <a:avLst/>
          </a:prstGeom>
          <a:solidFill>
            <a:srgbClr val="672469"/>
          </a:solidFill>
        </p:spPr>
        <p:txBody>
          <a:bodyPr wrap="square" rtlCol="0">
            <a:spAutoFit/>
          </a:bodyPr>
          <a:lstStyle/>
          <a:p>
            <a:pPr algn="ctr"/>
            <a:r>
              <a:rPr lang="en-US" sz="900" dirty="0">
                <a:solidFill>
                  <a:srgbClr val="D3A836"/>
                </a:solidFill>
              </a:rPr>
              <a:t>Test (PCR or Antigen)</a:t>
            </a:r>
          </a:p>
          <a:p>
            <a:pPr algn="ctr"/>
            <a:r>
              <a:rPr lang="en-US" sz="900" dirty="0">
                <a:solidFill>
                  <a:srgbClr val="D3A836"/>
                </a:solidFill>
              </a:rPr>
              <a:t>New Admission</a:t>
            </a:r>
          </a:p>
        </p:txBody>
      </p:sp>
      <p:sp>
        <p:nvSpPr>
          <p:cNvPr id="14" name="TextBox 13">
            <a:extLst>
              <a:ext uri="{FF2B5EF4-FFF2-40B4-BE49-F238E27FC236}">
                <a16:creationId xmlns:a16="http://schemas.microsoft.com/office/drawing/2014/main" id="{F1C5445A-20EF-4EFD-A46A-649FBEE6907C}"/>
              </a:ext>
            </a:extLst>
          </p:cNvPr>
          <p:cNvSpPr txBox="1"/>
          <p:nvPr/>
        </p:nvSpPr>
        <p:spPr>
          <a:xfrm>
            <a:off x="176980" y="2290642"/>
            <a:ext cx="11838040" cy="784830"/>
          </a:xfrm>
          <a:prstGeom prst="rect">
            <a:avLst/>
          </a:prstGeom>
          <a:solidFill>
            <a:srgbClr val="672469"/>
          </a:solidFill>
        </p:spPr>
        <p:txBody>
          <a:bodyPr wrap="square" rtlCol="0">
            <a:spAutoFit/>
          </a:bodyPr>
          <a:lstStyle/>
          <a:p>
            <a:pPr algn="ctr"/>
            <a:r>
              <a:rPr lang="en-US" sz="900" b="1" dirty="0">
                <a:solidFill>
                  <a:srgbClr val="D3A836"/>
                </a:solidFill>
              </a:rPr>
              <a:t>While awaiting Results</a:t>
            </a:r>
          </a:p>
          <a:p>
            <a:pPr marL="342900" indent="-342900">
              <a:buFont typeface="Arial" panose="020B0604020202020204" pitchFamily="34" charset="0"/>
              <a:buChar char="•"/>
            </a:pPr>
            <a:r>
              <a:rPr lang="en-US" sz="900" dirty="0">
                <a:solidFill>
                  <a:srgbClr val="D3A836"/>
                </a:solidFill>
              </a:rPr>
              <a:t>Implement (if not already in place) source control masks on all residents &amp; staff,</a:t>
            </a:r>
          </a:p>
          <a:p>
            <a:pPr marL="342900" indent="-342900">
              <a:buFont typeface="Arial" panose="020B0604020202020204" pitchFamily="34" charset="0"/>
              <a:buChar char="•"/>
            </a:pPr>
            <a:r>
              <a:rPr lang="en-US" sz="900" dirty="0">
                <a:solidFill>
                  <a:srgbClr val="D3A836"/>
                </a:solidFill>
              </a:rPr>
              <a:t>Monitor for symptoms &amp; follow social distancing,</a:t>
            </a:r>
          </a:p>
          <a:p>
            <a:pPr marL="342900" indent="-342900">
              <a:buFont typeface="Arial" panose="020B0604020202020204" pitchFamily="34" charset="0"/>
              <a:buChar char="•"/>
            </a:pPr>
            <a:r>
              <a:rPr lang="en-US" sz="900" dirty="0">
                <a:solidFill>
                  <a:srgbClr val="D3A836"/>
                </a:solidFill>
              </a:rPr>
              <a:t>Implement Transmission Based Precautions (TBC) and if possible, maintain dedicated staff assigned to residents</a:t>
            </a:r>
          </a:p>
          <a:p>
            <a:pPr marL="342900" indent="-342900">
              <a:buFont typeface="Arial" panose="020B0604020202020204" pitchFamily="34" charset="0"/>
              <a:buChar char="•"/>
            </a:pPr>
            <a:r>
              <a:rPr lang="en-US" sz="900" dirty="0">
                <a:solidFill>
                  <a:srgbClr val="D3A836"/>
                </a:solidFill>
              </a:rPr>
              <a:t>If in single room keep until test results; if roommates, </a:t>
            </a:r>
            <a:r>
              <a:rPr lang="en-US" sz="900" u="sng" dirty="0">
                <a:solidFill>
                  <a:srgbClr val="D3A836"/>
                </a:solidFill>
              </a:rPr>
              <a:t>consider </a:t>
            </a:r>
            <a:r>
              <a:rPr lang="en-US" sz="900" dirty="0">
                <a:solidFill>
                  <a:srgbClr val="D3A836"/>
                </a:solidFill>
              </a:rPr>
              <a:t>transferring to a single room while awaiting test results or check with local health department for guidance</a:t>
            </a:r>
          </a:p>
        </p:txBody>
      </p:sp>
      <p:sp>
        <p:nvSpPr>
          <p:cNvPr id="15" name="TextBox 14">
            <a:extLst>
              <a:ext uri="{FF2B5EF4-FFF2-40B4-BE49-F238E27FC236}">
                <a16:creationId xmlns:a16="http://schemas.microsoft.com/office/drawing/2014/main" id="{572F6EFA-F409-4032-9EC0-D5F9787ED738}"/>
              </a:ext>
            </a:extLst>
          </p:cNvPr>
          <p:cNvSpPr txBox="1"/>
          <p:nvPr/>
        </p:nvSpPr>
        <p:spPr>
          <a:xfrm>
            <a:off x="176980" y="3390114"/>
            <a:ext cx="5250426" cy="784830"/>
          </a:xfrm>
          <a:prstGeom prst="rect">
            <a:avLst/>
          </a:prstGeom>
          <a:solidFill>
            <a:srgbClr val="672469"/>
          </a:solidFill>
        </p:spPr>
        <p:txBody>
          <a:bodyPr wrap="square" rtlCol="0">
            <a:spAutoFit/>
          </a:bodyPr>
          <a:lstStyle/>
          <a:p>
            <a:pPr algn="ctr"/>
            <a:r>
              <a:rPr lang="en-US" sz="900" b="1" dirty="0">
                <a:solidFill>
                  <a:srgbClr val="D3A836"/>
                </a:solidFill>
              </a:rPr>
              <a:t>Negative Tests</a:t>
            </a:r>
          </a:p>
          <a:p>
            <a:pPr marL="171450" indent="-171450">
              <a:buFont typeface="Arial" panose="020B0604020202020204" pitchFamily="34" charset="0"/>
              <a:buChar char="•"/>
            </a:pPr>
            <a:r>
              <a:rPr lang="en-US" sz="900" dirty="0">
                <a:solidFill>
                  <a:srgbClr val="D3A836"/>
                </a:solidFill>
              </a:rPr>
              <a:t>Wear source control masks &amp; monitor for symptoms</a:t>
            </a:r>
          </a:p>
          <a:p>
            <a:pPr marL="171450" indent="-171450">
              <a:buFont typeface="Arial" panose="020B0604020202020204" pitchFamily="34" charset="0"/>
              <a:buChar char="•"/>
            </a:pPr>
            <a:r>
              <a:rPr lang="en-US" sz="900" dirty="0">
                <a:solidFill>
                  <a:srgbClr val="D3A836"/>
                </a:solidFill>
              </a:rPr>
              <a:t>Keep same staff assigned</a:t>
            </a:r>
          </a:p>
          <a:p>
            <a:r>
              <a:rPr lang="en-US" sz="900" b="1" dirty="0">
                <a:solidFill>
                  <a:srgbClr val="D3A836"/>
                </a:solidFill>
              </a:rPr>
              <a:t>Note: </a:t>
            </a:r>
            <a:r>
              <a:rPr lang="en-US" sz="900" dirty="0">
                <a:solidFill>
                  <a:srgbClr val="D3A836"/>
                </a:solidFill>
              </a:rPr>
              <a:t>negative test does not mean they are disease free, because testing may have occurred during the 14 day incubation period</a:t>
            </a:r>
            <a:endParaRPr lang="en-US" sz="900" b="1" dirty="0">
              <a:solidFill>
                <a:srgbClr val="D3A836"/>
              </a:solidFill>
            </a:endParaRPr>
          </a:p>
        </p:txBody>
      </p:sp>
      <p:sp>
        <p:nvSpPr>
          <p:cNvPr id="16" name="TextBox 15">
            <a:extLst>
              <a:ext uri="{FF2B5EF4-FFF2-40B4-BE49-F238E27FC236}">
                <a16:creationId xmlns:a16="http://schemas.microsoft.com/office/drawing/2014/main" id="{29C77B8C-8811-4BC0-B27A-4E8E5A18A13B}"/>
              </a:ext>
            </a:extLst>
          </p:cNvPr>
          <p:cNvSpPr txBox="1"/>
          <p:nvPr/>
        </p:nvSpPr>
        <p:spPr>
          <a:xfrm>
            <a:off x="6738374" y="3378535"/>
            <a:ext cx="5250426" cy="784830"/>
          </a:xfrm>
          <a:prstGeom prst="rect">
            <a:avLst/>
          </a:prstGeom>
          <a:solidFill>
            <a:srgbClr val="672469"/>
          </a:solidFill>
        </p:spPr>
        <p:txBody>
          <a:bodyPr wrap="square" rtlCol="0">
            <a:spAutoFit/>
          </a:bodyPr>
          <a:lstStyle/>
          <a:p>
            <a:pPr algn="ctr"/>
            <a:r>
              <a:rPr lang="en-US" sz="900" b="1" dirty="0">
                <a:solidFill>
                  <a:srgbClr val="D3A836"/>
                </a:solidFill>
              </a:rPr>
              <a:t>Positive  Tests</a:t>
            </a:r>
          </a:p>
          <a:p>
            <a:pPr marL="171450" indent="-171450">
              <a:buFont typeface="Arial" panose="020B0604020202020204" pitchFamily="34" charset="0"/>
              <a:buChar char="•"/>
            </a:pPr>
            <a:r>
              <a:rPr lang="en-US" sz="900" dirty="0">
                <a:solidFill>
                  <a:srgbClr val="D3A836"/>
                </a:solidFill>
              </a:rPr>
              <a:t>Implement TBC</a:t>
            </a:r>
          </a:p>
          <a:p>
            <a:pPr marL="171450" indent="-171450">
              <a:buFont typeface="Arial" panose="020B0604020202020204" pitchFamily="34" charset="0"/>
              <a:buChar char="•"/>
            </a:pPr>
            <a:r>
              <a:rPr lang="en-US" sz="900" dirty="0">
                <a:solidFill>
                  <a:srgbClr val="D3A836"/>
                </a:solidFill>
              </a:rPr>
              <a:t>Monitor for COVID-19 complications including hypoxia</a:t>
            </a:r>
          </a:p>
          <a:p>
            <a:pPr marL="171450" indent="-171450">
              <a:buFont typeface="Arial" panose="020B0604020202020204" pitchFamily="34" charset="0"/>
              <a:buChar char="•"/>
            </a:pPr>
            <a:r>
              <a:rPr lang="en-US" sz="900" dirty="0">
                <a:solidFill>
                  <a:srgbClr val="D3A836"/>
                </a:solidFill>
              </a:rPr>
              <a:t>Keep same staff assigned</a:t>
            </a:r>
          </a:p>
          <a:p>
            <a:pPr marL="171450" indent="-171450">
              <a:buFont typeface="Arial" panose="020B0604020202020204" pitchFamily="34" charset="0"/>
              <a:buChar char="•"/>
            </a:pPr>
            <a:r>
              <a:rPr lang="en-US" sz="900" dirty="0">
                <a:solidFill>
                  <a:srgbClr val="D3A836"/>
                </a:solidFill>
              </a:rPr>
              <a:t>Use source control mask on resident during care</a:t>
            </a:r>
          </a:p>
        </p:txBody>
      </p:sp>
      <p:sp>
        <p:nvSpPr>
          <p:cNvPr id="17" name="TextBox 16">
            <a:extLst>
              <a:ext uri="{FF2B5EF4-FFF2-40B4-BE49-F238E27FC236}">
                <a16:creationId xmlns:a16="http://schemas.microsoft.com/office/drawing/2014/main" id="{8949E94A-7B33-4C2B-B2A4-A74E61EF0B51}"/>
              </a:ext>
            </a:extLst>
          </p:cNvPr>
          <p:cNvSpPr txBox="1"/>
          <p:nvPr/>
        </p:nvSpPr>
        <p:spPr>
          <a:xfrm>
            <a:off x="183518" y="4989182"/>
            <a:ext cx="1201877" cy="923330"/>
          </a:xfrm>
          <a:prstGeom prst="rect">
            <a:avLst/>
          </a:prstGeom>
          <a:solidFill>
            <a:srgbClr val="672469"/>
          </a:solidFill>
        </p:spPr>
        <p:txBody>
          <a:bodyPr wrap="square" rtlCol="0">
            <a:spAutoFit/>
          </a:bodyPr>
          <a:lstStyle/>
          <a:p>
            <a:r>
              <a:rPr lang="en-US" sz="900" dirty="0">
                <a:solidFill>
                  <a:srgbClr val="D3A836"/>
                </a:solidFill>
              </a:rPr>
              <a:t>Keep in single room but may consider cohorting in other single rooms on COVID (-) *identified space*</a:t>
            </a:r>
          </a:p>
        </p:txBody>
      </p:sp>
      <p:sp>
        <p:nvSpPr>
          <p:cNvPr id="18" name="TextBox 17">
            <a:extLst>
              <a:ext uri="{FF2B5EF4-FFF2-40B4-BE49-F238E27FC236}">
                <a16:creationId xmlns:a16="http://schemas.microsoft.com/office/drawing/2014/main" id="{687D8846-9F75-4A8C-AD1B-CBC74038195B}"/>
              </a:ext>
            </a:extLst>
          </p:cNvPr>
          <p:cNvSpPr txBox="1"/>
          <p:nvPr/>
        </p:nvSpPr>
        <p:spPr>
          <a:xfrm>
            <a:off x="1616674" y="4989182"/>
            <a:ext cx="1475979" cy="1068708"/>
          </a:xfrm>
          <a:prstGeom prst="rect">
            <a:avLst/>
          </a:prstGeom>
          <a:solidFill>
            <a:srgbClr val="672469"/>
          </a:solidFill>
        </p:spPr>
        <p:txBody>
          <a:bodyPr wrap="square" rtlCol="0">
            <a:spAutoFit/>
          </a:bodyPr>
          <a:lstStyle/>
          <a:p>
            <a:pPr marL="171450" indent="-171450">
              <a:buFont typeface="Arial" panose="020B0604020202020204" pitchFamily="34" charset="0"/>
              <a:buChar char="•"/>
            </a:pPr>
            <a:r>
              <a:rPr lang="en-US" sz="900" dirty="0">
                <a:solidFill>
                  <a:srgbClr val="D3A836"/>
                </a:solidFill>
              </a:rPr>
              <a:t>Keep together and shelter in place.</a:t>
            </a:r>
          </a:p>
          <a:p>
            <a:pPr algn="ctr"/>
            <a:r>
              <a:rPr lang="en-US" sz="900" dirty="0">
                <a:solidFill>
                  <a:srgbClr val="D3A836"/>
                </a:solidFill>
              </a:rPr>
              <a:t>OR</a:t>
            </a:r>
          </a:p>
          <a:p>
            <a:pPr marL="171450" indent="-171450">
              <a:buFont typeface="Arial" panose="020B0604020202020204" pitchFamily="34" charset="0"/>
              <a:buChar char="•"/>
            </a:pPr>
            <a:r>
              <a:rPr lang="en-US" sz="900" dirty="0">
                <a:solidFill>
                  <a:srgbClr val="D3A836"/>
                </a:solidFill>
              </a:rPr>
              <a:t>Consider moving to COVID-19 negative identified space (but keep together)</a:t>
            </a:r>
          </a:p>
        </p:txBody>
      </p:sp>
      <p:sp>
        <p:nvSpPr>
          <p:cNvPr id="19" name="TextBox 18">
            <a:extLst>
              <a:ext uri="{FF2B5EF4-FFF2-40B4-BE49-F238E27FC236}">
                <a16:creationId xmlns:a16="http://schemas.microsoft.com/office/drawing/2014/main" id="{64978DCD-F64A-4E84-A3A7-8C9E1F0D0EFD}"/>
              </a:ext>
            </a:extLst>
          </p:cNvPr>
          <p:cNvSpPr txBox="1"/>
          <p:nvPr/>
        </p:nvSpPr>
        <p:spPr>
          <a:xfrm>
            <a:off x="3637997" y="4989745"/>
            <a:ext cx="2702321" cy="1338828"/>
          </a:xfrm>
          <a:prstGeom prst="rect">
            <a:avLst/>
          </a:prstGeom>
          <a:solidFill>
            <a:srgbClr val="672469"/>
          </a:solidFill>
        </p:spPr>
        <p:txBody>
          <a:bodyPr wrap="square" rtlCol="0">
            <a:spAutoFit/>
          </a:bodyPr>
          <a:lstStyle/>
          <a:p>
            <a:pPr marL="171450" indent="-171450">
              <a:buFont typeface="Arial" panose="020B0604020202020204" pitchFamily="34" charset="0"/>
              <a:buChar char="•"/>
            </a:pPr>
            <a:r>
              <a:rPr lang="en-US" sz="900" dirty="0">
                <a:solidFill>
                  <a:srgbClr val="D3A836"/>
                </a:solidFill>
              </a:rPr>
              <a:t>If possible move (+) resident to a single room OR onto a COVID-19 *identified space* and keep (-) tested resident in single room in isolation </a:t>
            </a:r>
            <a:r>
              <a:rPr lang="en-US" sz="900" u="sng" dirty="0">
                <a:solidFill>
                  <a:srgbClr val="D3A836"/>
                </a:solidFill>
              </a:rPr>
              <a:t>for at least 14 days after exposure to COVID-19 (+) roommate.</a:t>
            </a:r>
          </a:p>
          <a:p>
            <a:pPr marL="171450" indent="-171450">
              <a:buFont typeface="Arial" panose="020B0604020202020204" pitchFamily="34" charset="0"/>
              <a:buChar char="•"/>
            </a:pPr>
            <a:r>
              <a:rPr lang="en-US" sz="900" dirty="0">
                <a:solidFill>
                  <a:srgbClr val="D3A836"/>
                </a:solidFill>
              </a:rPr>
              <a:t>If movement is not possible, keep with current roommate and shelter in place but use source control mask on all residents and social distancing as much as possible</a:t>
            </a:r>
          </a:p>
        </p:txBody>
      </p:sp>
      <p:sp>
        <p:nvSpPr>
          <p:cNvPr id="20" name="TextBox 19">
            <a:extLst>
              <a:ext uri="{FF2B5EF4-FFF2-40B4-BE49-F238E27FC236}">
                <a16:creationId xmlns:a16="http://schemas.microsoft.com/office/drawing/2014/main" id="{97957855-DE87-4732-869E-2118F7D6BB27}"/>
              </a:ext>
            </a:extLst>
          </p:cNvPr>
          <p:cNvSpPr txBox="1"/>
          <p:nvPr/>
        </p:nvSpPr>
        <p:spPr>
          <a:xfrm>
            <a:off x="6667500" y="4999861"/>
            <a:ext cx="1610204" cy="1220376"/>
          </a:xfrm>
          <a:prstGeom prst="rect">
            <a:avLst/>
          </a:prstGeom>
          <a:solidFill>
            <a:srgbClr val="672469"/>
          </a:solidFill>
        </p:spPr>
        <p:txBody>
          <a:bodyPr wrap="square" rtlCol="0">
            <a:spAutoFit/>
          </a:bodyPr>
          <a:lstStyle/>
          <a:p>
            <a:pPr marL="171450" indent="-171450">
              <a:buFont typeface="Arial" panose="020B0604020202020204" pitchFamily="34" charset="0"/>
              <a:buChar char="•"/>
            </a:pPr>
            <a:r>
              <a:rPr lang="en-US" sz="900" dirty="0">
                <a:solidFill>
                  <a:srgbClr val="D3A836"/>
                </a:solidFill>
              </a:rPr>
              <a:t>Move to COVID-19 (+) identified space if available and possible </a:t>
            </a:r>
          </a:p>
          <a:p>
            <a:pPr algn="ctr"/>
            <a:r>
              <a:rPr lang="en-US" sz="900" dirty="0">
                <a:solidFill>
                  <a:srgbClr val="D3A836"/>
                </a:solidFill>
              </a:rPr>
              <a:t>OR</a:t>
            </a:r>
          </a:p>
          <a:p>
            <a:pPr marL="171450" indent="-171450">
              <a:buFont typeface="Arial" panose="020B0604020202020204" pitchFamily="34" charset="0"/>
              <a:buChar char="•"/>
            </a:pPr>
            <a:r>
              <a:rPr lang="en-US" sz="900" dirty="0">
                <a:solidFill>
                  <a:srgbClr val="D3A836"/>
                </a:solidFill>
              </a:rPr>
              <a:t>If not possible, keep in single room and do not move to other rooms in the facility</a:t>
            </a:r>
          </a:p>
        </p:txBody>
      </p:sp>
      <p:sp>
        <p:nvSpPr>
          <p:cNvPr id="21" name="TextBox 20">
            <a:extLst>
              <a:ext uri="{FF2B5EF4-FFF2-40B4-BE49-F238E27FC236}">
                <a16:creationId xmlns:a16="http://schemas.microsoft.com/office/drawing/2014/main" id="{A26AF14E-39CA-4185-A9D5-3EE1AE4AE1C8}"/>
              </a:ext>
            </a:extLst>
          </p:cNvPr>
          <p:cNvSpPr txBox="1"/>
          <p:nvPr/>
        </p:nvSpPr>
        <p:spPr>
          <a:xfrm>
            <a:off x="8498600" y="4989182"/>
            <a:ext cx="1992057" cy="1477328"/>
          </a:xfrm>
          <a:prstGeom prst="rect">
            <a:avLst/>
          </a:prstGeom>
          <a:solidFill>
            <a:srgbClr val="672469"/>
          </a:solidFill>
        </p:spPr>
        <p:txBody>
          <a:bodyPr wrap="square" rtlCol="0">
            <a:spAutoFit/>
          </a:bodyPr>
          <a:lstStyle/>
          <a:p>
            <a:pPr marL="171450" indent="-171450">
              <a:buFont typeface="Arial" panose="020B0604020202020204" pitchFamily="34" charset="0"/>
              <a:buChar char="•"/>
            </a:pPr>
            <a:r>
              <a:rPr lang="en-US" sz="900" dirty="0">
                <a:solidFill>
                  <a:srgbClr val="D3A836"/>
                </a:solidFill>
              </a:rPr>
              <a:t>If possible move (+) resident onto a COVID-19 *identified space* or into a single room.</a:t>
            </a:r>
          </a:p>
          <a:p>
            <a:pPr marL="171450" indent="-171450">
              <a:buFont typeface="Arial" panose="020B0604020202020204" pitchFamily="34" charset="0"/>
              <a:buChar char="•"/>
            </a:pPr>
            <a:r>
              <a:rPr lang="en-US" sz="900" u="sng" dirty="0">
                <a:solidFill>
                  <a:srgbClr val="D3A836"/>
                </a:solidFill>
              </a:rPr>
              <a:t>For COVID-19 (-) roommate(s), assume exposed and isolate for at least 14 days.</a:t>
            </a:r>
          </a:p>
          <a:p>
            <a:pPr marL="171450" indent="-171450">
              <a:buFont typeface="Arial" panose="020B0604020202020204" pitchFamily="34" charset="0"/>
              <a:buChar char="•"/>
            </a:pPr>
            <a:r>
              <a:rPr lang="en-US" sz="900" dirty="0">
                <a:solidFill>
                  <a:srgbClr val="D3A836"/>
                </a:solidFill>
              </a:rPr>
              <a:t>If movement not possible, use source control mask on all resident and use social distancing as much as possible. </a:t>
            </a:r>
          </a:p>
        </p:txBody>
      </p:sp>
      <p:sp>
        <p:nvSpPr>
          <p:cNvPr id="22" name="TextBox 21">
            <a:extLst>
              <a:ext uri="{FF2B5EF4-FFF2-40B4-BE49-F238E27FC236}">
                <a16:creationId xmlns:a16="http://schemas.microsoft.com/office/drawing/2014/main" id="{ED281C11-1C3A-4930-B431-98AC3699138B}"/>
              </a:ext>
            </a:extLst>
          </p:cNvPr>
          <p:cNvSpPr txBox="1"/>
          <p:nvPr/>
        </p:nvSpPr>
        <p:spPr>
          <a:xfrm>
            <a:off x="10632476" y="5013075"/>
            <a:ext cx="1382544" cy="1200329"/>
          </a:xfrm>
          <a:prstGeom prst="rect">
            <a:avLst/>
          </a:prstGeom>
          <a:solidFill>
            <a:srgbClr val="672469"/>
          </a:solidFill>
        </p:spPr>
        <p:txBody>
          <a:bodyPr wrap="square" rtlCol="0">
            <a:spAutoFit/>
          </a:bodyPr>
          <a:lstStyle/>
          <a:p>
            <a:pPr marL="171450" indent="-171450">
              <a:buFont typeface="Arial" panose="020B0604020202020204" pitchFamily="34" charset="0"/>
              <a:buChar char="•"/>
            </a:pPr>
            <a:r>
              <a:rPr lang="en-US" sz="900" dirty="0">
                <a:solidFill>
                  <a:srgbClr val="D3A836"/>
                </a:solidFill>
              </a:rPr>
              <a:t>Move to COVID-19 (+) identified space if available and possible</a:t>
            </a:r>
          </a:p>
          <a:p>
            <a:pPr algn="ctr"/>
            <a:r>
              <a:rPr lang="en-US" sz="900" dirty="0">
                <a:solidFill>
                  <a:srgbClr val="D3A836"/>
                </a:solidFill>
              </a:rPr>
              <a:t>OR</a:t>
            </a:r>
          </a:p>
          <a:p>
            <a:pPr marL="171450" indent="-171450">
              <a:buFont typeface="Arial" panose="020B0604020202020204" pitchFamily="34" charset="0"/>
              <a:buChar char="•"/>
            </a:pPr>
            <a:r>
              <a:rPr lang="en-US" sz="900" dirty="0">
                <a:solidFill>
                  <a:srgbClr val="D3A836"/>
                </a:solidFill>
              </a:rPr>
              <a:t>If not possible, keep in room and do not move to other rooms in the facility</a:t>
            </a:r>
          </a:p>
        </p:txBody>
      </p:sp>
      <p:sp>
        <p:nvSpPr>
          <p:cNvPr id="23" name="TextBox 22">
            <a:extLst>
              <a:ext uri="{FF2B5EF4-FFF2-40B4-BE49-F238E27FC236}">
                <a16:creationId xmlns:a16="http://schemas.microsoft.com/office/drawing/2014/main" id="{196E2B09-0B63-4378-B58E-C3E12AF48718}"/>
              </a:ext>
            </a:extLst>
          </p:cNvPr>
          <p:cNvSpPr txBox="1"/>
          <p:nvPr/>
        </p:nvSpPr>
        <p:spPr>
          <a:xfrm>
            <a:off x="5174430" y="3097172"/>
            <a:ext cx="1647313" cy="230832"/>
          </a:xfrm>
          <a:prstGeom prst="rect">
            <a:avLst/>
          </a:prstGeom>
          <a:solidFill>
            <a:srgbClr val="D3A836"/>
          </a:solidFill>
        </p:spPr>
        <p:txBody>
          <a:bodyPr wrap="square" rtlCol="0">
            <a:spAutoFit/>
          </a:bodyPr>
          <a:lstStyle/>
          <a:p>
            <a:pPr algn="ctr"/>
            <a:r>
              <a:rPr lang="en-US" sz="900" b="1" dirty="0">
                <a:solidFill>
                  <a:srgbClr val="672469"/>
                </a:solidFill>
              </a:rPr>
              <a:t>Test Results Received</a:t>
            </a:r>
          </a:p>
        </p:txBody>
      </p:sp>
      <p:cxnSp>
        <p:nvCxnSpPr>
          <p:cNvPr id="25" name="Straight Arrow Connector 24">
            <a:extLst>
              <a:ext uri="{FF2B5EF4-FFF2-40B4-BE49-F238E27FC236}">
                <a16:creationId xmlns:a16="http://schemas.microsoft.com/office/drawing/2014/main" id="{55B7EB06-E587-489F-AB1F-11C66B9A716F}"/>
              </a:ext>
            </a:extLst>
          </p:cNvPr>
          <p:cNvCxnSpPr>
            <a:stCxn id="8" idx="2"/>
          </p:cNvCxnSpPr>
          <p:nvPr/>
        </p:nvCxnSpPr>
        <p:spPr>
          <a:xfrm>
            <a:off x="2031180" y="2098578"/>
            <a:ext cx="0" cy="192064"/>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002EFE7-25E6-43C7-AD90-87C89A908DD1}"/>
              </a:ext>
            </a:extLst>
          </p:cNvPr>
          <p:cNvCxnSpPr/>
          <p:nvPr/>
        </p:nvCxnSpPr>
        <p:spPr>
          <a:xfrm>
            <a:off x="6215830" y="2098578"/>
            <a:ext cx="0" cy="192064"/>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A637124-AD6C-48F8-9B58-50F056135236}"/>
              </a:ext>
            </a:extLst>
          </p:cNvPr>
          <p:cNvCxnSpPr/>
          <p:nvPr/>
        </p:nvCxnSpPr>
        <p:spPr>
          <a:xfrm>
            <a:off x="10160820" y="2083388"/>
            <a:ext cx="0" cy="192064"/>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034D58F-FCEA-4F27-B8DA-88262E8831F6}"/>
              </a:ext>
            </a:extLst>
          </p:cNvPr>
          <p:cNvCxnSpPr>
            <a:cxnSpLocks/>
          </p:cNvCxnSpPr>
          <p:nvPr/>
        </p:nvCxnSpPr>
        <p:spPr>
          <a:xfrm flipH="1">
            <a:off x="6082888" y="3309176"/>
            <a:ext cx="1" cy="454525"/>
          </a:xfrm>
          <a:prstGeom prst="line">
            <a:avLst/>
          </a:prstGeom>
          <a:ln>
            <a:solidFill>
              <a:srgbClr val="672469"/>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40391E8-C951-4C40-BF9D-5F694693399B}"/>
              </a:ext>
            </a:extLst>
          </p:cNvPr>
          <p:cNvCxnSpPr>
            <a:cxnSpLocks/>
          </p:cNvCxnSpPr>
          <p:nvPr/>
        </p:nvCxnSpPr>
        <p:spPr>
          <a:xfrm>
            <a:off x="5505450" y="3782529"/>
            <a:ext cx="1162050" cy="0"/>
          </a:xfrm>
          <a:prstGeom prst="straightConnector1">
            <a:avLst/>
          </a:prstGeom>
          <a:ln>
            <a:solidFill>
              <a:srgbClr val="672469"/>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AA30C6D7-2A49-43E7-AE01-C969D38653F5}"/>
              </a:ext>
            </a:extLst>
          </p:cNvPr>
          <p:cNvSpPr txBox="1"/>
          <p:nvPr/>
        </p:nvSpPr>
        <p:spPr>
          <a:xfrm>
            <a:off x="644216" y="4285464"/>
            <a:ext cx="1647313" cy="230832"/>
          </a:xfrm>
          <a:prstGeom prst="rect">
            <a:avLst/>
          </a:prstGeom>
          <a:solidFill>
            <a:srgbClr val="D3A836"/>
          </a:solidFill>
        </p:spPr>
        <p:txBody>
          <a:bodyPr wrap="square" rtlCol="0">
            <a:spAutoFit/>
          </a:bodyPr>
          <a:lstStyle/>
          <a:p>
            <a:pPr algn="ctr"/>
            <a:r>
              <a:rPr lang="en-US" sz="900" b="1" dirty="0">
                <a:solidFill>
                  <a:srgbClr val="672469"/>
                </a:solidFill>
              </a:rPr>
              <a:t>If in Single Room</a:t>
            </a:r>
          </a:p>
        </p:txBody>
      </p:sp>
      <p:sp>
        <p:nvSpPr>
          <p:cNvPr id="34" name="TextBox 33">
            <a:extLst>
              <a:ext uri="{FF2B5EF4-FFF2-40B4-BE49-F238E27FC236}">
                <a16:creationId xmlns:a16="http://schemas.microsoft.com/office/drawing/2014/main" id="{24EC9237-CB2A-42A4-AC01-BA7B407970EE}"/>
              </a:ext>
            </a:extLst>
          </p:cNvPr>
          <p:cNvSpPr txBox="1"/>
          <p:nvPr/>
        </p:nvSpPr>
        <p:spPr>
          <a:xfrm>
            <a:off x="2731523" y="4269704"/>
            <a:ext cx="1647313" cy="230832"/>
          </a:xfrm>
          <a:prstGeom prst="rect">
            <a:avLst/>
          </a:prstGeom>
          <a:solidFill>
            <a:srgbClr val="D3A836"/>
          </a:solidFill>
        </p:spPr>
        <p:txBody>
          <a:bodyPr wrap="square" rtlCol="0">
            <a:spAutoFit/>
          </a:bodyPr>
          <a:lstStyle/>
          <a:p>
            <a:pPr algn="ctr"/>
            <a:r>
              <a:rPr lang="en-US" sz="900" b="1" dirty="0">
                <a:solidFill>
                  <a:srgbClr val="672469"/>
                </a:solidFill>
              </a:rPr>
              <a:t>If Roommates</a:t>
            </a:r>
          </a:p>
        </p:txBody>
      </p:sp>
      <p:sp>
        <p:nvSpPr>
          <p:cNvPr id="35" name="TextBox 34">
            <a:extLst>
              <a:ext uri="{FF2B5EF4-FFF2-40B4-BE49-F238E27FC236}">
                <a16:creationId xmlns:a16="http://schemas.microsoft.com/office/drawing/2014/main" id="{CB0C0DCD-ED4A-4FCC-820C-F3F5E7B1B1E0}"/>
              </a:ext>
            </a:extLst>
          </p:cNvPr>
          <p:cNvSpPr txBox="1"/>
          <p:nvPr/>
        </p:nvSpPr>
        <p:spPr>
          <a:xfrm>
            <a:off x="1527687" y="4629443"/>
            <a:ext cx="1647313" cy="230832"/>
          </a:xfrm>
          <a:prstGeom prst="rect">
            <a:avLst/>
          </a:prstGeom>
          <a:solidFill>
            <a:srgbClr val="D3A836"/>
          </a:solidFill>
        </p:spPr>
        <p:txBody>
          <a:bodyPr wrap="square" rtlCol="0">
            <a:spAutoFit/>
          </a:bodyPr>
          <a:lstStyle/>
          <a:p>
            <a:pPr algn="ctr"/>
            <a:r>
              <a:rPr lang="en-US" sz="900" b="1" dirty="0">
                <a:solidFill>
                  <a:srgbClr val="672469"/>
                </a:solidFill>
              </a:rPr>
              <a:t>If roommates all (-)</a:t>
            </a:r>
          </a:p>
        </p:txBody>
      </p:sp>
      <p:sp>
        <p:nvSpPr>
          <p:cNvPr id="36" name="TextBox 35">
            <a:extLst>
              <a:ext uri="{FF2B5EF4-FFF2-40B4-BE49-F238E27FC236}">
                <a16:creationId xmlns:a16="http://schemas.microsoft.com/office/drawing/2014/main" id="{1A8CD8E0-C6AD-4AD7-B35B-02F16B151B5E}"/>
              </a:ext>
            </a:extLst>
          </p:cNvPr>
          <p:cNvSpPr txBox="1"/>
          <p:nvPr/>
        </p:nvSpPr>
        <p:spPr>
          <a:xfrm>
            <a:off x="3885380" y="4617292"/>
            <a:ext cx="1647313" cy="230832"/>
          </a:xfrm>
          <a:prstGeom prst="rect">
            <a:avLst/>
          </a:prstGeom>
          <a:solidFill>
            <a:srgbClr val="D3A836"/>
          </a:solidFill>
        </p:spPr>
        <p:txBody>
          <a:bodyPr wrap="square" rtlCol="0">
            <a:spAutoFit/>
          </a:bodyPr>
          <a:lstStyle/>
          <a:p>
            <a:pPr algn="ctr"/>
            <a:r>
              <a:rPr lang="en-US" sz="900" b="1" dirty="0">
                <a:solidFill>
                  <a:srgbClr val="672469"/>
                </a:solidFill>
              </a:rPr>
              <a:t>If roommates(s) (+)</a:t>
            </a:r>
          </a:p>
        </p:txBody>
      </p:sp>
      <p:sp>
        <p:nvSpPr>
          <p:cNvPr id="37" name="TextBox 36">
            <a:extLst>
              <a:ext uri="{FF2B5EF4-FFF2-40B4-BE49-F238E27FC236}">
                <a16:creationId xmlns:a16="http://schemas.microsoft.com/office/drawing/2014/main" id="{E47B5B8A-5DDB-491F-8FB8-A81A98591DA9}"/>
              </a:ext>
            </a:extLst>
          </p:cNvPr>
          <p:cNvSpPr txBox="1"/>
          <p:nvPr/>
        </p:nvSpPr>
        <p:spPr>
          <a:xfrm>
            <a:off x="7126543" y="4266329"/>
            <a:ext cx="1647313" cy="230832"/>
          </a:xfrm>
          <a:prstGeom prst="rect">
            <a:avLst/>
          </a:prstGeom>
          <a:solidFill>
            <a:srgbClr val="D3A836"/>
          </a:solidFill>
        </p:spPr>
        <p:txBody>
          <a:bodyPr wrap="square" rtlCol="0">
            <a:spAutoFit/>
          </a:bodyPr>
          <a:lstStyle/>
          <a:p>
            <a:pPr algn="ctr"/>
            <a:r>
              <a:rPr lang="en-US" sz="900" b="1" dirty="0">
                <a:solidFill>
                  <a:srgbClr val="672469"/>
                </a:solidFill>
              </a:rPr>
              <a:t>If in Single Room</a:t>
            </a:r>
          </a:p>
        </p:txBody>
      </p:sp>
      <p:sp>
        <p:nvSpPr>
          <p:cNvPr id="38" name="TextBox 37">
            <a:extLst>
              <a:ext uri="{FF2B5EF4-FFF2-40B4-BE49-F238E27FC236}">
                <a16:creationId xmlns:a16="http://schemas.microsoft.com/office/drawing/2014/main" id="{CE40F2B3-3BA8-424A-9714-DA77A3C0643C}"/>
              </a:ext>
            </a:extLst>
          </p:cNvPr>
          <p:cNvSpPr txBox="1"/>
          <p:nvPr/>
        </p:nvSpPr>
        <p:spPr>
          <a:xfrm>
            <a:off x="9631004" y="4255840"/>
            <a:ext cx="1647313" cy="230832"/>
          </a:xfrm>
          <a:prstGeom prst="rect">
            <a:avLst/>
          </a:prstGeom>
          <a:solidFill>
            <a:srgbClr val="D3A836"/>
          </a:solidFill>
        </p:spPr>
        <p:txBody>
          <a:bodyPr wrap="square" rtlCol="0">
            <a:spAutoFit/>
          </a:bodyPr>
          <a:lstStyle/>
          <a:p>
            <a:pPr algn="ctr"/>
            <a:r>
              <a:rPr lang="en-US" sz="900" b="1" dirty="0">
                <a:solidFill>
                  <a:srgbClr val="672469"/>
                </a:solidFill>
              </a:rPr>
              <a:t>If Roommates</a:t>
            </a:r>
          </a:p>
        </p:txBody>
      </p:sp>
      <p:sp>
        <p:nvSpPr>
          <p:cNvPr id="39" name="TextBox 38">
            <a:extLst>
              <a:ext uri="{FF2B5EF4-FFF2-40B4-BE49-F238E27FC236}">
                <a16:creationId xmlns:a16="http://schemas.microsoft.com/office/drawing/2014/main" id="{7B9F81B4-AECE-4CA7-85C8-602192806700}"/>
              </a:ext>
            </a:extLst>
          </p:cNvPr>
          <p:cNvSpPr txBox="1"/>
          <p:nvPr/>
        </p:nvSpPr>
        <p:spPr>
          <a:xfrm>
            <a:off x="8673809" y="4654175"/>
            <a:ext cx="1647313" cy="230832"/>
          </a:xfrm>
          <a:prstGeom prst="rect">
            <a:avLst/>
          </a:prstGeom>
          <a:solidFill>
            <a:srgbClr val="D3A836"/>
          </a:solidFill>
        </p:spPr>
        <p:txBody>
          <a:bodyPr wrap="square" rtlCol="0">
            <a:spAutoFit/>
          </a:bodyPr>
          <a:lstStyle/>
          <a:p>
            <a:pPr algn="ctr"/>
            <a:r>
              <a:rPr lang="en-US" sz="900" b="1" dirty="0">
                <a:solidFill>
                  <a:srgbClr val="672469"/>
                </a:solidFill>
              </a:rPr>
              <a:t>If roommates all (-)</a:t>
            </a:r>
          </a:p>
        </p:txBody>
      </p:sp>
      <p:sp>
        <p:nvSpPr>
          <p:cNvPr id="40" name="TextBox 39">
            <a:extLst>
              <a:ext uri="{FF2B5EF4-FFF2-40B4-BE49-F238E27FC236}">
                <a16:creationId xmlns:a16="http://schemas.microsoft.com/office/drawing/2014/main" id="{48620769-D7DA-4C26-A4E2-BC70C9DC9D2D}"/>
              </a:ext>
            </a:extLst>
          </p:cNvPr>
          <p:cNvSpPr txBox="1"/>
          <p:nvPr/>
        </p:nvSpPr>
        <p:spPr>
          <a:xfrm>
            <a:off x="10664313" y="4644304"/>
            <a:ext cx="1647313" cy="230832"/>
          </a:xfrm>
          <a:prstGeom prst="rect">
            <a:avLst/>
          </a:prstGeom>
          <a:solidFill>
            <a:srgbClr val="D3A836"/>
          </a:solidFill>
        </p:spPr>
        <p:txBody>
          <a:bodyPr wrap="square" rtlCol="0">
            <a:spAutoFit/>
          </a:bodyPr>
          <a:lstStyle/>
          <a:p>
            <a:pPr algn="ctr"/>
            <a:r>
              <a:rPr lang="en-US" sz="900" b="1" dirty="0">
                <a:solidFill>
                  <a:srgbClr val="672469"/>
                </a:solidFill>
              </a:rPr>
              <a:t>If roommate(s) (+)</a:t>
            </a:r>
          </a:p>
        </p:txBody>
      </p:sp>
      <p:cxnSp>
        <p:nvCxnSpPr>
          <p:cNvPr id="41" name="Straight Arrow Connector 40">
            <a:extLst>
              <a:ext uri="{FF2B5EF4-FFF2-40B4-BE49-F238E27FC236}">
                <a16:creationId xmlns:a16="http://schemas.microsoft.com/office/drawing/2014/main" id="{BC42A16B-F252-4642-BFE2-7F0186DB7B7B}"/>
              </a:ext>
            </a:extLst>
          </p:cNvPr>
          <p:cNvCxnSpPr>
            <a:cxnSpLocks/>
          </p:cNvCxnSpPr>
          <p:nvPr/>
        </p:nvCxnSpPr>
        <p:spPr>
          <a:xfrm flipH="1">
            <a:off x="757177" y="4516296"/>
            <a:ext cx="7221" cy="399231"/>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91FEF9E-FA51-4556-8ED1-36B77828EB28}"/>
              </a:ext>
            </a:extLst>
          </p:cNvPr>
          <p:cNvCxnSpPr>
            <a:cxnSpLocks/>
          </p:cNvCxnSpPr>
          <p:nvPr/>
        </p:nvCxnSpPr>
        <p:spPr>
          <a:xfrm>
            <a:off x="2290709" y="4860275"/>
            <a:ext cx="820" cy="113971"/>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E34D3F56-884C-4768-A72B-77BA7E390BC8}"/>
              </a:ext>
            </a:extLst>
          </p:cNvPr>
          <p:cNvCxnSpPr>
            <a:cxnSpLocks/>
          </p:cNvCxnSpPr>
          <p:nvPr/>
        </p:nvCxnSpPr>
        <p:spPr>
          <a:xfrm>
            <a:off x="4713745" y="4843082"/>
            <a:ext cx="820" cy="113971"/>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B21594F-4DAC-4651-8755-84D03FBFA879}"/>
              </a:ext>
            </a:extLst>
          </p:cNvPr>
          <p:cNvCxnSpPr>
            <a:cxnSpLocks/>
          </p:cNvCxnSpPr>
          <p:nvPr/>
        </p:nvCxnSpPr>
        <p:spPr>
          <a:xfrm flipH="1">
            <a:off x="2502336" y="4160868"/>
            <a:ext cx="2" cy="227263"/>
          </a:xfrm>
          <a:prstGeom prst="line">
            <a:avLst/>
          </a:prstGeom>
          <a:ln>
            <a:solidFill>
              <a:srgbClr val="67246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0345EEA-28A0-4619-962F-EAAC9AE186AE}"/>
              </a:ext>
            </a:extLst>
          </p:cNvPr>
          <p:cNvCxnSpPr>
            <a:cxnSpLocks/>
          </p:cNvCxnSpPr>
          <p:nvPr/>
        </p:nvCxnSpPr>
        <p:spPr>
          <a:xfrm flipH="1">
            <a:off x="3512103" y="4497161"/>
            <a:ext cx="2" cy="227263"/>
          </a:xfrm>
          <a:prstGeom prst="line">
            <a:avLst/>
          </a:prstGeom>
          <a:ln>
            <a:solidFill>
              <a:srgbClr val="672469"/>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2A1F11F-3FD7-4FA2-B000-3630E82EADC6}"/>
              </a:ext>
            </a:extLst>
          </p:cNvPr>
          <p:cNvCxnSpPr>
            <a:cxnSpLocks/>
          </p:cNvCxnSpPr>
          <p:nvPr/>
        </p:nvCxnSpPr>
        <p:spPr>
          <a:xfrm>
            <a:off x="2297550" y="4394811"/>
            <a:ext cx="409575" cy="0"/>
          </a:xfrm>
          <a:prstGeom prst="straightConnector1">
            <a:avLst/>
          </a:prstGeom>
          <a:ln>
            <a:solidFill>
              <a:srgbClr val="672469"/>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DA6DD629-4D42-4BFE-A52D-11C99B9BB83F}"/>
              </a:ext>
            </a:extLst>
          </p:cNvPr>
          <p:cNvCxnSpPr>
            <a:cxnSpLocks/>
          </p:cNvCxnSpPr>
          <p:nvPr/>
        </p:nvCxnSpPr>
        <p:spPr>
          <a:xfrm>
            <a:off x="3185080" y="4724424"/>
            <a:ext cx="654050" cy="0"/>
          </a:xfrm>
          <a:prstGeom prst="straightConnector1">
            <a:avLst/>
          </a:prstGeom>
          <a:ln>
            <a:solidFill>
              <a:srgbClr val="672469"/>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CF952F80-8CCC-4C96-A294-03BBCA8BA829}"/>
              </a:ext>
            </a:extLst>
          </p:cNvPr>
          <p:cNvCxnSpPr>
            <a:cxnSpLocks/>
          </p:cNvCxnSpPr>
          <p:nvPr/>
        </p:nvCxnSpPr>
        <p:spPr>
          <a:xfrm flipH="1">
            <a:off x="7606750" y="4497161"/>
            <a:ext cx="7221" cy="399231"/>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AE05AB6-3533-41EE-B430-AC003E45C8B9}"/>
              </a:ext>
            </a:extLst>
          </p:cNvPr>
          <p:cNvCxnSpPr>
            <a:cxnSpLocks/>
          </p:cNvCxnSpPr>
          <p:nvPr/>
        </p:nvCxnSpPr>
        <p:spPr>
          <a:xfrm flipH="1">
            <a:off x="9242835" y="4156072"/>
            <a:ext cx="2" cy="227263"/>
          </a:xfrm>
          <a:prstGeom prst="line">
            <a:avLst/>
          </a:prstGeom>
          <a:ln>
            <a:solidFill>
              <a:srgbClr val="672469"/>
            </a:solidFill>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A7E449B5-10CF-4420-84F4-E01B701985FB}"/>
              </a:ext>
            </a:extLst>
          </p:cNvPr>
          <p:cNvCxnSpPr>
            <a:cxnSpLocks/>
          </p:cNvCxnSpPr>
          <p:nvPr/>
        </p:nvCxnSpPr>
        <p:spPr>
          <a:xfrm>
            <a:off x="8844730" y="4394813"/>
            <a:ext cx="756470" cy="0"/>
          </a:xfrm>
          <a:prstGeom prst="straightConnector1">
            <a:avLst/>
          </a:prstGeom>
          <a:ln>
            <a:solidFill>
              <a:srgbClr val="672469"/>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A6E13373-A42A-445A-AA02-ADA0BF1FC906}"/>
              </a:ext>
            </a:extLst>
          </p:cNvPr>
          <p:cNvCxnSpPr>
            <a:cxnSpLocks/>
          </p:cNvCxnSpPr>
          <p:nvPr/>
        </p:nvCxnSpPr>
        <p:spPr>
          <a:xfrm>
            <a:off x="10485295" y="4485683"/>
            <a:ext cx="0" cy="267292"/>
          </a:xfrm>
          <a:prstGeom prst="line">
            <a:avLst/>
          </a:prstGeom>
          <a:ln>
            <a:solidFill>
              <a:srgbClr val="672469"/>
            </a:solidFill>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1DB3A93D-883F-4081-9F11-8675F6A8B7B7}"/>
              </a:ext>
            </a:extLst>
          </p:cNvPr>
          <p:cNvCxnSpPr>
            <a:cxnSpLocks/>
          </p:cNvCxnSpPr>
          <p:nvPr/>
        </p:nvCxnSpPr>
        <p:spPr>
          <a:xfrm flipV="1">
            <a:off x="10335196" y="4759720"/>
            <a:ext cx="315042" cy="3151"/>
          </a:xfrm>
          <a:prstGeom prst="straightConnector1">
            <a:avLst/>
          </a:prstGeom>
          <a:ln>
            <a:solidFill>
              <a:srgbClr val="672469"/>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55ED7069-3750-4B9E-9EB4-B23A2208A103}"/>
              </a:ext>
            </a:extLst>
          </p:cNvPr>
          <p:cNvCxnSpPr>
            <a:cxnSpLocks/>
          </p:cNvCxnSpPr>
          <p:nvPr/>
        </p:nvCxnSpPr>
        <p:spPr>
          <a:xfrm>
            <a:off x="9493808" y="4875774"/>
            <a:ext cx="820" cy="113971"/>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917B5FB4-4D30-4263-B54C-29A81F491246}"/>
              </a:ext>
            </a:extLst>
          </p:cNvPr>
          <p:cNvCxnSpPr>
            <a:cxnSpLocks/>
          </p:cNvCxnSpPr>
          <p:nvPr/>
        </p:nvCxnSpPr>
        <p:spPr>
          <a:xfrm>
            <a:off x="11504798" y="4875774"/>
            <a:ext cx="820" cy="113971"/>
          </a:xfrm>
          <a:prstGeom prst="straightConnector1">
            <a:avLst/>
          </a:prstGeom>
          <a:ln>
            <a:solidFill>
              <a:srgbClr val="672469"/>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2275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700B6-0923-480C-9B35-DB76B1DA3260}"/>
              </a:ext>
            </a:extLst>
          </p:cNvPr>
          <p:cNvSpPr>
            <a:spLocks noGrp="1"/>
          </p:cNvSpPr>
          <p:nvPr>
            <p:ph type="title"/>
          </p:nvPr>
        </p:nvSpPr>
        <p:spPr/>
        <p:txBody>
          <a:bodyPr/>
          <a:lstStyle/>
          <a:p>
            <a:r>
              <a:rPr lang="en-US" dirty="0"/>
              <a:t>How to Report Test Data</a:t>
            </a:r>
          </a:p>
        </p:txBody>
      </p:sp>
      <p:graphicFrame>
        <p:nvGraphicFramePr>
          <p:cNvPr id="9" name="Content Placeholder 8">
            <a:extLst>
              <a:ext uri="{FF2B5EF4-FFF2-40B4-BE49-F238E27FC236}">
                <a16:creationId xmlns:a16="http://schemas.microsoft.com/office/drawing/2014/main" id="{D25DC2B6-E8ED-4419-80E4-577125668897}"/>
              </a:ext>
            </a:extLst>
          </p:cNvPr>
          <p:cNvGraphicFramePr>
            <a:graphicFrameLocks noGrp="1"/>
          </p:cNvGraphicFramePr>
          <p:nvPr>
            <p:ph idx="1"/>
            <p:extLst>
              <p:ext uri="{D42A27DB-BD31-4B8C-83A1-F6EECF244321}">
                <p14:modId xmlns:p14="http://schemas.microsoft.com/office/powerpoint/2010/main" val="1958612704"/>
              </p:ext>
            </p:extLst>
          </p:nvPr>
        </p:nvGraphicFramePr>
        <p:xfrm>
          <a:off x="812800" y="2134235"/>
          <a:ext cx="10261600" cy="3687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CA777F95-6942-4221-A8C4-809161D9F66A}"/>
              </a:ext>
            </a:extLst>
          </p:cNvPr>
          <p:cNvSpPr>
            <a:spLocks noGrp="1"/>
          </p:cNvSpPr>
          <p:nvPr>
            <p:ph type="dt" sz="half" idx="10"/>
          </p:nvPr>
        </p:nvSpPr>
        <p:spPr/>
        <p:txBody>
          <a:bodyPr/>
          <a:lstStyle/>
          <a:p>
            <a:r>
              <a:rPr lang="en-US"/>
              <a:t>V.10.19.20, Copyright © 2020, All Rights Reserved</a:t>
            </a:r>
            <a:endParaRPr lang="en-US" dirty="0"/>
          </a:p>
        </p:txBody>
      </p:sp>
      <p:sp>
        <p:nvSpPr>
          <p:cNvPr id="6" name="Slide Number Placeholder 5">
            <a:extLst>
              <a:ext uri="{FF2B5EF4-FFF2-40B4-BE49-F238E27FC236}">
                <a16:creationId xmlns:a16="http://schemas.microsoft.com/office/drawing/2014/main" id="{101958E5-733B-4412-A3EB-B1E4B65FD199}"/>
              </a:ext>
            </a:extLst>
          </p:cNvPr>
          <p:cNvSpPr>
            <a:spLocks noGrp="1"/>
          </p:cNvSpPr>
          <p:nvPr>
            <p:ph type="sldNum" sz="quarter" idx="12"/>
          </p:nvPr>
        </p:nvSpPr>
        <p:spPr/>
        <p:txBody>
          <a:bodyPr/>
          <a:lstStyle/>
          <a:p>
            <a:fld id="{D047D28A-C30C-6345-BBCD-0681ECE3A200}" type="slidenum">
              <a:rPr lang="en-US" smtClean="0"/>
              <a:pPr/>
              <a:t>47</a:t>
            </a:fld>
            <a:endParaRPr lang="en-US"/>
          </a:p>
        </p:txBody>
      </p:sp>
    </p:spTree>
    <p:extLst>
      <p:ext uri="{BB962C8B-B14F-4D97-AF65-F5344CB8AC3E}">
        <p14:creationId xmlns:p14="http://schemas.microsoft.com/office/powerpoint/2010/main" val="3424475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1184-0AAA-4FE9-9D28-6A9F778C889E}"/>
              </a:ext>
            </a:extLst>
          </p:cNvPr>
          <p:cNvSpPr>
            <a:spLocks noGrp="1"/>
          </p:cNvSpPr>
          <p:nvPr>
            <p:ph type="title"/>
          </p:nvPr>
        </p:nvSpPr>
        <p:spPr/>
        <p:txBody>
          <a:bodyPr/>
          <a:lstStyle/>
          <a:p>
            <a:r>
              <a:rPr lang="en-US" dirty="0"/>
              <a:t>48-Hour Turnaround Time</a:t>
            </a:r>
          </a:p>
        </p:txBody>
      </p:sp>
      <p:graphicFrame>
        <p:nvGraphicFramePr>
          <p:cNvPr id="6" name="Content Placeholder 5">
            <a:extLst>
              <a:ext uri="{FF2B5EF4-FFF2-40B4-BE49-F238E27FC236}">
                <a16:creationId xmlns:a16="http://schemas.microsoft.com/office/drawing/2014/main" id="{BDB6D59D-7953-4B51-9227-C6AD8095B173}"/>
              </a:ext>
            </a:extLst>
          </p:cNvPr>
          <p:cNvGraphicFramePr>
            <a:graphicFrameLocks noGrp="1"/>
          </p:cNvGraphicFramePr>
          <p:nvPr>
            <p:ph idx="1"/>
            <p:extLst>
              <p:ext uri="{D42A27DB-BD31-4B8C-83A1-F6EECF244321}">
                <p14:modId xmlns:p14="http://schemas.microsoft.com/office/powerpoint/2010/main" val="2691556800"/>
              </p:ext>
            </p:extLst>
          </p:nvPr>
        </p:nvGraphicFramePr>
        <p:xfrm>
          <a:off x="170985" y="1650379"/>
          <a:ext cx="11411415" cy="462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A3A9F23-5374-40B3-8A50-D51113336B09}"/>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D17926CF-7C53-450C-AC42-CF75BB7D4771}"/>
              </a:ext>
            </a:extLst>
          </p:cNvPr>
          <p:cNvSpPr>
            <a:spLocks noGrp="1"/>
          </p:cNvSpPr>
          <p:nvPr>
            <p:ph type="sldNum" sz="quarter" idx="12"/>
          </p:nvPr>
        </p:nvSpPr>
        <p:spPr/>
        <p:txBody>
          <a:bodyPr/>
          <a:lstStyle/>
          <a:p>
            <a:fld id="{D047D28A-C30C-6345-BBCD-0681ECE3A200}" type="slidenum">
              <a:rPr lang="en-US" smtClean="0"/>
              <a:pPr/>
              <a:t>48</a:t>
            </a:fld>
            <a:endParaRPr lang="en-US"/>
          </a:p>
        </p:txBody>
      </p:sp>
    </p:spTree>
    <p:extLst>
      <p:ext uri="{BB962C8B-B14F-4D97-AF65-F5344CB8AC3E}">
        <p14:creationId xmlns:p14="http://schemas.microsoft.com/office/powerpoint/2010/main" val="988353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3E80-A2F9-4740-A49F-C1FD14C62FE6}"/>
              </a:ext>
            </a:extLst>
          </p:cNvPr>
          <p:cNvSpPr>
            <a:spLocks noGrp="1"/>
          </p:cNvSpPr>
          <p:nvPr>
            <p:ph type="title"/>
          </p:nvPr>
        </p:nvSpPr>
        <p:spPr>
          <a:xfrm>
            <a:off x="609600" y="274638"/>
            <a:ext cx="10972800" cy="1143000"/>
          </a:xfrm>
        </p:spPr>
        <p:txBody>
          <a:bodyPr anchor="ctr">
            <a:normAutofit/>
          </a:bodyPr>
          <a:lstStyle/>
          <a:p>
            <a:r>
              <a:rPr lang="en-US" dirty="0"/>
              <a:t>Time Between Testing </a:t>
            </a:r>
          </a:p>
        </p:txBody>
      </p:sp>
      <p:pic>
        <p:nvPicPr>
          <p:cNvPr id="1028" name="Picture 4" descr="Advanced Q&amp;A Functionality for Volusion, Shopify Bigcommerce | Optimum7">
            <a:extLst>
              <a:ext uri="{FF2B5EF4-FFF2-40B4-BE49-F238E27FC236}">
                <a16:creationId xmlns:a16="http://schemas.microsoft.com/office/drawing/2014/main" id="{AEF5E22B-7C4E-4299-B833-5C3836C66B26}"/>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6428"/>
          <a:stretch/>
        </p:blipFill>
        <p:spPr bwMode="auto">
          <a:xfrm>
            <a:off x="609600" y="2126584"/>
            <a:ext cx="5384800" cy="2902616"/>
          </a:xfrm>
          <a:prstGeom prst="rect">
            <a:avLst/>
          </a:prstGeom>
          <a:solidFill>
            <a:srgbClr val="FFFFFF"/>
          </a:solidFill>
        </p:spPr>
      </p:pic>
      <p:sp>
        <p:nvSpPr>
          <p:cNvPr id="73" name="Content Placeholder 3">
            <a:extLst>
              <a:ext uri="{FF2B5EF4-FFF2-40B4-BE49-F238E27FC236}">
                <a16:creationId xmlns:a16="http://schemas.microsoft.com/office/drawing/2014/main" id="{A8E17553-F4F0-4AFC-A02D-93534A31BEC5}"/>
              </a:ext>
            </a:extLst>
          </p:cNvPr>
          <p:cNvSpPr>
            <a:spLocks noGrp="1"/>
          </p:cNvSpPr>
          <p:nvPr>
            <p:ph sz="half" idx="2"/>
          </p:nvPr>
        </p:nvSpPr>
        <p:spPr>
          <a:xfrm>
            <a:off x="6096000" y="2126584"/>
            <a:ext cx="5384800" cy="4525963"/>
          </a:xfrm>
        </p:spPr>
        <p:txBody>
          <a:bodyPr>
            <a:normAutofit/>
          </a:bodyPr>
          <a:lstStyle/>
          <a:p>
            <a:endParaRPr lang="en-US" sz="2600" dirty="0">
              <a:solidFill>
                <a:srgbClr val="7030A0"/>
              </a:solidFill>
            </a:endParaRPr>
          </a:p>
          <a:p>
            <a:r>
              <a:rPr lang="en-US" sz="2600" b="1" dirty="0">
                <a:solidFill>
                  <a:srgbClr val="7030A0"/>
                </a:solidFill>
              </a:rPr>
              <a:t>What is the required timeframe between tests when testing twice weekly?</a:t>
            </a:r>
          </a:p>
          <a:p>
            <a:endParaRPr lang="en-US" sz="2600" dirty="0">
              <a:solidFill>
                <a:srgbClr val="7030A0"/>
              </a:solidFill>
            </a:endParaRPr>
          </a:p>
          <a:p>
            <a:r>
              <a:rPr lang="en-US" sz="2600" b="1" dirty="0">
                <a:solidFill>
                  <a:srgbClr val="7030A0"/>
                </a:solidFill>
              </a:rPr>
              <a:t>Answer:</a:t>
            </a:r>
            <a:r>
              <a:rPr lang="en-US" sz="2600" dirty="0">
                <a:solidFill>
                  <a:srgbClr val="7030A0"/>
                </a:solidFill>
              </a:rPr>
              <a:t>  CMS has not specified a timeframe, HHI recommends 2 -3 days.</a:t>
            </a:r>
          </a:p>
        </p:txBody>
      </p:sp>
      <p:sp>
        <p:nvSpPr>
          <p:cNvPr id="4" name="Date Placeholder 3">
            <a:extLst>
              <a:ext uri="{FF2B5EF4-FFF2-40B4-BE49-F238E27FC236}">
                <a16:creationId xmlns:a16="http://schemas.microsoft.com/office/drawing/2014/main" id="{06930C5D-9743-4913-822C-3F28F292BA64}"/>
              </a:ext>
            </a:extLst>
          </p:cNvPr>
          <p:cNvSpPr>
            <a:spLocks noGrp="1"/>
          </p:cNvSpPr>
          <p:nvPr>
            <p:ph type="dt" sz="half" idx="10"/>
          </p:nvPr>
        </p:nvSpPr>
        <p:spPr>
          <a:xfrm>
            <a:off x="0" y="6356351"/>
            <a:ext cx="2844800" cy="365125"/>
          </a:xfrm>
        </p:spPr>
        <p:txBody>
          <a:bodyPr anchor="ctr">
            <a:normAutofit/>
          </a:bodyPr>
          <a:lstStyle/>
          <a:p>
            <a:pPr>
              <a:spcAft>
                <a:spcPts val="600"/>
              </a:spcAft>
            </a:pPr>
            <a:r>
              <a:rPr lang="en-US"/>
              <a:t>V.10.19.20, Copyright © 2020, All Rights Reserved</a:t>
            </a:r>
          </a:p>
        </p:txBody>
      </p:sp>
      <p:sp>
        <p:nvSpPr>
          <p:cNvPr id="5" name="Slide Number Placeholder 4">
            <a:extLst>
              <a:ext uri="{FF2B5EF4-FFF2-40B4-BE49-F238E27FC236}">
                <a16:creationId xmlns:a16="http://schemas.microsoft.com/office/drawing/2014/main" id="{92C6E232-7B85-4332-A660-6106BA0008C6}"/>
              </a:ext>
            </a:extLst>
          </p:cNvPr>
          <p:cNvSpPr>
            <a:spLocks noGrp="1"/>
          </p:cNvSpPr>
          <p:nvPr>
            <p:ph type="sldNum" sz="quarter" idx="12"/>
          </p:nvPr>
        </p:nvSpPr>
        <p:spPr>
          <a:xfrm>
            <a:off x="4165600" y="6356351"/>
            <a:ext cx="3860800" cy="365125"/>
          </a:xfrm>
        </p:spPr>
        <p:txBody>
          <a:bodyPr anchor="ctr">
            <a:normAutofit/>
          </a:bodyPr>
          <a:lstStyle/>
          <a:p>
            <a:pPr>
              <a:spcAft>
                <a:spcPts val="600"/>
              </a:spcAft>
            </a:pPr>
            <a:fld id="{D047D28A-C30C-6345-BBCD-0681ECE3A200}" type="slidenum">
              <a:rPr lang="en-US" smtClean="0"/>
              <a:pPr>
                <a:spcAft>
                  <a:spcPts val="600"/>
                </a:spcAft>
              </a:pPr>
              <a:t>49</a:t>
            </a:fld>
            <a:endParaRPr lang="en-US"/>
          </a:p>
        </p:txBody>
      </p:sp>
    </p:spTree>
    <p:extLst>
      <p:ext uri="{BB962C8B-B14F-4D97-AF65-F5344CB8AC3E}">
        <p14:creationId xmlns:p14="http://schemas.microsoft.com/office/powerpoint/2010/main" val="213188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p>
            <a:r>
              <a:rPr lang="en-US" dirty="0"/>
              <a:t>   </a:t>
            </a:r>
          </a:p>
        </p:txBody>
      </p:sp>
      <p:sp>
        <p:nvSpPr>
          <p:cNvPr id="3" name="Content Placeholder 2"/>
          <p:cNvSpPr>
            <a:spLocks noGrp="1"/>
          </p:cNvSpPr>
          <p:nvPr>
            <p:ph type="body" sz="half" idx="2"/>
          </p:nvPr>
        </p:nvSpPr>
        <p:spPr>
          <a:xfrm>
            <a:off x="2389717" y="5367338"/>
            <a:ext cx="7315200" cy="804862"/>
          </a:xfrm>
        </p:spPr>
        <p:txBody>
          <a:bodyPr>
            <a:normAutofit/>
          </a:bodyPr>
          <a:lstStyle/>
          <a:p>
            <a:pPr>
              <a:lnSpc>
                <a:spcPct val="90000"/>
              </a:lnSpc>
              <a:buNone/>
            </a:pPr>
            <a:endParaRPr lang="en-US" dirty="0"/>
          </a:p>
          <a:p>
            <a:pPr>
              <a:lnSpc>
                <a:spcPct val="90000"/>
              </a:lnSpc>
              <a:buNone/>
            </a:pPr>
            <a:endParaRPr lang="en-US" dirty="0"/>
          </a:p>
        </p:txBody>
      </p:sp>
      <p:sp>
        <p:nvSpPr>
          <p:cNvPr id="4" name="Date Placeholder 3">
            <a:extLst>
              <a:ext uri="{FF2B5EF4-FFF2-40B4-BE49-F238E27FC236}">
                <a16:creationId xmlns:a16="http://schemas.microsoft.com/office/drawing/2014/main" id="{734F01E4-4F94-43E2-93BF-84C1B29A1609}"/>
              </a:ext>
            </a:extLst>
          </p:cNvPr>
          <p:cNvSpPr>
            <a:spLocks noGrp="1"/>
          </p:cNvSpPr>
          <p:nvPr>
            <p:ph type="dt" sz="half" idx="10"/>
          </p:nvPr>
        </p:nvSpPr>
        <p:spPr>
          <a:xfrm>
            <a:off x="609600" y="6356351"/>
            <a:ext cx="30480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rPr>
              <a:t>V.10.19.20, Copyright © 2020, All Rights Reserved</a:t>
            </a:r>
          </a:p>
        </p:txBody>
      </p:sp>
      <p:sp>
        <p:nvSpPr>
          <p:cNvPr id="5" name="Slide Number Placeholder 4">
            <a:extLst>
              <a:ext uri="{FF2B5EF4-FFF2-40B4-BE49-F238E27FC236}">
                <a16:creationId xmlns:a16="http://schemas.microsoft.com/office/drawing/2014/main" id="{0B4CF3A6-8EA4-48CA-8679-E04D136F948B}"/>
              </a:ext>
            </a:extLst>
          </p:cNvPr>
          <p:cNvSpPr>
            <a:spLocks noGrp="1"/>
          </p:cNvSpPr>
          <p:nvPr>
            <p:ph type="sldNum" sz="quarter" idx="12"/>
          </p:nvPr>
        </p:nvSpPr>
        <p:spPr>
          <a:xfrm>
            <a:off x="4165600" y="6356351"/>
            <a:ext cx="3860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8" name="Picture 7" descr="A picture containing people&#10;&#10;Description automatically generated">
            <a:extLst>
              <a:ext uri="{FF2B5EF4-FFF2-40B4-BE49-F238E27FC236}">
                <a16:creationId xmlns:a16="http://schemas.microsoft.com/office/drawing/2014/main" id="{FE2611E6-AFA5-42D5-A37A-E209EB734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53" y="-137996"/>
            <a:ext cx="12682653" cy="7133992"/>
          </a:xfrm>
          <a:prstGeom prst="rect">
            <a:avLst/>
          </a:prstGeom>
        </p:spPr>
      </p:pic>
    </p:spTree>
    <p:extLst>
      <p:ext uri="{BB962C8B-B14F-4D97-AF65-F5344CB8AC3E}">
        <p14:creationId xmlns:p14="http://schemas.microsoft.com/office/powerpoint/2010/main" val="2674895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D920-78BB-4A5C-AE3C-8CC4F7D65387}"/>
              </a:ext>
            </a:extLst>
          </p:cNvPr>
          <p:cNvSpPr>
            <a:spLocks noGrp="1"/>
          </p:cNvSpPr>
          <p:nvPr>
            <p:ph type="title"/>
          </p:nvPr>
        </p:nvSpPr>
        <p:spPr/>
        <p:txBody>
          <a:bodyPr/>
          <a:lstStyle/>
          <a:p>
            <a:r>
              <a:rPr lang="en-US" dirty="0"/>
              <a:t>Testing Approach</a:t>
            </a:r>
          </a:p>
        </p:txBody>
      </p:sp>
      <p:sp>
        <p:nvSpPr>
          <p:cNvPr id="4" name="Content Placeholder 3">
            <a:extLst>
              <a:ext uri="{FF2B5EF4-FFF2-40B4-BE49-F238E27FC236}">
                <a16:creationId xmlns:a16="http://schemas.microsoft.com/office/drawing/2014/main" id="{E68A5A44-D261-4646-90D3-7308BFBE5EAB}"/>
              </a:ext>
            </a:extLst>
          </p:cNvPr>
          <p:cNvSpPr>
            <a:spLocks noGrp="1"/>
          </p:cNvSpPr>
          <p:nvPr>
            <p:ph sz="half" idx="2"/>
          </p:nvPr>
        </p:nvSpPr>
        <p:spPr>
          <a:xfrm>
            <a:off x="6197600" y="1980029"/>
            <a:ext cx="5384800" cy="4195688"/>
          </a:xfrm>
        </p:spPr>
        <p:txBody>
          <a:bodyPr>
            <a:normAutofit/>
          </a:bodyPr>
          <a:lstStyle/>
          <a:p>
            <a:endParaRPr lang="en-US" sz="2200" dirty="0">
              <a:solidFill>
                <a:srgbClr val="7030A0"/>
              </a:solidFill>
            </a:endParaRPr>
          </a:p>
          <a:p>
            <a:r>
              <a:rPr lang="en-US" sz="2200" b="1" dirty="0">
                <a:solidFill>
                  <a:srgbClr val="7030A0"/>
                </a:solidFill>
              </a:rPr>
              <a:t>What is the timeframe and approach to testing when our county is in the low or green, testing category with testing required once a month?</a:t>
            </a:r>
          </a:p>
          <a:p>
            <a:endParaRPr lang="en-US" sz="2200" dirty="0">
              <a:solidFill>
                <a:srgbClr val="7030A0"/>
              </a:solidFill>
            </a:endParaRPr>
          </a:p>
          <a:p>
            <a:r>
              <a:rPr lang="en-US" sz="2200" b="1" dirty="0">
                <a:solidFill>
                  <a:srgbClr val="7030A0"/>
                </a:solidFill>
              </a:rPr>
              <a:t>Answer:</a:t>
            </a:r>
            <a:r>
              <a:rPr lang="en-US" sz="2200" dirty="0">
                <a:solidFill>
                  <a:srgbClr val="7030A0"/>
                </a:solidFill>
              </a:rPr>
              <a:t>  A great question that CMS has not specified.  You could test a % of staff each week or test all the staff at the same time.  Plan to test staff at the same time each month.</a:t>
            </a:r>
          </a:p>
        </p:txBody>
      </p:sp>
      <p:sp>
        <p:nvSpPr>
          <p:cNvPr id="5" name="Date Placeholder 4">
            <a:extLst>
              <a:ext uri="{FF2B5EF4-FFF2-40B4-BE49-F238E27FC236}">
                <a16:creationId xmlns:a16="http://schemas.microsoft.com/office/drawing/2014/main" id="{9F656934-D31A-4EBC-8A14-98863CD09586}"/>
              </a:ext>
            </a:extLst>
          </p:cNvPr>
          <p:cNvSpPr>
            <a:spLocks noGrp="1"/>
          </p:cNvSpPr>
          <p:nvPr>
            <p:ph type="dt" sz="half" idx="10"/>
          </p:nvPr>
        </p:nvSpPr>
        <p:spPr/>
        <p:txBody>
          <a:bodyPr/>
          <a:lstStyle/>
          <a:p>
            <a:r>
              <a:rPr lang="en-US"/>
              <a:t>V.10.19.20, Copyright © 2020, All Rights Reserved</a:t>
            </a:r>
            <a:endParaRPr lang="en-US" dirty="0"/>
          </a:p>
        </p:txBody>
      </p:sp>
      <p:sp>
        <p:nvSpPr>
          <p:cNvPr id="6" name="Slide Number Placeholder 5">
            <a:extLst>
              <a:ext uri="{FF2B5EF4-FFF2-40B4-BE49-F238E27FC236}">
                <a16:creationId xmlns:a16="http://schemas.microsoft.com/office/drawing/2014/main" id="{FC937FA8-CE14-4679-8D05-51E5F5C004E9}"/>
              </a:ext>
            </a:extLst>
          </p:cNvPr>
          <p:cNvSpPr>
            <a:spLocks noGrp="1"/>
          </p:cNvSpPr>
          <p:nvPr>
            <p:ph type="sldNum" sz="quarter" idx="12"/>
          </p:nvPr>
        </p:nvSpPr>
        <p:spPr/>
        <p:txBody>
          <a:bodyPr/>
          <a:lstStyle/>
          <a:p>
            <a:fld id="{D047D28A-C30C-6345-BBCD-0681ECE3A200}" type="slidenum">
              <a:rPr lang="en-US" smtClean="0"/>
              <a:pPr/>
              <a:t>50</a:t>
            </a:fld>
            <a:endParaRPr lang="en-US"/>
          </a:p>
        </p:txBody>
      </p:sp>
      <p:pic>
        <p:nvPicPr>
          <p:cNvPr id="7" name="Picture 4" descr="Advanced Q&amp;A Functionality for Volusion, Shopify Bigcommerce | Optimum7">
            <a:extLst>
              <a:ext uri="{FF2B5EF4-FFF2-40B4-BE49-F238E27FC236}">
                <a16:creationId xmlns:a16="http://schemas.microsoft.com/office/drawing/2014/main" id="{6B4629D1-86B5-4550-8718-81C289695DF4}"/>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5439"/>
          <a:stretch/>
        </p:blipFill>
        <p:spPr bwMode="auto">
          <a:xfrm>
            <a:off x="609600" y="2125360"/>
            <a:ext cx="5384800" cy="2939009"/>
          </a:xfrm>
          <a:prstGeom prst="rect">
            <a:avLst/>
          </a:prstGeom>
          <a:solidFill>
            <a:srgbClr val="FFFFFF"/>
          </a:solidFill>
        </p:spPr>
      </p:pic>
    </p:spTree>
    <p:extLst>
      <p:ext uri="{BB962C8B-B14F-4D97-AF65-F5344CB8AC3E}">
        <p14:creationId xmlns:p14="http://schemas.microsoft.com/office/powerpoint/2010/main" val="2422821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66EF-1BF3-4BF1-A8DA-880D23EE26D4}"/>
              </a:ext>
            </a:extLst>
          </p:cNvPr>
          <p:cNvSpPr>
            <a:spLocks noGrp="1"/>
          </p:cNvSpPr>
          <p:nvPr>
            <p:ph type="title"/>
          </p:nvPr>
        </p:nvSpPr>
        <p:spPr/>
        <p:txBody>
          <a:bodyPr/>
          <a:lstStyle/>
          <a:p>
            <a:r>
              <a:rPr lang="en-US" dirty="0"/>
              <a:t>Outbreak Testing</a:t>
            </a:r>
          </a:p>
        </p:txBody>
      </p:sp>
      <p:sp>
        <p:nvSpPr>
          <p:cNvPr id="4" name="Content Placeholder 3">
            <a:extLst>
              <a:ext uri="{FF2B5EF4-FFF2-40B4-BE49-F238E27FC236}">
                <a16:creationId xmlns:a16="http://schemas.microsoft.com/office/drawing/2014/main" id="{032078E0-2230-4CAA-99A9-89405700752F}"/>
              </a:ext>
            </a:extLst>
          </p:cNvPr>
          <p:cNvSpPr>
            <a:spLocks noGrp="1"/>
          </p:cNvSpPr>
          <p:nvPr>
            <p:ph sz="half" idx="2"/>
          </p:nvPr>
        </p:nvSpPr>
        <p:spPr>
          <a:xfrm>
            <a:off x="6096000" y="1834872"/>
            <a:ext cx="5384800" cy="4125350"/>
          </a:xfrm>
        </p:spPr>
        <p:txBody>
          <a:bodyPr>
            <a:normAutofit/>
          </a:bodyPr>
          <a:lstStyle/>
          <a:p>
            <a:endParaRPr lang="en-US" sz="2200" dirty="0">
              <a:solidFill>
                <a:srgbClr val="7030A0"/>
              </a:solidFill>
            </a:endParaRPr>
          </a:p>
          <a:p>
            <a:r>
              <a:rPr lang="en-US" sz="2200" b="1" dirty="0">
                <a:solidFill>
                  <a:srgbClr val="7030A0"/>
                </a:solidFill>
              </a:rPr>
              <a:t>When I have one staff member test positive within 14 days of being in the building during routine testing, do I then test everyone in the building or just on the unit?</a:t>
            </a:r>
          </a:p>
          <a:p>
            <a:pPr marL="0" indent="0">
              <a:buNone/>
            </a:pPr>
            <a:r>
              <a:rPr lang="en-US" sz="2200" b="1" dirty="0">
                <a:solidFill>
                  <a:srgbClr val="7030A0"/>
                </a:solidFill>
              </a:rPr>
              <a:t> </a:t>
            </a:r>
          </a:p>
          <a:p>
            <a:r>
              <a:rPr lang="en-US" sz="2200" b="1" dirty="0">
                <a:solidFill>
                  <a:srgbClr val="7030A0"/>
                </a:solidFill>
              </a:rPr>
              <a:t>Answer:  </a:t>
            </a:r>
            <a:r>
              <a:rPr lang="en-US" sz="2200" dirty="0">
                <a:solidFill>
                  <a:srgbClr val="7030A0"/>
                </a:solidFill>
              </a:rPr>
              <a:t>This is an outbreak, and you must test everyone in the building.</a:t>
            </a:r>
          </a:p>
        </p:txBody>
      </p:sp>
      <p:sp>
        <p:nvSpPr>
          <p:cNvPr id="5" name="Date Placeholder 4">
            <a:extLst>
              <a:ext uri="{FF2B5EF4-FFF2-40B4-BE49-F238E27FC236}">
                <a16:creationId xmlns:a16="http://schemas.microsoft.com/office/drawing/2014/main" id="{A8590952-30FE-4245-AFC3-F5AAF1605B67}"/>
              </a:ext>
            </a:extLst>
          </p:cNvPr>
          <p:cNvSpPr>
            <a:spLocks noGrp="1"/>
          </p:cNvSpPr>
          <p:nvPr>
            <p:ph type="dt" sz="half" idx="10"/>
          </p:nvPr>
        </p:nvSpPr>
        <p:spPr/>
        <p:txBody>
          <a:bodyPr/>
          <a:lstStyle/>
          <a:p>
            <a:r>
              <a:rPr lang="en-US"/>
              <a:t>V.10.19.20, Copyright © 2020, All Rights Reserved</a:t>
            </a:r>
            <a:endParaRPr lang="en-US" dirty="0"/>
          </a:p>
        </p:txBody>
      </p:sp>
      <p:sp>
        <p:nvSpPr>
          <p:cNvPr id="6" name="Slide Number Placeholder 5">
            <a:extLst>
              <a:ext uri="{FF2B5EF4-FFF2-40B4-BE49-F238E27FC236}">
                <a16:creationId xmlns:a16="http://schemas.microsoft.com/office/drawing/2014/main" id="{922529B1-D87E-4606-AD81-7483CEC29B07}"/>
              </a:ext>
            </a:extLst>
          </p:cNvPr>
          <p:cNvSpPr>
            <a:spLocks noGrp="1"/>
          </p:cNvSpPr>
          <p:nvPr>
            <p:ph type="sldNum" sz="quarter" idx="12"/>
          </p:nvPr>
        </p:nvSpPr>
        <p:spPr/>
        <p:txBody>
          <a:bodyPr/>
          <a:lstStyle/>
          <a:p>
            <a:fld id="{D047D28A-C30C-6345-BBCD-0681ECE3A200}" type="slidenum">
              <a:rPr lang="en-US" smtClean="0"/>
              <a:pPr/>
              <a:t>51</a:t>
            </a:fld>
            <a:endParaRPr lang="en-US"/>
          </a:p>
        </p:txBody>
      </p:sp>
      <p:pic>
        <p:nvPicPr>
          <p:cNvPr id="7" name="Picture 4" descr="Advanced Q&amp;A Functionality for Volusion, Shopify Bigcommerce | Optimum7">
            <a:extLst>
              <a:ext uri="{FF2B5EF4-FFF2-40B4-BE49-F238E27FC236}">
                <a16:creationId xmlns:a16="http://schemas.microsoft.com/office/drawing/2014/main" id="{4ACCD337-9C94-4511-9338-2CC31A0CDBA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5439"/>
          <a:stretch/>
        </p:blipFill>
        <p:spPr bwMode="auto">
          <a:xfrm>
            <a:off x="609600" y="2393662"/>
            <a:ext cx="5384800" cy="2939038"/>
          </a:xfrm>
          <a:prstGeom prst="rect">
            <a:avLst/>
          </a:prstGeom>
          <a:solidFill>
            <a:srgbClr val="FFFFFF"/>
          </a:solidFill>
        </p:spPr>
      </p:pic>
    </p:spTree>
    <p:extLst>
      <p:ext uri="{BB962C8B-B14F-4D97-AF65-F5344CB8AC3E}">
        <p14:creationId xmlns:p14="http://schemas.microsoft.com/office/powerpoint/2010/main" val="3916278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813C-2D3B-43F9-A050-5B0A06A08397}"/>
              </a:ext>
            </a:extLst>
          </p:cNvPr>
          <p:cNvSpPr>
            <a:spLocks noGrp="1"/>
          </p:cNvSpPr>
          <p:nvPr>
            <p:ph type="title"/>
          </p:nvPr>
        </p:nvSpPr>
        <p:spPr/>
        <p:txBody>
          <a:bodyPr/>
          <a:lstStyle/>
          <a:p>
            <a:r>
              <a:rPr lang="en-US" dirty="0"/>
              <a:t>Funding for Testing </a:t>
            </a:r>
          </a:p>
        </p:txBody>
      </p:sp>
      <p:graphicFrame>
        <p:nvGraphicFramePr>
          <p:cNvPr id="6" name="Content Placeholder 5">
            <a:extLst>
              <a:ext uri="{FF2B5EF4-FFF2-40B4-BE49-F238E27FC236}">
                <a16:creationId xmlns:a16="http://schemas.microsoft.com/office/drawing/2014/main" id="{C22E97DA-CE0A-4DBF-9790-26A4130845D7}"/>
              </a:ext>
            </a:extLst>
          </p:cNvPr>
          <p:cNvGraphicFramePr>
            <a:graphicFrameLocks noGrp="1"/>
          </p:cNvGraphicFramePr>
          <p:nvPr>
            <p:ph idx="1"/>
            <p:extLst>
              <p:ext uri="{D42A27DB-BD31-4B8C-83A1-F6EECF244321}">
                <p14:modId xmlns:p14="http://schemas.microsoft.com/office/powerpoint/2010/main" val="1067760888"/>
              </p:ext>
            </p:extLst>
          </p:nvPr>
        </p:nvGraphicFramePr>
        <p:xfrm>
          <a:off x="609600" y="1600200"/>
          <a:ext cx="109728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28FDCD78-27AE-4891-8D63-58D2F2179BCE}"/>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49EF0707-5653-40F7-A57A-C3C96A924DCE}"/>
              </a:ext>
            </a:extLst>
          </p:cNvPr>
          <p:cNvSpPr>
            <a:spLocks noGrp="1"/>
          </p:cNvSpPr>
          <p:nvPr>
            <p:ph type="sldNum" sz="quarter" idx="12"/>
          </p:nvPr>
        </p:nvSpPr>
        <p:spPr/>
        <p:txBody>
          <a:bodyPr/>
          <a:lstStyle/>
          <a:p>
            <a:fld id="{D047D28A-C30C-6345-BBCD-0681ECE3A200}" type="slidenum">
              <a:rPr lang="en-US" smtClean="0"/>
              <a:pPr/>
              <a:t>52</a:t>
            </a:fld>
            <a:endParaRPr lang="en-US"/>
          </a:p>
        </p:txBody>
      </p:sp>
    </p:spTree>
    <p:extLst>
      <p:ext uri="{BB962C8B-B14F-4D97-AF65-F5344CB8AC3E}">
        <p14:creationId xmlns:p14="http://schemas.microsoft.com/office/powerpoint/2010/main" val="557023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1FB3-69E3-47ED-B482-9B81D6BB13E3}"/>
              </a:ext>
            </a:extLst>
          </p:cNvPr>
          <p:cNvSpPr>
            <a:spLocks noGrp="1"/>
          </p:cNvSpPr>
          <p:nvPr>
            <p:ph type="title"/>
          </p:nvPr>
        </p:nvSpPr>
        <p:spPr>
          <a:xfrm>
            <a:off x="609601" y="273050"/>
            <a:ext cx="4011084" cy="1162050"/>
          </a:xfrm>
        </p:spPr>
        <p:txBody>
          <a:bodyPr anchor="b">
            <a:normAutofit/>
          </a:bodyPr>
          <a:lstStyle/>
          <a:p>
            <a:pPr>
              <a:lnSpc>
                <a:spcPct val="90000"/>
              </a:lnSpc>
            </a:pPr>
            <a:r>
              <a:rPr lang="en-US" sz="3700"/>
              <a:t>Medicare Payment for Testing</a:t>
            </a:r>
          </a:p>
        </p:txBody>
      </p:sp>
      <p:pic>
        <p:nvPicPr>
          <p:cNvPr id="6" name="Content Placeholder 5">
            <a:extLst>
              <a:ext uri="{FF2B5EF4-FFF2-40B4-BE49-F238E27FC236}">
                <a16:creationId xmlns:a16="http://schemas.microsoft.com/office/drawing/2014/main" id="{A71DEA54-F5C6-410D-8B82-F3F2522AC43B}"/>
              </a:ext>
            </a:extLst>
          </p:cNvPr>
          <p:cNvPicPr>
            <a:picLocks noGrp="1" noChangeAspect="1"/>
          </p:cNvPicPr>
          <p:nvPr>
            <p:ph idx="1"/>
          </p:nvPr>
        </p:nvPicPr>
        <p:blipFill>
          <a:blip r:embed="rId2"/>
          <a:stretch>
            <a:fillRect/>
          </a:stretch>
        </p:blipFill>
        <p:spPr>
          <a:xfrm>
            <a:off x="5095277" y="1237253"/>
            <a:ext cx="6487123" cy="3924709"/>
          </a:xfrm>
          <a:prstGeom prst="rect">
            <a:avLst/>
          </a:prstGeom>
          <a:noFill/>
        </p:spPr>
      </p:pic>
      <p:sp>
        <p:nvSpPr>
          <p:cNvPr id="11" name="Text Placeholder 3">
            <a:extLst>
              <a:ext uri="{FF2B5EF4-FFF2-40B4-BE49-F238E27FC236}">
                <a16:creationId xmlns:a16="http://schemas.microsoft.com/office/drawing/2014/main" id="{6A2EAC5F-8A65-4257-BF16-6F708252C23C}"/>
              </a:ext>
            </a:extLst>
          </p:cNvPr>
          <p:cNvSpPr>
            <a:spLocks noGrp="1"/>
          </p:cNvSpPr>
          <p:nvPr>
            <p:ph type="body" sz="half" idx="2"/>
          </p:nvPr>
        </p:nvSpPr>
        <p:spPr>
          <a:xfrm>
            <a:off x="609601" y="1435101"/>
            <a:ext cx="4011084" cy="4691063"/>
          </a:xfrm>
        </p:spPr>
        <p:txBody>
          <a:bodyPr>
            <a:normAutofit/>
          </a:bodyPr>
          <a:lstStyle/>
          <a:p>
            <a:endParaRPr lang="en-US" sz="2400" dirty="0"/>
          </a:p>
          <a:p>
            <a:endParaRPr lang="en-US" sz="2000" dirty="0"/>
          </a:p>
          <a:p>
            <a:r>
              <a:rPr lang="en-US" sz="2000" dirty="0"/>
              <a:t>CMS Flowchart  &amp; Payer Hierarchy Information</a:t>
            </a:r>
          </a:p>
          <a:p>
            <a:endParaRPr lang="en-US" sz="2000" dirty="0"/>
          </a:p>
          <a:p>
            <a:endParaRPr lang="en-US" sz="2000" dirty="0"/>
          </a:p>
          <a:p>
            <a:r>
              <a:rPr lang="en-US" sz="2000" dirty="0"/>
              <a:t>Available at:</a:t>
            </a:r>
          </a:p>
          <a:p>
            <a:r>
              <a:rPr lang="en-US" sz="2000" dirty="0"/>
              <a:t>https://www.cms.gov/files/document/covid-medicare-payment-covid-19-viral-testing-flow-chart.pdf</a:t>
            </a:r>
          </a:p>
        </p:txBody>
      </p:sp>
      <p:sp>
        <p:nvSpPr>
          <p:cNvPr id="4" name="Date Placeholder 3">
            <a:extLst>
              <a:ext uri="{FF2B5EF4-FFF2-40B4-BE49-F238E27FC236}">
                <a16:creationId xmlns:a16="http://schemas.microsoft.com/office/drawing/2014/main" id="{38E5166F-0E34-41FD-AEA5-D16436B66C42}"/>
              </a:ext>
            </a:extLst>
          </p:cNvPr>
          <p:cNvSpPr>
            <a:spLocks noGrp="1"/>
          </p:cNvSpPr>
          <p:nvPr>
            <p:ph type="dt" sz="half" idx="10"/>
          </p:nvPr>
        </p:nvSpPr>
        <p:spPr>
          <a:xfrm>
            <a:off x="0" y="6356351"/>
            <a:ext cx="2844800" cy="365125"/>
          </a:xfrm>
        </p:spPr>
        <p:txBody>
          <a:bodyPr anchor="ctr">
            <a:normAutofit/>
          </a:bodyPr>
          <a:lstStyle/>
          <a:p>
            <a:pPr>
              <a:spcAft>
                <a:spcPts val="600"/>
              </a:spcAft>
            </a:pPr>
            <a:r>
              <a:rPr lang="en-US"/>
              <a:t>V.10.19.20, Copyright © 2020, All Rights Reserved</a:t>
            </a:r>
          </a:p>
        </p:txBody>
      </p:sp>
      <p:sp>
        <p:nvSpPr>
          <p:cNvPr id="5" name="Slide Number Placeholder 4">
            <a:extLst>
              <a:ext uri="{FF2B5EF4-FFF2-40B4-BE49-F238E27FC236}">
                <a16:creationId xmlns:a16="http://schemas.microsoft.com/office/drawing/2014/main" id="{B9646151-41FB-4152-9B40-26FA64977955}"/>
              </a:ext>
            </a:extLst>
          </p:cNvPr>
          <p:cNvSpPr>
            <a:spLocks noGrp="1"/>
          </p:cNvSpPr>
          <p:nvPr>
            <p:ph type="sldNum" sz="quarter" idx="12"/>
          </p:nvPr>
        </p:nvSpPr>
        <p:spPr>
          <a:xfrm>
            <a:off x="4165600" y="6356351"/>
            <a:ext cx="3860800" cy="365125"/>
          </a:xfrm>
        </p:spPr>
        <p:txBody>
          <a:bodyPr anchor="ctr">
            <a:normAutofit/>
          </a:bodyPr>
          <a:lstStyle/>
          <a:p>
            <a:pPr>
              <a:spcAft>
                <a:spcPts val="600"/>
              </a:spcAft>
            </a:pPr>
            <a:fld id="{D047D28A-C30C-6345-BBCD-0681ECE3A200}" type="slidenum">
              <a:rPr lang="en-US" smtClean="0"/>
              <a:pPr>
                <a:spcAft>
                  <a:spcPts val="600"/>
                </a:spcAft>
              </a:pPr>
              <a:t>53</a:t>
            </a:fld>
            <a:endParaRPr lang="en-US"/>
          </a:p>
        </p:txBody>
      </p:sp>
    </p:spTree>
    <p:extLst>
      <p:ext uri="{BB962C8B-B14F-4D97-AF65-F5344CB8AC3E}">
        <p14:creationId xmlns:p14="http://schemas.microsoft.com/office/powerpoint/2010/main" val="1690261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5F43-1F30-48DB-84C4-3B72A0DF324C}"/>
              </a:ext>
            </a:extLst>
          </p:cNvPr>
          <p:cNvSpPr>
            <a:spLocks noGrp="1"/>
          </p:cNvSpPr>
          <p:nvPr>
            <p:ph type="title"/>
          </p:nvPr>
        </p:nvSpPr>
        <p:spPr/>
        <p:txBody>
          <a:bodyPr/>
          <a:lstStyle/>
          <a:p>
            <a:r>
              <a:rPr lang="en-US" dirty="0"/>
              <a:t>Penalties</a:t>
            </a:r>
          </a:p>
        </p:txBody>
      </p:sp>
      <p:graphicFrame>
        <p:nvGraphicFramePr>
          <p:cNvPr id="6" name="Content Placeholder 5">
            <a:extLst>
              <a:ext uri="{FF2B5EF4-FFF2-40B4-BE49-F238E27FC236}">
                <a16:creationId xmlns:a16="http://schemas.microsoft.com/office/drawing/2014/main" id="{1CB7FD9B-6307-4049-B1F6-A809A96FE2C0}"/>
              </a:ext>
            </a:extLst>
          </p:cNvPr>
          <p:cNvGraphicFramePr>
            <a:graphicFrameLocks noGrp="1"/>
          </p:cNvGraphicFramePr>
          <p:nvPr>
            <p:ph idx="1"/>
            <p:extLst>
              <p:ext uri="{D42A27DB-BD31-4B8C-83A1-F6EECF244321}">
                <p14:modId xmlns:p14="http://schemas.microsoft.com/office/powerpoint/2010/main" val="3580329212"/>
              </p:ext>
            </p:extLst>
          </p:nvPr>
        </p:nvGraphicFramePr>
        <p:xfrm>
          <a:off x="609600" y="182687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AA5DEC11-0F57-4296-8DF7-17C645530BAA}"/>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B6EE98DA-5785-4059-B25F-0B5BEAFD7978}"/>
              </a:ext>
            </a:extLst>
          </p:cNvPr>
          <p:cNvSpPr>
            <a:spLocks noGrp="1"/>
          </p:cNvSpPr>
          <p:nvPr>
            <p:ph type="sldNum" sz="quarter" idx="12"/>
          </p:nvPr>
        </p:nvSpPr>
        <p:spPr/>
        <p:txBody>
          <a:bodyPr/>
          <a:lstStyle/>
          <a:p>
            <a:fld id="{D047D28A-C30C-6345-BBCD-0681ECE3A200}" type="slidenum">
              <a:rPr lang="en-US" smtClean="0"/>
              <a:pPr/>
              <a:t>54</a:t>
            </a:fld>
            <a:endParaRPr lang="en-US"/>
          </a:p>
        </p:txBody>
      </p:sp>
    </p:spTree>
    <p:extLst>
      <p:ext uri="{BB962C8B-B14F-4D97-AF65-F5344CB8AC3E}">
        <p14:creationId xmlns:p14="http://schemas.microsoft.com/office/powerpoint/2010/main" val="2237093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82E7-B2B4-4798-A071-F7DC964079BF}"/>
              </a:ext>
            </a:extLst>
          </p:cNvPr>
          <p:cNvSpPr>
            <a:spLocks noGrp="1"/>
          </p:cNvSpPr>
          <p:nvPr>
            <p:ph type="title"/>
          </p:nvPr>
        </p:nvSpPr>
        <p:spPr/>
        <p:txBody>
          <a:bodyPr/>
          <a:lstStyle/>
          <a:p>
            <a:r>
              <a:rPr lang="en-US" dirty="0"/>
              <a:t>COVID-19 Focused Survey for Nursing Homes</a:t>
            </a:r>
          </a:p>
        </p:txBody>
      </p:sp>
      <p:graphicFrame>
        <p:nvGraphicFramePr>
          <p:cNvPr id="6" name="Content Placeholder 5">
            <a:extLst>
              <a:ext uri="{FF2B5EF4-FFF2-40B4-BE49-F238E27FC236}">
                <a16:creationId xmlns:a16="http://schemas.microsoft.com/office/drawing/2014/main" id="{01C533F8-D9B7-4262-A5CC-B4C64FD513A6}"/>
              </a:ext>
            </a:extLst>
          </p:cNvPr>
          <p:cNvGraphicFramePr>
            <a:graphicFrameLocks noGrp="1"/>
          </p:cNvGraphicFramePr>
          <p:nvPr>
            <p:ph idx="1"/>
            <p:extLst>
              <p:ext uri="{D42A27DB-BD31-4B8C-83A1-F6EECF244321}">
                <p14:modId xmlns:p14="http://schemas.microsoft.com/office/powerpoint/2010/main" val="3588648693"/>
              </p:ext>
            </p:extLst>
          </p:nvPr>
        </p:nvGraphicFramePr>
        <p:xfrm>
          <a:off x="609600" y="1600200"/>
          <a:ext cx="1097280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F9F51AE-ABF4-48E2-9931-634067849DF2}"/>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07F017C7-18E5-4DB7-9631-2A8A41761FC2}"/>
              </a:ext>
            </a:extLst>
          </p:cNvPr>
          <p:cNvSpPr>
            <a:spLocks noGrp="1"/>
          </p:cNvSpPr>
          <p:nvPr>
            <p:ph type="sldNum" sz="quarter" idx="12"/>
          </p:nvPr>
        </p:nvSpPr>
        <p:spPr/>
        <p:txBody>
          <a:bodyPr/>
          <a:lstStyle/>
          <a:p>
            <a:fld id="{D047D28A-C30C-6345-BBCD-0681ECE3A200}" type="slidenum">
              <a:rPr lang="en-US" smtClean="0"/>
              <a:pPr/>
              <a:t>55</a:t>
            </a:fld>
            <a:endParaRPr lang="en-US"/>
          </a:p>
        </p:txBody>
      </p:sp>
    </p:spTree>
    <p:extLst>
      <p:ext uri="{BB962C8B-B14F-4D97-AF65-F5344CB8AC3E}">
        <p14:creationId xmlns:p14="http://schemas.microsoft.com/office/powerpoint/2010/main" val="3328767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9191-12E3-44AC-89E9-169AEA827368}"/>
              </a:ext>
            </a:extLst>
          </p:cNvPr>
          <p:cNvSpPr>
            <a:spLocks noGrp="1"/>
          </p:cNvSpPr>
          <p:nvPr>
            <p:ph type="title"/>
          </p:nvPr>
        </p:nvSpPr>
        <p:spPr/>
        <p:txBody>
          <a:bodyPr/>
          <a:lstStyle/>
          <a:p>
            <a:r>
              <a:rPr lang="en-US" dirty="0"/>
              <a:t>Updates to Infection Control Survey</a:t>
            </a:r>
          </a:p>
        </p:txBody>
      </p:sp>
      <p:graphicFrame>
        <p:nvGraphicFramePr>
          <p:cNvPr id="6" name="Content Placeholder 5">
            <a:extLst>
              <a:ext uri="{FF2B5EF4-FFF2-40B4-BE49-F238E27FC236}">
                <a16:creationId xmlns:a16="http://schemas.microsoft.com/office/drawing/2014/main" id="{400E5FE6-D885-41B6-89F8-FD148F8D48FE}"/>
              </a:ext>
            </a:extLst>
          </p:cNvPr>
          <p:cNvGraphicFramePr>
            <a:graphicFrameLocks noGrp="1"/>
          </p:cNvGraphicFramePr>
          <p:nvPr>
            <p:ph idx="1"/>
            <p:extLst>
              <p:ext uri="{D42A27DB-BD31-4B8C-83A1-F6EECF244321}">
                <p14:modId xmlns:p14="http://schemas.microsoft.com/office/powerpoint/2010/main" val="3178668819"/>
              </p:ext>
            </p:extLst>
          </p:nvPr>
        </p:nvGraphicFramePr>
        <p:xfrm>
          <a:off x="609600" y="2003899"/>
          <a:ext cx="10791217" cy="4083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41ECB3B9-A074-4BE1-A0C4-643AF203C58B}"/>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8616F8E1-76C0-4EE1-A8EA-61EBD7EDD507}"/>
              </a:ext>
            </a:extLst>
          </p:cNvPr>
          <p:cNvSpPr>
            <a:spLocks noGrp="1"/>
          </p:cNvSpPr>
          <p:nvPr>
            <p:ph type="sldNum" sz="quarter" idx="12"/>
          </p:nvPr>
        </p:nvSpPr>
        <p:spPr/>
        <p:txBody>
          <a:bodyPr/>
          <a:lstStyle/>
          <a:p>
            <a:fld id="{D047D28A-C30C-6345-BBCD-0681ECE3A200}" type="slidenum">
              <a:rPr lang="en-US" smtClean="0"/>
              <a:pPr/>
              <a:t>56</a:t>
            </a:fld>
            <a:endParaRPr lang="en-US"/>
          </a:p>
        </p:txBody>
      </p:sp>
    </p:spTree>
    <p:extLst>
      <p:ext uri="{BB962C8B-B14F-4D97-AF65-F5344CB8AC3E}">
        <p14:creationId xmlns:p14="http://schemas.microsoft.com/office/powerpoint/2010/main" val="4159052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CD6C3-22C5-42B8-B642-80AAB20BCCC7}"/>
              </a:ext>
            </a:extLst>
          </p:cNvPr>
          <p:cNvSpPr>
            <a:spLocks noGrp="1"/>
          </p:cNvSpPr>
          <p:nvPr>
            <p:ph type="title"/>
          </p:nvPr>
        </p:nvSpPr>
        <p:spPr/>
        <p:txBody>
          <a:bodyPr/>
          <a:lstStyle/>
          <a:p>
            <a:r>
              <a:rPr lang="en-US" dirty="0"/>
              <a:t>COVID-19 Focused Survey CE 10</a:t>
            </a:r>
          </a:p>
        </p:txBody>
      </p:sp>
      <p:pic>
        <p:nvPicPr>
          <p:cNvPr id="6" name="Content Placeholder 5">
            <a:extLst>
              <a:ext uri="{FF2B5EF4-FFF2-40B4-BE49-F238E27FC236}">
                <a16:creationId xmlns:a16="http://schemas.microsoft.com/office/drawing/2014/main" id="{929D1F96-EF8E-4D25-B544-57C85D4A2902}"/>
              </a:ext>
            </a:extLst>
          </p:cNvPr>
          <p:cNvPicPr>
            <a:picLocks noGrp="1" noChangeAspect="1"/>
          </p:cNvPicPr>
          <p:nvPr>
            <p:ph idx="1"/>
          </p:nvPr>
        </p:nvPicPr>
        <p:blipFill>
          <a:blip r:embed="rId3"/>
          <a:stretch>
            <a:fillRect/>
          </a:stretch>
        </p:blipFill>
        <p:spPr>
          <a:xfrm>
            <a:off x="138340" y="2003898"/>
            <a:ext cx="12217059" cy="3949429"/>
          </a:xfrm>
          <a:prstGeom prst="rect">
            <a:avLst/>
          </a:prstGeom>
        </p:spPr>
      </p:pic>
      <p:sp>
        <p:nvSpPr>
          <p:cNvPr id="4" name="Date Placeholder 3">
            <a:extLst>
              <a:ext uri="{FF2B5EF4-FFF2-40B4-BE49-F238E27FC236}">
                <a16:creationId xmlns:a16="http://schemas.microsoft.com/office/drawing/2014/main" id="{498C80BC-FA85-4DB9-849C-7A129076C244}"/>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2232C91C-D995-4164-8B33-7BF0A34CE965}"/>
              </a:ext>
            </a:extLst>
          </p:cNvPr>
          <p:cNvSpPr>
            <a:spLocks noGrp="1"/>
          </p:cNvSpPr>
          <p:nvPr>
            <p:ph type="sldNum" sz="quarter" idx="12"/>
          </p:nvPr>
        </p:nvSpPr>
        <p:spPr/>
        <p:txBody>
          <a:bodyPr/>
          <a:lstStyle/>
          <a:p>
            <a:fld id="{D047D28A-C30C-6345-BBCD-0681ECE3A200}" type="slidenum">
              <a:rPr lang="en-US" smtClean="0"/>
              <a:pPr/>
              <a:t>57</a:t>
            </a:fld>
            <a:endParaRPr lang="en-US"/>
          </a:p>
        </p:txBody>
      </p:sp>
    </p:spTree>
    <p:extLst>
      <p:ext uri="{BB962C8B-B14F-4D97-AF65-F5344CB8AC3E}">
        <p14:creationId xmlns:p14="http://schemas.microsoft.com/office/powerpoint/2010/main" val="2516234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1350-AD45-4021-80AE-4EFE4BE7C30C}"/>
              </a:ext>
            </a:extLst>
          </p:cNvPr>
          <p:cNvSpPr>
            <a:spLocks noGrp="1"/>
          </p:cNvSpPr>
          <p:nvPr>
            <p:ph type="title"/>
          </p:nvPr>
        </p:nvSpPr>
        <p:spPr/>
        <p:txBody>
          <a:bodyPr/>
          <a:lstStyle/>
          <a:p>
            <a:r>
              <a:rPr lang="en-US" dirty="0"/>
              <a:t>COVID-19 Focused Survey CE 11</a:t>
            </a:r>
          </a:p>
        </p:txBody>
      </p:sp>
      <p:pic>
        <p:nvPicPr>
          <p:cNvPr id="6" name="Content Placeholder 5">
            <a:extLst>
              <a:ext uri="{FF2B5EF4-FFF2-40B4-BE49-F238E27FC236}">
                <a16:creationId xmlns:a16="http://schemas.microsoft.com/office/drawing/2014/main" id="{5627BD0B-48A2-4696-B711-FC8FD4AFF3DD}"/>
              </a:ext>
            </a:extLst>
          </p:cNvPr>
          <p:cNvPicPr>
            <a:picLocks noGrp="1" noChangeAspect="1"/>
          </p:cNvPicPr>
          <p:nvPr>
            <p:ph idx="1"/>
          </p:nvPr>
        </p:nvPicPr>
        <p:blipFill>
          <a:blip r:embed="rId3"/>
          <a:stretch>
            <a:fillRect/>
          </a:stretch>
        </p:blipFill>
        <p:spPr>
          <a:xfrm>
            <a:off x="265888" y="1561705"/>
            <a:ext cx="10972799" cy="2325290"/>
          </a:xfrm>
          <a:prstGeom prst="rect">
            <a:avLst/>
          </a:prstGeom>
        </p:spPr>
      </p:pic>
      <p:sp>
        <p:nvSpPr>
          <p:cNvPr id="4" name="Date Placeholder 3">
            <a:extLst>
              <a:ext uri="{FF2B5EF4-FFF2-40B4-BE49-F238E27FC236}">
                <a16:creationId xmlns:a16="http://schemas.microsoft.com/office/drawing/2014/main" id="{02DACAEB-61F7-4F18-A431-B2D38A02CAF2}"/>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7DB644DE-4812-4A1B-8081-DFB32FB07FD0}"/>
              </a:ext>
            </a:extLst>
          </p:cNvPr>
          <p:cNvSpPr>
            <a:spLocks noGrp="1"/>
          </p:cNvSpPr>
          <p:nvPr>
            <p:ph type="sldNum" sz="quarter" idx="12"/>
          </p:nvPr>
        </p:nvSpPr>
        <p:spPr/>
        <p:txBody>
          <a:bodyPr/>
          <a:lstStyle/>
          <a:p>
            <a:fld id="{D047D28A-C30C-6345-BBCD-0681ECE3A200}" type="slidenum">
              <a:rPr lang="en-US" smtClean="0"/>
              <a:pPr/>
              <a:t>58</a:t>
            </a:fld>
            <a:endParaRPr lang="en-US"/>
          </a:p>
        </p:txBody>
      </p:sp>
      <p:pic>
        <p:nvPicPr>
          <p:cNvPr id="7" name="Picture 6">
            <a:extLst>
              <a:ext uri="{FF2B5EF4-FFF2-40B4-BE49-F238E27FC236}">
                <a16:creationId xmlns:a16="http://schemas.microsoft.com/office/drawing/2014/main" id="{C69014DA-4CF4-4428-BCB0-F58CB32326FD}"/>
              </a:ext>
            </a:extLst>
          </p:cNvPr>
          <p:cNvPicPr>
            <a:picLocks noChangeAspect="1"/>
          </p:cNvPicPr>
          <p:nvPr/>
        </p:nvPicPr>
        <p:blipFill>
          <a:blip r:embed="rId4"/>
          <a:stretch>
            <a:fillRect/>
          </a:stretch>
        </p:blipFill>
        <p:spPr>
          <a:xfrm>
            <a:off x="265888" y="3823000"/>
            <a:ext cx="10804189" cy="2758740"/>
          </a:xfrm>
          <a:prstGeom prst="rect">
            <a:avLst/>
          </a:prstGeom>
        </p:spPr>
      </p:pic>
    </p:spTree>
    <p:extLst>
      <p:ext uri="{BB962C8B-B14F-4D97-AF65-F5344CB8AC3E}">
        <p14:creationId xmlns:p14="http://schemas.microsoft.com/office/powerpoint/2010/main" val="1132737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1B01-F797-4779-A4F4-65AA7A2EE595}"/>
              </a:ext>
            </a:extLst>
          </p:cNvPr>
          <p:cNvSpPr>
            <a:spLocks noGrp="1"/>
          </p:cNvSpPr>
          <p:nvPr>
            <p:ph type="title"/>
          </p:nvPr>
        </p:nvSpPr>
        <p:spPr/>
        <p:txBody>
          <a:bodyPr/>
          <a:lstStyle/>
          <a:p>
            <a:r>
              <a:rPr lang="en-US" dirty="0"/>
              <a:t>CLIA Certificate of Waiver</a:t>
            </a:r>
          </a:p>
        </p:txBody>
      </p:sp>
      <p:graphicFrame>
        <p:nvGraphicFramePr>
          <p:cNvPr id="6" name="Content Placeholder 5">
            <a:extLst>
              <a:ext uri="{FF2B5EF4-FFF2-40B4-BE49-F238E27FC236}">
                <a16:creationId xmlns:a16="http://schemas.microsoft.com/office/drawing/2014/main" id="{5D616404-3582-46F8-96A8-5C76BD19A0AB}"/>
              </a:ext>
            </a:extLst>
          </p:cNvPr>
          <p:cNvGraphicFramePr>
            <a:graphicFrameLocks noGrp="1"/>
          </p:cNvGraphicFramePr>
          <p:nvPr>
            <p:ph idx="1"/>
            <p:extLst>
              <p:ext uri="{D42A27DB-BD31-4B8C-83A1-F6EECF244321}">
                <p14:modId xmlns:p14="http://schemas.microsoft.com/office/powerpoint/2010/main" val="2373429186"/>
              </p:ext>
            </p:extLst>
          </p:nvPr>
        </p:nvGraphicFramePr>
        <p:xfrm>
          <a:off x="1057178" y="1798317"/>
          <a:ext cx="9747116" cy="3582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94789FEF-EF28-417A-B0AF-954CCF33DBDD}"/>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682A1458-34ED-439D-A1E6-C9ECA169AB1E}"/>
              </a:ext>
            </a:extLst>
          </p:cNvPr>
          <p:cNvSpPr>
            <a:spLocks noGrp="1"/>
          </p:cNvSpPr>
          <p:nvPr>
            <p:ph type="sldNum" sz="quarter" idx="12"/>
          </p:nvPr>
        </p:nvSpPr>
        <p:spPr/>
        <p:txBody>
          <a:bodyPr/>
          <a:lstStyle/>
          <a:p>
            <a:fld id="{D047D28A-C30C-6345-BBCD-0681ECE3A200}" type="slidenum">
              <a:rPr lang="en-US" smtClean="0"/>
              <a:pPr/>
              <a:t>59</a:t>
            </a:fld>
            <a:endParaRPr lang="en-US"/>
          </a:p>
        </p:txBody>
      </p:sp>
      <p:sp>
        <p:nvSpPr>
          <p:cNvPr id="7" name="TextBox 6">
            <a:extLst>
              <a:ext uri="{FF2B5EF4-FFF2-40B4-BE49-F238E27FC236}">
                <a16:creationId xmlns:a16="http://schemas.microsoft.com/office/drawing/2014/main" id="{40FC49D2-4E36-4669-ABA9-F1168624D0DC}"/>
              </a:ext>
            </a:extLst>
          </p:cNvPr>
          <p:cNvSpPr txBox="1"/>
          <p:nvPr/>
        </p:nvSpPr>
        <p:spPr>
          <a:xfrm>
            <a:off x="609600" y="5761038"/>
            <a:ext cx="8401980" cy="646331"/>
          </a:xfrm>
          <a:prstGeom prst="rect">
            <a:avLst/>
          </a:prstGeom>
          <a:noFill/>
        </p:spPr>
        <p:txBody>
          <a:bodyPr wrap="none" rtlCol="0">
            <a:spAutoFit/>
          </a:bodyPr>
          <a:lstStyle/>
          <a:p>
            <a:r>
              <a:rPr lang="en-US" dirty="0">
                <a:solidFill>
                  <a:srgbClr val="92278F"/>
                </a:solidFill>
              </a:rPr>
              <a:t>*Waived tests are listed on the FDA website, defined as “simple laboratory examinations </a:t>
            </a:r>
          </a:p>
          <a:p>
            <a:r>
              <a:rPr lang="en-US" dirty="0">
                <a:solidFill>
                  <a:srgbClr val="92278F"/>
                </a:solidFill>
              </a:rPr>
              <a:t>&amp; procedures that have an insignificant risk of erroneous result”</a:t>
            </a:r>
          </a:p>
        </p:txBody>
      </p:sp>
    </p:spTree>
    <p:extLst>
      <p:ext uri="{BB962C8B-B14F-4D97-AF65-F5344CB8AC3E}">
        <p14:creationId xmlns:p14="http://schemas.microsoft.com/office/powerpoint/2010/main" val="226601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3F4E13-221D-42ED-8CD4-F0B9731EC6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57250"/>
            <a:ext cx="9144000" cy="5143500"/>
          </a:xfrm>
          <a:prstGeom prst="rect">
            <a:avLst/>
          </a:prstGeom>
        </p:spPr>
      </p:pic>
      <p:sp>
        <p:nvSpPr>
          <p:cNvPr id="3" name="Date Placeholder 2">
            <a:extLst>
              <a:ext uri="{FF2B5EF4-FFF2-40B4-BE49-F238E27FC236}">
                <a16:creationId xmlns:a16="http://schemas.microsoft.com/office/drawing/2014/main" id="{43E762FA-C4C5-4518-8458-7DF99F00D1E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30A0">
                    <a:tint val="75000"/>
                  </a:srgbClr>
                </a:solidFill>
                <a:effectLst/>
                <a:uLnTx/>
                <a:uFillTx/>
                <a:latin typeface="Calibri" panose="020F0502020204030204"/>
                <a:ea typeface="+mn-ea"/>
                <a:cs typeface="+mn-cs"/>
              </a:rPr>
              <a:t>V.10.19.20, Copyright © 2020, All Rights Reserved</a:t>
            </a:r>
          </a:p>
        </p:txBody>
      </p:sp>
      <p:sp>
        <p:nvSpPr>
          <p:cNvPr id="2" name="Slide Number Placeholder 1">
            <a:extLst>
              <a:ext uri="{FF2B5EF4-FFF2-40B4-BE49-F238E27FC236}">
                <a16:creationId xmlns:a16="http://schemas.microsoft.com/office/drawing/2014/main" id="{2D4F686A-91E2-45D5-A0FE-D1A2FD9C032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9" name="Picture 8">
            <a:extLst>
              <a:ext uri="{FF2B5EF4-FFF2-40B4-BE49-F238E27FC236}">
                <a16:creationId xmlns:a16="http://schemas.microsoft.com/office/drawing/2014/main" id="{2EEDD1FC-80C5-47F4-9A55-C2866F50A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2202"/>
            <a:ext cx="12338137" cy="6940202"/>
          </a:xfrm>
          <a:prstGeom prst="rect">
            <a:avLst/>
          </a:prstGeom>
        </p:spPr>
      </p:pic>
      <p:pic>
        <p:nvPicPr>
          <p:cNvPr id="6" name="Picture 5" descr="A picture containing person, indoor, table, person&#10;&#10;Description automatically generated">
            <a:extLst>
              <a:ext uri="{FF2B5EF4-FFF2-40B4-BE49-F238E27FC236}">
                <a16:creationId xmlns:a16="http://schemas.microsoft.com/office/drawing/2014/main" id="{DD170159-DE47-47B9-AD49-A241CE04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36524"/>
            <a:ext cx="12434709" cy="6994524"/>
          </a:xfrm>
          <a:prstGeom prst="rect">
            <a:avLst/>
          </a:prstGeom>
        </p:spPr>
      </p:pic>
    </p:spTree>
    <p:extLst>
      <p:ext uri="{BB962C8B-B14F-4D97-AF65-F5344CB8AC3E}">
        <p14:creationId xmlns:p14="http://schemas.microsoft.com/office/powerpoint/2010/main" val="2048346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333D5-0807-4127-AC59-E8A330B019CC}"/>
              </a:ext>
            </a:extLst>
          </p:cNvPr>
          <p:cNvSpPr>
            <a:spLocks noGrp="1"/>
          </p:cNvSpPr>
          <p:nvPr>
            <p:ph type="title"/>
          </p:nvPr>
        </p:nvSpPr>
        <p:spPr/>
        <p:txBody>
          <a:bodyPr/>
          <a:lstStyle/>
          <a:p>
            <a:r>
              <a:rPr lang="en-US" dirty="0"/>
              <a:t>Enforcing Lab Reporting</a:t>
            </a:r>
          </a:p>
        </p:txBody>
      </p:sp>
      <p:graphicFrame>
        <p:nvGraphicFramePr>
          <p:cNvPr id="6" name="Content Placeholder 5">
            <a:extLst>
              <a:ext uri="{FF2B5EF4-FFF2-40B4-BE49-F238E27FC236}">
                <a16:creationId xmlns:a16="http://schemas.microsoft.com/office/drawing/2014/main" id="{F50818B0-ED79-43F4-B09F-86FC6EC10285}"/>
              </a:ext>
            </a:extLst>
          </p:cNvPr>
          <p:cNvGraphicFramePr>
            <a:graphicFrameLocks noGrp="1"/>
          </p:cNvGraphicFramePr>
          <p:nvPr>
            <p:ph idx="1"/>
            <p:extLst>
              <p:ext uri="{D42A27DB-BD31-4B8C-83A1-F6EECF244321}">
                <p14:modId xmlns:p14="http://schemas.microsoft.com/office/powerpoint/2010/main" val="346048143"/>
              </p:ext>
            </p:extLst>
          </p:nvPr>
        </p:nvGraphicFramePr>
        <p:xfrm>
          <a:off x="833120" y="2418080"/>
          <a:ext cx="10525760" cy="3565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078C749-530B-43C5-8983-557E6DE83414}"/>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841CCFFE-C929-42C5-92AD-8DDC9EC77C98}"/>
              </a:ext>
            </a:extLst>
          </p:cNvPr>
          <p:cNvSpPr>
            <a:spLocks noGrp="1"/>
          </p:cNvSpPr>
          <p:nvPr>
            <p:ph type="sldNum" sz="quarter" idx="12"/>
          </p:nvPr>
        </p:nvSpPr>
        <p:spPr/>
        <p:txBody>
          <a:bodyPr/>
          <a:lstStyle/>
          <a:p>
            <a:fld id="{D047D28A-C30C-6345-BBCD-0681ECE3A200}" type="slidenum">
              <a:rPr lang="en-US" smtClean="0"/>
              <a:pPr/>
              <a:t>60</a:t>
            </a:fld>
            <a:endParaRPr lang="en-US"/>
          </a:p>
        </p:txBody>
      </p:sp>
    </p:spTree>
    <p:extLst>
      <p:ext uri="{BB962C8B-B14F-4D97-AF65-F5344CB8AC3E}">
        <p14:creationId xmlns:p14="http://schemas.microsoft.com/office/powerpoint/2010/main" val="1464314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837C-FB0D-44EF-8120-A3920CEFC556}"/>
              </a:ext>
            </a:extLst>
          </p:cNvPr>
          <p:cNvSpPr>
            <a:spLocks noGrp="1"/>
          </p:cNvSpPr>
          <p:nvPr>
            <p:ph type="title"/>
          </p:nvPr>
        </p:nvSpPr>
        <p:spPr/>
        <p:txBody>
          <a:bodyPr/>
          <a:lstStyle/>
          <a:p>
            <a:r>
              <a:rPr lang="en-US" dirty="0"/>
              <a:t>Emotional Impact of Repeated Testing</a:t>
            </a:r>
          </a:p>
        </p:txBody>
      </p:sp>
      <p:graphicFrame>
        <p:nvGraphicFramePr>
          <p:cNvPr id="6" name="Content Placeholder 5">
            <a:extLst>
              <a:ext uri="{FF2B5EF4-FFF2-40B4-BE49-F238E27FC236}">
                <a16:creationId xmlns:a16="http://schemas.microsoft.com/office/drawing/2014/main" id="{F064CBDB-1717-4EB1-98F6-B126AF3EEEBB}"/>
              </a:ext>
            </a:extLst>
          </p:cNvPr>
          <p:cNvGraphicFramePr>
            <a:graphicFrameLocks noGrp="1"/>
          </p:cNvGraphicFramePr>
          <p:nvPr>
            <p:ph idx="1"/>
            <p:extLst>
              <p:ext uri="{D42A27DB-BD31-4B8C-83A1-F6EECF244321}">
                <p14:modId xmlns:p14="http://schemas.microsoft.com/office/powerpoint/2010/main" val="3386986612"/>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C1A0C73-9A27-4E1C-8B77-ABE91FF128AC}"/>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DFF772E1-B690-4363-B7B0-F83A262C4738}"/>
              </a:ext>
            </a:extLst>
          </p:cNvPr>
          <p:cNvSpPr>
            <a:spLocks noGrp="1"/>
          </p:cNvSpPr>
          <p:nvPr>
            <p:ph type="sldNum" sz="quarter" idx="12"/>
          </p:nvPr>
        </p:nvSpPr>
        <p:spPr/>
        <p:txBody>
          <a:bodyPr/>
          <a:lstStyle/>
          <a:p>
            <a:fld id="{D047D28A-C30C-6345-BBCD-0681ECE3A200}" type="slidenum">
              <a:rPr lang="en-US" smtClean="0"/>
              <a:pPr/>
              <a:t>61</a:t>
            </a:fld>
            <a:endParaRPr lang="en-US"/>
          </a:p>
        </p:txBody>
      </p:sp>
    </p:spTree>
    <p:extLst>
      <p:ext uri="{BB962C8B-B14F-4D97-AF65-F5344CB8AC3E}">
        <p14:creationId xmlns:p14="http://schemas.microsoft.com/office/powerpoint/2010/main" val="1599181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5167-D047-4FFA-9851-53A69392064D}"/>
              </a:ext>
            </a:extLst>
          </p:cNvPr>
          <p:cNvSpPr>
            <a:spLocks noGrp="1"/>
          </p:cNvSpPr>
          <p:nvPr>
            <p:ph type="title"/>
          </p:nvPr>
        </p:nvSpPr>
        <p:spPr/>
        <p:txBody>
          <a:bodyPr/>
          <a:lstStyle/>
          <a:p>
            <a:r>
              <a:rPr lang="en-US" dirty="0"/>
              <a:t>Testing Recommendations from Providers</a:t>
            </a:r>
          </a:p>
        </p:txBody>
      </p:sp>
      <p:graphicFrame>
        <p:nvGraphicFramePr>
          <p:cNvPr id="6" name="Content Placeholder 5">
            <a:extLst>
              <a:ext uri="{FF2B5EF4-FFF2-40B4-BE49-F238E27FC236}">
                <a16:creationId xmlns:a16="http://schemas.microsoft.com/office/drawing/2014/main" id="{A14B8151-6DCC-4299-AB65-E0E0A873704A}"/>
              </a:ext>
            </a:extLst>
          </p:cNvPr>
          <p:cNvGraphicFramePr>
            <a:graphicFrameLocks noGrp="1"/>
          </p:cNvGraphicFramePr>
          <p:nvPr>
            <p:ph idx="1"/>
            <p:extLst>
              <p:ext uri="{D42A27DB-BD31-4B8C-83A1-F6EECF244321}">
                <p14:modId xmlns:p14="http://schemas.microsoft.com/office/powerpoint/2010/main" val="1713191119"/>
              </p:ext>
            </p:extLst>
          </p:nvPr>
        </p:nvGraphicFramePr>
        <p:xfrm>
          <a:off x="705853" y="2153920"/>
          <a:ext cx="10632708" cy="400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E63A201-716F-4365-BF08-BBE19A47684C}"/>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0D9D0FC9-9F91-4FFC-A7BD-51D50612AF3A}"/>
              </a:ext>
            </a:extLst>
          </p:cNvPr>
          <p:cNvSpPr>
            <a:spLocks noGrp="1"/>
          </p:cNvSpPr>
          <p:nvPr>
            <p:ph type="sldNum" sz="quarter" idx="12"/>
          </p:nvPr>
        </p:nvSpPr>
        <p:spPr/>
        <p:txBody>
          <a:bodyPr/>
          <a:lstStyle/>
          <a:p>
            <a:fld id="{D047D28A-C30C-6345-BBCD-0681ECE3A200}" type="slidenum">
              <a:rPr lang="en-US" smtClean="0"/>
              <a:pPr/>
              <a:t>62</a:t>
            </a:fld>
            <a:endParaRPr lang="en-US"/>
          </a:p>
        </p:txBody>
      </p:sp>
    </p:spTree>
    <p:extLst>
      <p:ext uri="{BB962C8B-B14F-4D97-AF65-F5344CB8AC3E}">
        <p14:creationId xmlns:p14="http://schemas.microsoft.com/office/powerpoint/2010/main" val="1402679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3A32-9970-480F-A162-5D34FCCBB128}"/>
              </a:ext>
            </a:extLst>
          </p:cNvPr>
          <p:cNvSpPr>
            <a:spLocks noGrp="1"/>
          </p:cNvSpPr>
          <p:nvPr>
            <p:ph type="title"/>
          </p:nvPr>
        </p:nvSpPr>
        <p:spPr/>
        <p:txBody>
          <a:bodyPr/>
          <a:lstStyle/>
          <a:p>
            <a:r>
              <a:rPr lang="en-US" dirty="0"/>
              <a:t>Choosing a Lab</a:t>
            </a:r>
          </a:p>
        </p:txBody>
      </p:sp>
      <p:graphicFrame>
        <p:nvGraphicFramePr>
          <p:cNvPr id="7" name="Content Placeholder 6">
            <a:extLst>
              <a:ext uri="{FF2B5EF4-FFF2-40B4-BE49-F238E27FC236}">
                <a16:creationId xmlns:a16="http://schemas.microsoft.com/office/drawing/2014/main" id="{6249EF56-84B2-4D2C-9651-D47CCBCD1DD8}"/>
              </a:ext>
            </a:extLst>
          </p:cNvPr>
          <p:cNvGraphicFramePr>
            <a:graphicFrameLocks noGrp="1"/>
          </p:cNvGraphicFramePr>
          <p:nvPr>
            <p:ph idx="1"/>
            <p:extLst>
              <p:ext uri="{D42A27DB-BD31-4B8C-83A1-F6EECF244321}">
                <p14:modId xmlns:p14="http://schemas.microsoft.com/office/powerpoint/2010/main" val="3168370729"/>
              </p:ext>
            </p:extLst>
          </p:nvPr>
        </p:nvGraphicFramePr>
        <p:xfrm>
          <a:off x="1279071" y="2351314"/>
          <a:ext cx="9579429" cy="3475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6BBD3DB8-777E-43C7-89CF-4BB78170635C}"/>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E37DD99A-540D-429A-B722-FD6694F69DAE}"/>
              </a:ext>
            </a:extLst>
          </p:cNvPr>
          <p:cNvSpPr>
            <a:spLocks noGrp="1"/>
          </p:cNvSpPr>
          <p:nvPr>
            <p:ph type="sldNum" sz="quarter" idx="12"/>
          </p:nvPr>
        </p:nvSpPr>
        <p:spPr/>
        <p:txBody>
          <a:bodyPr/>
          <a:lstStyle/>
          <a:p>
            <a:fld id="{D047D28A-C30C-6345-BBCD-0681ECE3A200}" type="slidenum">
              <a:rPr lang="en-US" smtClean="0"/>
              <a:pPr/>
              <a:t>63</a:t>
            </a:fld>
            <a:endParaRPr lang="en-US"/>
          </a:p>
        </p:txBody>
      </p:sp>
    </p:spTree>
    <p:extLst>
      <p:ext uri="{BB962C8B-B14F-4D97-AF65-F5344CB8AC3E}">
        <p14:creationId xmlns:p14="http://schemas.microsoft.com/office/powerpoint/2010/main" val="128824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55A3-8E6F-42B0-A79E-0E55BC571F24}"/>
              </a:ext>
            </a:extLst>
          </p:cNvPr>
          <p:cNvSpPr>
            <a:spLocks noGrp="1"/>
          </p:cNvSpPr>
          <p:nvPr>
            <p:ph type="title"/>
          </p:nvPr>
        </p:nvSpPr>
        <p:spPr/>
        <p:txBody>
          <a:bodyPr/>
          <a:lstStyle/>
          <a:p>
            <a:r>
              <a:rPr lang="en-US" dirty="0"/>
              <a:t>Testing Strategy Tailored to the Clinical Situation</a:t>
            </a:r>
          </a:p>
        </p:txBody>
      </p:sp>
      <p:graphicFrame>
        <p:nvGraphicFramePr>
          <p:cNvPr id="6" name="Content Placeholder 5">
            <a:extLst>
              <a:ext uri="{FF2B5EF4-FFF2-40B4-BE49-F238E27FC236}">
                <a16:creationId xmlns:a16="http://schemas.microsoft.com/office/drawing/2014/main" id="{707DA63E-122C-4010-9128-E3539F1135EA}"/>
              </a:ext>
            </a:extLst>
          </p:cNvPr>
          <p:cNvGraphicFramePr>
            <a:graphicFrameLocks noGrp="1"/>
          </p:cNvGraphicFramePr>
          <p:nvPr>
            <p:ph idx="1"/>
            <p:extLst>
              <p:ext uri="{D42A27DB-BD31-4B8C-83A1-F6EECF244321}">
                <p14:modId xmlns:p14="http://schemas.microsoft.com/office/powerpoint/2010/main" val="1338170805"/>
              </p:ext>
            </p:extLst>
          </p:nvPr>
        </p:nvGraphicFramePr>
        <p:xfrm>
          <a:off x="609600" y="2787445"/>
          <a:ext cx="10436942" cy="3338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FB4C860-1974-4BB8-9BDF-2C6EC727F459}"/>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EFC45E4B-DB15-4B2D-845A-5A26070EF345}"/>
              </a:ext>
            </a:extLst>
          </p:cNvPr>
          <p:cNvSpPr>
            <a:spLocks noGrp="1"/>
          </p:cNvSpPr>
          <p:nvPr>
            <p:ph type="sldNum" sz="quarter" idx="12"/>
          </p:nvPr>
        </p:nvSpPr>
        <p:spPr/>
        <p:txBody>
          <a:bodyPr/>
          <a:lstStyle/>
          <a:p>
            <a:fld id="{D047D28A-C30C-6345-BBCD-0681ECE3A200}" type="slidenum">
              <a:rPr lang="en-US" smtClean="0"/>
              <a:pPr/>
              <a:t>64</a:t>
            </a:fld>
            <a:endParaRPr lang="en-US"/>
          </a:p>
        </p:txBody>
      </p:sp>
      <p:sp>
        <p:nvSpPr>
          <p:cNvPr id="7" name="TextBox 6">
            <a:extLst>
              <a:ext uri="{FF2B5EF4-FFF2-40B4-BE49-F238E27FC236}">
                <a16:creationId xmlns:a16="http://schemas.microsoft.com/office/drawing/2014/main" id="{CDA316CD-2677-4D87-ABBA-8189C8D4A70E}"/>
              </a:ext>
            </a:extLst>
          </p:cNvPr>
          <p:cNvSpPr txBox="1"/>
          <p:nvPr/>
        </p:nvSpPr>
        <p:spPr>
          <a:xfrm>
            <a:off x="3979042" y="2034037"/>
            <a:ext cx="4233916" cy="523220"/>
          </a:xfrm>
          <a:prstGeom prst="rect">
            <a:avLst/>
          </a:prstGeom>
          <a:noFill/>
        </p:spPr>
        <p:txBody>
          <a:bodyPr wrap="none" rtlCol="0">
            <a:spAutoFit/>
          </a:bodyPr>
          <a:lstStyle/>
          <a:p>
            <a:r>
              <a:rPr lang="en-US" sz="2800" b="1" dirty="0">
                <a:solidFill>
                  <a:srgbClr val="7030A0"/>
                </a:solidFill>
              </a:rPr>
              <a:t>Testing alone is not enough!</a:t>
            </a:r>
          </a:p>
        </p:txBody>
      </p:sp>
    </p:spTree>
    <p:extLst>
      <p:ext uri="{BB962C8B-B14F-4D97-AF65-F5344CB8AC3E}">
        <p14:creationId xmlns:p14="http://schemas.microsoft.com/office/powerpoint/2010/main" val="431106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10C4-AD13-4A17-8D24-AC1C2F74D712}"/>
              </a:ext>
            </a:extLst>
          </p:cNvPr>
          <p:cNvSpPr>
            <a:spLocks noGrp="1"/>
          </p:cNvSpPr>
          <p:nvPr>
            <p:ph type="title"/>
          </p:nvPr>
        </p:nvSpPr>
        <p:spPr/>
        <p:txBody>
          <a:bodyPr/>
          <a:lstStyle/>
          <a:p>
            <a:r>
              <a:rPr lang="en-US" dirty="0"/>
              <a:t>Further Information?</a:t>
            </a:r>
          </a:p>
        </p:txBody>
      </p:sp>
      <p:sp>
        <p:nvSpPr>
          <p:cNvPr id="3" name="Content Placeholder 2">
            <a:extLst>
              <a:ext uri="{FF2B5EF4-FFF2-40B4-BE49-F238E27FC236}">
                <a16:creationId xmlns:a16="http://schemas.microsoft.com/office/drawing/2014/main" id="{ADB1CA94-E857-4F02-A156-712E0869E612}"/>
              </a:ext>
            </a:extLst>
          </p:cNvPr>
          <p:cNvSpPr>
            <a:spLocks noGrp="1"/>
          </p:cNvSpPr>
          <p:nvPr>
            <p:ph idx="1"/>
          </p:nvPr>
        </p:nvSpPr>
        <p:spPr/>
        <p:txBody>
          <a:bodyPr>
            <a:normAutofit fontScale="25000" lnSpcReduction="20000"/>
          </a:bodyPr>
          <a:lstStyle/>
          <a:p>
            <a:endParaRPr lang="en-US" dirty="0"/>
          </a:p>
          <a:p>
            <a:pPr>
              <a:spcAft>
                <a:spcPts val="1800"/>
              </a:spcAft>
            </a:pPr>
            <a:r>
              <a:rPr lang="en-US" sz="7400" dirty="0"/>
              <a:t>CMS Memorandum QSO-20-38-NH </a:t>
            </a:r>
            <a:r>
              <a:rPr lang="en-US" sz="7400" dirty="0">
                <a:hlinkClick r:id="rId2"/>
              </a:rPr>
              <a:t>https://www.cms.gov/files/document/qso-20-38-nh.pdf</a:t>
            </a:r>
            <a:endParaRPr lang="en-US" sz="7400" dirty="0"/>
          </a:p>
          <a:p>
            <a:pPr>
              <a:spcAft>
                <a:spcPts val="1800"/>
              </a:spcAft>
            </a:pPr>
            <a:r>
              <a:rPr lang="en-US" sz="7400" dirty="0"/>
              <a:t>CMS Memorandum QSO-20-37-CLIA, NH  </a:t>
            </a:r>
            <a:r>
              <a:rPr lang="en-US" sz="8000" dirty="0">
                <a:hlinkClick r:id="rId3"/>
              </a:rPr>
              <a:t>https://www.cms.gov/files/document/qso-20-37-clianh.pdf</a:t>
            </a:r>
            <a:endParaRPr lang="en-US" sz="8000" dirty="0"/>
          </a:p>
          <a:p>
            <a:pPr>
              <a:spcAft>
                <a:spcPts val="1800"/>
              </a:spcAft>
            </a:pPr>
            <a:r>
              <a:rPr lang="en-US" sz="8000" dirty="0"/>
              <a:t>CDC Testing in Nursing Homes FAQs  </a:t>
            </a:r>
            <a:r>
              <a:rPr lang="en-US" sz="8000" dirty="0">
                <a:hlinkClick r:id="rId4"/>
              </a:rPr>
              <a:t>https://www.cdc.gov/coronavirus/2019-ncov/hcp/faq.html#Testing-in-Nursing-Homes</a:t>
            </a:r>
            <a:endParaRPr lang="en-US" sz="7400" dirty="0"/>
          </a:p>
          <a:p>
            <a:pPr>
              <a:spcAft>
                <a:spcPts val="1800"/>
              </a:spcAft>
            </a:pPr>
            <a:r>
              <a:rPr lang="en-US" sz="7400" dirty="0"/>
              <a:t>CDC Guidance on Antigen Tests </a:t>
            </a:r>
            <a:r>
              <a:rPr lang="en-US" sz="7400" dirty="0">
                <a:hlinkClick r:id="rId5"/>
              </a:rPr>
              <a:t>https://www.cdc.gov/coronavirus/2019-ncov/lab/resources/antigen-tests-guidelines.html</a:t>
            </a:r>
            <a:endParaRPr lang="en-US" sz="7400" dirty="0"/>
          </a:p>
          <a:p>
            <a:pPr>
              <a:spcAft>
                <a:spcPts val="1800"/>
              </a:spcAft>
            </a:pPr>
            <a:r>
              <a:rPr lang="en-US" sz="7400" dirty="0"/>
              <a:t>FDA Information on COVID-19 Antigen Tests </a:t>
            </a:r>
            <a:r>
              <a:rPr lang="en-US" sz="7400" dirty="0">
                <a:hlinkClick r:id="rId6"/>
              </a:rPr>
              <a:t>https://www.fda.gov/medical-devices/coronavirus-disease-2019-covid-19-emergency-use-authorizations-medical-devices/vitro-diagnostics-euas</a:t>
            </a:r>
            <a:r>
              <a:rPr lang="en-US" sz="7400" dirty="0"/>
              <a:t> and </a:t>
            </a:r>
            <a:r>
              <a:rPr lang="en-US" sz="7400" dirty="0">
                <a:hlinkClick r:id="rId7"/>
              </a:rPr>
              <a:t>https://www.fda.gov/medical-devices/coronavirus-covid-19-and-medical-devices/faqs-testing-sars-cov-2</a:t>
            </a:r>
            <a:endParaRPr lang="en-US" sz="7400" dirty="0"/>
          </a:p>
          <a:p>
            <a:pPr>
              <a:spcAft>
                <a:spcPts val="1800"/>
              </a:spcAft>
            </a:pPr>
            <a:r>
              <a:rPr lang="en-US" sz="7400" dirty="0"/>
              <a:t>Funding for Testing:</a:t>
            </a:r>
            <a:r>
              <a:rPr lang="sv-SE" sz="7400" dirty="0"/>
              <a:t> </a:t>
            </a:r>
            <a:r>
              <a:rPr lang="en-US" sz="7400" dirty="0">
                <a:hlinkClick r:id="rId8"/>
              </a:rPr>
              <a:t>https://www.cms.gov/files/document/se20011.pdf</a:t>
            </a:r>
            <a:r>
              <a:rPr lang="en-US" sz="7400" dirty="0"/>
              <a:t>  </a:t>
            </a:r>
            <a:r>
              <a:rPr lang="sv-SE" sz="7400" dirty="0"/>
              <a:t>(MLN Matters Number SE20011)</a:t>
            </a:r>
          </a:p>
          <a:p>
            <a:pPr>
              <a:spcAft>
                <a:spcPts val="1800"/>
              </a:spcAft>
            </a:pPr>
            <a:r>
              <a:rPr lang="sv-SE" sz="7400" dirty="0"/>
              <a:t>CMS Press Release on Testing Methodology for Nursing Homes  </a:t>
            </a:r>
            <a:r>
              <a:rPr lang="sv-SE" sz="7400" dirty="0">
                <a:hlinkClick r:id="rId9"/>
              </a:rPr>
              <a:t>https://www.cms.gov/newsroom/press-releases/cms-updates-covid-19-testing-methodology-nursing-homes</a:t>
            </a:r>
            <a:endParaRPr lang="sv-SE" sz="7400" dirty="0"/>
          </a:p>
          <a:p>
            <a:pPr>
              <a:spcAft>
                <a:spcPts val="1800"/>
              </a:spcAft>
            </a:pPr>
            <a:endParaRPr lang="en-US" sz="7400" dirty="0"/>
          </a:p>
          <a:p>
            <a:pPr marL="0" indent="0">
              <a:buNone/>
            </a:pPr>
            <a:endParaRPr lang="en-US" dirty="0"/>
          </a:p>
          <a:p>
            <a:pPr marL="0" indent="0">
              <a:buNone/>
            </a:pPr>
            <a:r>
              <a:rPr lang="en-US" dirty="0"/>
              <a:t> </a:t>
            </a:r>
          </a:p>
        </p:txBody>
      </p:sp>
      <p:sp>
        <p:nvSpPr>
          <p:cNvPr id="4" name="Date Placeholder 3">
            <a:extLst>
              <a:ext uri="{FF2B5EF4-FFF2-40B4-BE49-F238E27FC236}">
                <a16:creationId xmlns:a16="http://schemas.microsoft.com/office/drawing/2014/main" id="{7BB9CAC4-8FD2-4F82-AEF7-A14F5CFFB0ED}"/>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1415C1C9-D1D1-41BA-8293-5D7F2428CD2E}"/>
              </a:ext>
            </a:extLst>
          </p:cNvPr>
          <p:cNvSpPr>
            <a:spLocks noGrp="1"/>
          </p:cNvSpPr>
          <p:nvPr>
            <p:ph type="sldNum" sz="quarter" idx="12"/>
          </p:nvPr>
        </p:nvSpPr>
        <p:spPr/>
        <p:txBody>
          <a:bodyPr/>
          <a:lstStyle/>
          <a:p>
            <a:fld id="{D047D28A-C30C-6345-BBCD-0681ECE3A200}" type="slidenum">
              <a:rPr lang="en-US" smtClean="0"/>
              <a:pPr/>
              <a:t>65</a:t>
            </a:fld>
            <a:endParaRPr lang="en-US"/>
          </a:p>
        </p:txBody>
      </p:sp>
    </p:spTree>
    <p:extLst>
      <p:ext uri="{BB962C8B-B14F-4D97-AF65-F5344CB8AC3E}">
        <p14:creationId xmlns:p14="http://schemas.microsoft.com/office/powerpoint/2010/main" val="2528453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3E5C-76CD-4407-8BA0-5378C848EF7A}"/>
              </a:ext>
            </a:extLst>
          </p:cNvPr>
          <p:cNvSpPr>
            <a:spLocks noGrp="1"/>
          </p:cNvSpPr>
          <p:nvPr>
            <p:ph type="title"/>
          </p:nvPr>
        </p:nvSpPr>
        <p:spPr/>
        <p:txBody>
          <a:bodyPr/>
          <a:lstStyle/>
          <a:p>
            <a:r>
              <a:rPr lang="en-US" dirty="0"/>
              <a:t>Further Information?</a:t>
            </a:r>
          </a:p>
        </p:txBody>
      </p:sp>
      <p:sp>
        <p:nvSpPr>
          <p:cNvPr id="3" name="Content Placeholder 2">
            <a:extLst>
              <a:ext uri="{FF2B5EF4-FFF2-40B4-BE49-F238E27FC236}">
                <a16:creationId xmlns:a16="http://schemas.microsoft.com/office/drawing/2014/main" id="{F361E79E-270C-4434-AFCF-0F9532FA5CB4}"/>
              </a:ext>
            </a:extLst>
          </p:cNvPr>
          <p:cNvSpPr>
            <a:spLocks noGrp="1"/>
          </p:cNvSpPr>
          <p:nvPr>
            <p:ph idx="1"/>
          </p:nvPr>
        </p:nvSpPr>
        <p:spPr>
          <a:xfrm>
            <a:off x="481263" y="1839245"/>
            <a:ext cx="10972800" cy="4756150"/>
          </a:xfrm>
        </p:spPr>
        <p:txBody>
          <a:bodyPr>
            <a:normAutofit fontScale="32500" lnSpcReduction="20000"/>
          </a:bodyPr>
          <a:lstStyle/>
          <a:p>
            <a:pPr marL="0" indent="0">
              <a:buNone/>
            </a:pPr>
            <a:r>
              <a:rPr lang="en-US" sz="6200" b="1" dirty="0">
                <a:solidFill>
                  <a:srgbClr val="7030A0"/>
                </a:solidFill>
              </a:rPr>
              <a:t>CDC guidance on proper specimen collection: </a:t>
            </a:r>
          </a:p>
          <a:p>
            <a:endParaRPr lang="en-US" sz="5000" dirty="0">
              <a:solidFill>
                <a:srgbClr val="7030A0"/>
              </a:solidFill>
            </a:endParaRPr>
          </a:p>
          <a:p>
            <a:pPr marL="171450" indent="-171450">
              <a:buFont typeface="Arial" panose="020B0604020202020204" pitchFamily="34" charset="0"/>
              <a:buChar char="•"/>
            </a:pPr>
            <a:r>
              <a:rPr lang="en-US" sz="5000" dirty="0">
                <a:solidFill>
                  <a:srgbClr val="7030A0"/>
                </a:solidFill>
              </a:rPr>
              <a:t>See section “Recommendations for conducting swabbing” under CDC’s “Considerations for Performing Facility-wide SARS-CoV-2 Testing in Nursing Homes”: </a:t>
            </a:r>
            <a:r>
              <a:rPr lang="en-US" sz="5000" u="sng" dirty="0">
                <a:solidFill>
                  <a:srgbClr val="7030A0"/>
                </a:solidFill>
              </a:rPr>
              <a:t>https://www.cdc.gov/coronavirus/2019-ncov/hcp/nursing-homes-facility-widetesting.html</a:t>
            </a:r>
            <a:r>
              <a:rPr lang="en-US" sz="5000" dirty="0">
                <a:solidFill>
                  <a:srgbClr val="7030A0"/>
                </a:solidFill>
              </a:rPr>
              <a:t>. </a:t>
            </a:r>
          </a:p>
          <a:p>
            <a:endParaRPr lang="en-US" sz="5000" dirty="0">
              <a:solidFill>
                <a:srgbClr val="7030A0"/>
              </a:solidFill>
            </a:endParaRPr>
          </a:p>
          <a:p>
            <a:pPr marL="171450" indent="-171450">
              <a:buFont typeface="Arial" panose="020B0604020202020204" pitchFamily="34" charset="0"/>
              <a:buChar char="•"/>
            </a:pPr>
            <a:r>
              <a:rPr lang="en-US" sz="5000" dirty="0">
                <a:solidFill>
                  <a:srgbClr val="7030A0"/>
                </a:solidFill>
              </a:rPr>
              <a:t>Influenza Specimen Collection: </a:t>
            </a:r>
            <a:r>
              <a:rPr lang="en-US" sz="5000" u="sng" dirty="0">
                <a:solidFill>
                  <a:srgbClr val="7030A0"/>
                </a:solidFill>
              </a:rPr>
              <a:t>https://www.cdc.gov/flu/pdf/professionals/flu-specimencollection-poster.pdf. </a:t>
            </a:r>
            <a:endParaRPr lang="en-US" sz="5000" dirty="0">
              <a:solidFill>
                <a:srgbClr val="7030A0"/>
              </a:solidFill>
            </a:endParaRPr>
          </a:p>
          <a:p>
            <a:endParaRPr lang="en-US" sz="5000" dirty="0">
              <a:solidFill>
                <a:srgbClr val="7030A0"/>
              </a:solidFill>
            </a:endParaRPr>
          </a:p>
          <a:p>
            <a:pPr marL="171450" indent="-171450">
              <a:buFont typeface="Arial" panose="020B0604020202020204" pitchFamily="34" charset="0"/>
              <a:buChar char="•"/>
            </a:pPr>
            <a:r>
              <a:rPr lang="en-US" sz="5000" dirty="0">
                <a:solidFill>
                  <a:srgbClr val="7030A0"/>
                </a:solidFill>
              </a:rPr>
              <a:t>Interim Guidelines for Collecting, Handling, and Testing Clinical Specimens from Persons for Coronavirus Disease 2019 (COVID-19): (</a:t>
            </a:r>
            <a:r>
              <a:rPr lang="en-US" sz="5000" u="sng" dirty="0">
                <a:solidFill>
                  <a:srgbClr val="7030A0"/>
                </a:solidFill>
              </a:rPr>
              <a:t>https://www.cdc.gov/coronavirus/2019-ncov/lab/guidelines-clinical-specimens.html</a:t>
            </a:r>
            <a:r>
              <a:rPr lang="en-US" sz="5000" dirty="0">
                <a:solidFill>
                  <a:srgbClr val="7030A0"/>
                </a:solidFill>
              </a:rPr>
              <a:t>). </a:t>
            </a:r>
          </a:p>
          <a:p>
            <a:endParaRPr lang="en-US" sz="5000" dirty="0">
              <a:solidFill>
                <a:srgbClr val="7030A0"/>
              </a:solidFill>
            </a:endParaRPr>
          </a:p>
          <a:p>
            <a:pPr marL="171450" indent="-171450">
              <a:buFont typeface="Arial" panose="020B0604020202020204" pitchFamily="34" charset="0"/>
              <a:buChar char="•"/>
            </a:pPr>
            <a:r>
              <a:rPr lang="en-US" sz="5000" dirty="0">
                <a:solidFill>
                  <a:srgbClr val="7030A0"/>
                </a:solidFill>
              </a:rPr>
              <a:t>CDC’s Interim Laboratory Biosafety Guidelines for Handling and Processing Specimens Associated with Coronavirus Disease 2019 (COVID19): </a:t>
            </a:r>
            <a:r>
              <a:rPr lang="en-US" sz="5000" u="sng" dirty="0">
                <a:solidFill>
                  <a:srgbClr val="7030A0"/>
                </a:solidFill>
              </a:rPr>
              <a:t>https://www.cdc.gov/coronavirus/2019-ncov/lab/lab-biosafetyguidelines.html#decentralized. </a:t>
            </a:r>
            <a:endParaRPr lang="en-US" sz="5000" dirty="0">
              <a:solidFill>
                <a:srgbClr val="7030A0"/>
              </a:solidFill>
            </a:endParaRPr>
          </a:p>
          <a:p>
            <a:endParaRPr lang="en-US" sz="5000" dirty="0">
              <a:solidFill>
                <a:srgbClr val="7030A0"/>
              </a:solidFill>
            </a:endParaRPr>
          </a:p>
          <a:p>
            <a:pPr marL="171450" indent="-171450">
              <a:buFont typeface="Arial" panose="020B0604020202020204" pitchFamily="34" charset="0"/>
              <a:buChar char="•"/>
            </a:pPr>
            <a:r>
              <a:rPr lang="en-US" sz="5000" dirty="0">
                <a:solidFill>
                  <a:srgbClr val="7030A0"/>
                </a:solidFill>
              </a:rPr>
              <a:t>Guidelines for Safe Work Practices in Human and Animal Medical Diagnostic Laboratories: </a:t>
            </a:r>
            <a:r>
              <a:rPr lang="en-US" sz="5000" u="sng" dirty="0">
                <a:solidFill>
                  <a:srgbClr val="7030A0"/>
                </a:solidFill>
              </a:rPr>
              <a:t>https://www.cdc.gov/coronavirus/2019-ncov/lab/lab-biosafetyguidelines.html</a:t>
            </a:r>
            <a:r>
              <a:rPr lang="en-US" sz="5000" dirty="0">
                <a:solidFill>
                  <a:srgbClr val="7030A0"/>
                </a:solidFill>
              </a:rPr>
              <a:t>. </a:t>
            </a:r>
          </a:p>
          <a:p>
            <a:endParaRPr lang="en-US" sz="5000" dirty="0">
              <a:solidFill>
                <a:srgbClr val="7030A0"/>
              </a:solidFill>
            </a:endParaRPr>
          </a:p>
          <a:p>
            <a:pPr marL="171450" indent="-171450">
              <a:buFont typeface="Arial" panose="020B0604020202020204" pitchFamily="34" charset="0"/>
              <a:buChar char="•"/>
            </a:pPr>
            <a:r>
              <a:rPr lang="en-US" sz="5000" dirty="0">
                <a:solidFill>
                  <a:srgbClr val="7030A0"/>
                </a:solidFill>
              </a:rPr>
              <a:t>For additional considerations for antigen testing, see CDC’s </a:t>
            </a:r>
            <a:r>
              <a:rPr lang="en-US" sz="5000" u="sng" dirty="0">
                <a:solidFill>
                  <a:srgbClr val="7030A0"/>
                </a:solidFill>
              </a:rPr>
              <a:t>Interim Guidance for Rapid Antigen Testing for SARS-CoV-2</a:t>
            </a:r>
            <a:r>
              <a:rPr lang="en-US" sz="5000" dirty="0">
                <a:solidFill>
                  <a:srgbClr val="7030A0"/>
                </a:solidFill>
              </a:rPr>
              <a:t>. </a:t>
            </a:r>
          </a:p>
          <a:p>
            <a:endParaRPr lang="en-US" dirty="0"/>
          </a:p>
        </p:txBody>
      </p:sp>
      <p:sp>
        <p:nvSpPr>
          <p:cNvPr id="4" name="Date Placeholder 3">
            <a:extLst>
              <a:ext uri="{FF2B5EF4-FFF2-40B4-BE49-F238E27FC236}">
                <a16:creationId xmlns:a16="http://schemas.microsoft.com/office/drawing/2014/main" id="{C1135B6D-5B37-426D-A5E7-3B75B915BF97}"/>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265D98CE-8C23-4589-AF33-58AA62BE3E32}"/>
              </a:ext>
            </a:extLst>
          </p:cNvPr>
          <p:cNvSpPr>
            <a:spLocks noGrp="1"/>
          </p:cNvSpPr>
          <p:nvPr>
            <p:ph type="sldNum" sz="quarter" idx="12"/>
          </p:nvPr>
        </p:nvSpPr>
        <p:spPr/>
        <p:txBody>
          <a:bodyPr/>
          <a:lstStyle/>
          <a:p>
            <a:fld id="{D047D28A-C30C-6345-BBCD-0681ECE3A200}" type="slidenum">
              <a:rPr lang="en-US" smtClean="0"/>
              <a:pPr/>
              <a:t>66</a:t>
            </a:fld>
            <a:endParaRPr lang="en-US"/>
          </a:p>
        </p:txBody>
      </p:sp>
    </p:spTree>
    <p:extLst>
      <p:ext uri="{BB962C8B-B14F-4D97-AF65-F5344CB8AC3E}">
        <p14:creationId xmlns:p14="http://schemas.microsoft.com/office/powerpoint/2010/main" val="837942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EFF4-BF9B-49D9-BEFF-49159F767278}"/>
              </a:ext>
            </a:extLst>
          </p:cNvPr>
          <p:cNvSpPr>
            <a:spLocks noGrp="1"/>
          </p:cNvSpPr>
          <p:nvPr>
            <p:ph type="title"/>
          </p:nvPr>
        </p:nvSpPr>
        <p:spPr/>
        <p:txBody>
          <a:bodyPr/>
          <a:lstStyle/>
          <a:p>
            <a:r>
              <a:rPr lang="en-US" dirty="0"/>
              <a:t>CLIA Resources</a:t>
            </a:r>
          </a:p>
        </p:txBody>
      </p:sp>
      <p:sp>
        <p:nvSpPr>
          <p:cNvPr id="3" name="Content Placeholder 2">
            <a:extLst>
              <a:ext uri="{FF2B5EF4-FFF2-40B4-BE49-F238E27FC236}">
                <a16:creationId xmlns:a16="http://schemas.microsoft.com/office/drawing/2014/main" id="{7302DAB1-A466-42DB-8787-78A9AF7715EC}"/>
              </a:ext>
            </a:extLst>
          </p:cNvPr>
          <p:cNvSpPr>
            <a:spLocks noGrp="1"/>
          </p:cNvSpPr>
          <p:nvPr>
            <p:ph idx="1"/>
          </p:nvPr>
        </p:nvSpPr>
        <p:spPr/>
        <p:txBody>
          <a:bodyPr>
            <a:noAutofit/>
          </a:bodyPr>
          <a:lstStyle/>
          <a:p>
            <a:pPr lvl="0"/>
            <a:r>
              <a:rPr lang="en-US" sz="1600" dirty="0"/>
              <a:t>CLIA Law &amp; Regulations, </a:t>
            </a:r>
            <a:r>
              <a:rPr lang="en-US" sz="1600" u="sng" dirty="0">
                <a:hlinkClick r:id="rId2"/>
              </a:rPr>
              <a:t>https://www.cdc.gov/clia/law-regulations.html</a:t>
            </a:r>
            <a:r>
              <a:rPr lang="en-US" sz="1600" dirty="0"/>
              <a:t>  </a:t>
            </a:r>
          </a:p>
          <a:p>
            <a:pPr lvl="0"/>
            <a:r>
              <a:rPr lang="en-US" sz="1600" dirty="0"/>
              <a:t>CDC CLIA website, </a:t>
            </a:r>
            <a:r>
              <a:rPr lang="en-US" sz="1600" u="sng" dirty="0">
                <a:hlinkClick r:id="rId3"/>
              </a:rPr>
              <a:t>https://www.cdc.gov/clia/</a:t>
            </a:r>
            <a:r>
              <a:rPr lang="en-US" sz="1600" dirty="0"/>
              <a:t>  </a:t>
            </a:r>
          </a:p>
          <a:p>
            <a:pPr lvl="0"/>
            <a:r>
              <a:rPr lang="en-US" sz="1600" dirty="0"/>
              <a:t>FDA CLIA website, </a:t>
            </a:r>
            <a:r>
              <a:rPr lang="en-US" sz="1600" u="sng" dirty="0">
                <a:hlinkClick r:id="rId4"/>
              </a:rPr>
              <a:t>https://www.fda.gov/medical-devices/ivd-regulatory-assistance/clinical-laboratory-improvement-amendments-clia</a:t>
            </a:r>
            <a:r>
              <a:rPr lang="en-US" sz="1600" dirty="0"/>
              <a:t>  </a:t>
            </a:r>
          </a:p>
          <a:p>
            <a:pPr lvl="0"/>
            <a:r>
              <a:rPr lang="en-US" sz="1600" dirty="0"/>
              <a:t>MLN Matters MM11927 on Antigen Testing, MLN Matters MM11815 on Lab Fee Schedule </a:t>
            </a:r>
          </a:p>
          <a:p>
            <a:pPr lvl="0"/>
            <a:r>
              <a:rPr lang="en-US" sz="1600" dirty="0"/>
              <a:t>How to Obtain CLIA Certificate  </a:t>
            </a:r>
            <a:r>
              <a:rPr lang="en-US" sz="1600" dirty="0">
                <a:hlinkClick r:id="rId5"/>
              </a:rPr>
              <a:t>https://www.cms.gov/Regulations-and-Guidance/Legislation/CLIA/downloads/howobtaincliacertificate.pdf</a:t>
            </a:r>
            <a:endParaRPr lang="en-US" sz="1600" dirty="0"/>
          </a:p>
          <a:p>
            <a:pPr lvl="0"/>
            <a:r>
              <a:rPr lang="en-US" sz="1600" dirty="0"/>
              <a:t>State Operations Manual Appendix C on Labs </a:t>
            </a:r>
            <a:r>
              <a:rPr lang="en-US" sz="1600" dirty="0">
                <a:hlinkClick r:id="rId6"/>
              </a:rPr>
              <a:t>https://www.cms.gov/Regulations-and-Guidance/Guidance/Manuals/Downloads/som107ap_c_lab.pdf</a:t>
            </a:r>
            <a:endParaRPr lang="en-US" sz="1600" dirty="0"/>
          </a:p>
          <a:p>
            <a:pPr lvl="0"/>
            <a:r>
              <a:rPr lang="en-US" sz="1600" dirty="0"/>
              <a:t>CLIA Statute  </a:t>
            </a:r>
            <a:r>
              <a:rPr lang="en-US" sz="1600" dirty="0">
                <a:hlinkClick r:id="rId7"/>
              </a:rPr>
              <a:t>https://www.govinfo.gov/content/pkg/USCODE-2011-title42/pdf/USCODE-2011-title42-chap6A-subchapII-partF-subpart2-sec263a.pdf</a:t>
            </a:r>
            <a:endParaRPr lang="en-US" sz="1600" dirty="0"/>
          </a:p>
          <a:p>
            <a:pPr lvl="0"/>
            <a:r>
              <a:rPr lang="en-US" sz="1600" dirty="0"/>
              <a:t>CLIA – Currently Waived Analytes </a:t>
            </a:r>
            <a:r>
              <a:rPr lang="en-US" sz="1600" dirty="0">
                <a:hlinkClick r:id="rId8"/>
              </a:rPr>
              <a:t>https://www.accessdata.fda.gov/scripts/cdrh/cfdocs/cfClia/%20analyteswaived.cfm</a:t>
            </a:r>
            <a:endParaRPr lang="en-US" sz="1600" dirty="0"/>
          </a:p>
          <a:p>
            <a:pPr lvl="0"/>
            <a:r>
              <a:rPr lang="en-US" sz="1600" dirty="0"/>
              <a:t>CLIA State Survey Contacts  </a:t>
            </a:r>
            <a:r>
              <a:rPr lang="en-US" sz="1600" dirty="0">
                <a:hlinkClick r:id="rId9"/>
              </a:rPr>
              <a:t>https://www.cms.gov/Regulations-and-Guidance/Legislation/CLIA/Downloads/CLIASA.pdf</a:t>
            </a:r>
            <a:endParaRPr lang="en-US" sz="1600" dirty="0"/>
          </a:p>
          <a:p>
            <a:pPr lvl="0"/>
            <a:r>
              <a:rPr lang="en-US" sz="1600" dirty="0"/>
              <a:t>CLIA CMS Regional Office Contacts  </a:t>
            </a:r>
            <a:r>
              <a:rPr lang="en-US" sz="1600" dirty="0">
                <a:hlinkClick r:id="rId10"/>
              </a:rPr>
              <a:t>https://www.cms.gov/Regulations-and-Guidance/Legislation/CLIA/Downloads/CLIARO.pdf</a:t>
            </a:r>
            <a:endParaRPr lang="en-US" sz="1600" dirty="0"/>
          </a:p>
          <a:p>
            <a:pPr lvl="0"/>
            <a:r>
              <a:rPr lang="en-US" sz="1600" dirty="0"/>
              <a:t>You can email questions to the </a:t>
            </a:r>
            <a:r>
              <a:rPr lang="en-US" sz="1600" b="1" dirty="0"/>
              <a:t>CMS Lab Excellence mailbox</a:t>
            </a:r>
            <a:r>
              <a:rPr lang="en-US" sz="1600" dirty="0"/>
              <a:t> at: </a:t>
            </a:r>
            <a:r>
              <a:rPr lang="en-US" sz="1600" u="sng" dirty="0">
                <a:hlinkClick r:id="rId11"/>
              </a:rPr>
              <a:t>LabExcellence@cms.hhs.gov</a:t>
            </a:r>
            <a:r>
              <a:rPr lang="en-US" sz="1600" dirty="0"/>
              <a:t>  </a:t>
            </a:r>
          </a:p>
          <a:p>
            <a:r>
              <a:rPr lang="en-US" sz="1600" b="1" dirty="0"/>
              <a:t>Payment issues for SNF/NF testing</a:t>
            </a:r>
            <a:r>
              <a:rPr lang="en-US" sz="1600" dirty="0"/>
              <a:t>  that are outside the scope of the CLIA program should be </a:t>
            </a:r>
            <a:r>
              <a:rPr lang="en-US" sz="1600" b="1" dirty="0"/>
              <a:t>referred to</a:t>
            </a:r>
            <a:r>
              <a:rPr lang="en-US" sz="1600" dirty="0"/>
              <a:t> </a:t>
            </a:r>
            <a:r>
              <a:rPr lang="en-US" sz="1600" u="sng" dirty="0">
                <a:hlinkClick r:id="rId12"/>
              </a:rPr>
              <a:t>DNH_TriageTeam@cms.hhs.gov</a:t>
            </a:r>
            <a:endParaRPr lang="en-US" sz="1600" dirty="0"/>
          </a:p>
        </p:txBody>
      </p:sp>
      <p:sp>
        <p:nvSpPr>
          <p:cNvPr id="4" name="Date Placeholder 3">
            <a:extLst>
              <a:ext uri="{FF2B5EF4-FFF2-40B4-BE49-F238E27FC236}">
                <a16:creationId xmlns:a16="http://schemas.microsoft.com/office/drawing/2014/main" id="{246E22DD-F446-4FB7-BE74-090A8F9FD7B1}"/>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C8284E7B-722D-495F-9871-88F556298BA1}"/>
              </a:ext>
            </a:extLst>
          </p:cNvPr>
          <p:cNvSpPr>
            <a:spLocks noGrp="1"/>
          </p:cNvSpPr>
          <p:nvPr>
            <p:ph type="sldNum" sz="quarter" idx="12"/>
          </p:nvPr>
        </p:nvSpPr>
        <p:spPr/>
        <p:txBody>
          <a:bodyPr/>
          <a:lstStyle/>
          <a:p>
            <a:fld id="{D047D28A-C30C-6345-BBCD-0681ECE3A200}" type="slidenum">
              <a:rPr lang="en-US" smtClean="0"/>
              <a:pPr/>
              <a:t>67</a:t>
            </a:fld>
            <a:endParaRPr lang="en-US"/>
          </a:p>
        </p:txBody>
      </p:sp>
    </p:spTree>
    <p:extLst>
      <p:ext uri="{BB962C8B-B14F-4D97-AF65-F5344CB8AC3E}">
        <p14:creationId xmlns:p14="http://schemas.microsoft.com/office/powerpoint/2010/main" val="1580767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75254A-B38E-4F3A-A9F1-52CAF72FC0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 y="0"/>
            <a:ext cx="12191131" cy="6858000"/>
          </a:xfrm>
          <a:prstGeom prst="rect">
            <a:avLst/>
          </a:prstGeom>
        </p:spPr>
      </p:pic>
      <p:sp>
        <p:nvSpPr>
          <p:cNvPr id="4" name="Date Placeholder 3">
            <a:extLst>
              <a:ext uri="{FF2B5EF4-FFF2-40B4-BE49-F238E27FC236}">
                <a16:creationId xmlns:a16="http://schemas.microsoft.com/office/drawing/2014/main" id="{D7410243-1430-4DC5-B677-A54CF0E5DEE5}"/>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rPr>
              <a:t>V.10.19.20, Copyright © 2020, All Rights Reserved</a:t>
            </a:r>
            <a:endPar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C9ACDCC0-B3D2-4E7D-B64A-B67F01DB73FD}"/>
              </a:ext>
            </a:extLst>
          </p:cNvPr>
          <p:cNvSpPr txBox="1"/>
          <p:nvPr/>
        </p:nvSpPr>
        <p:spPr>
          <a:xfrm>
            <a:off x="5254220" y="1619658"/>
            <a:ext cx="41148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n-ea"/>
                <a:cs typeface="+mn-cs"/>
              </a:rPr>
              <a:t>Thank You!</a:t>
            </a:r>
          </a:p>
        </p:txBody>
      </p:sp>
      <p:pic>
        <p:nvPicPr>
          <p:cNvPr id="10" name="Picture 9">
            <a:extLst>
              <a:ext uri="{FF2B5EF4-FFF2-40B4-BE49-F238E27FC236}">
                <a16:creationId xmlns:a16="http://schemas.microsoft.com/office/drawing/2014/main" id="{6BDBB83B-4EED-4BEA-9ECA-3936B0A857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76" y="109229"/>
            <a:ext cx="2012572" cy="1275971"/>
          </a:xfrm>
          <a:prstGeom prst="rect">
            <a:avLst/>
          </a:prstGeom>
        </p:spPr>
      </p:pic>
      <p:pic>
        <p:nvPicPr>
          <p:cNvPr id="3" name="Picture 2">
            <a:extLst>
              <a:ext uri="{FF2B5EF4-FFF2-40B4-BE49-F238E27FC236}">
                <a16:creationId xmlns:a16="http://schemas.microsoft.com/office/drawing/2014/main" id="{D00B45E2-BFD1-46F3-98EA-27CF478858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2399" y="5350807"/>
            <a:ext cx="3873188" cy="1166720"/>
          </a:xfrm>
          <a:prstGeom prst="rect">
            <a:avLst/>
          </a:prstGeom>
        </p:spPr>
      </p:pic>
      <p:sp>
        <p:nvSpPr>
          <p:cNvPr id="2" name="Slide Number Placeholder 1">
            <a:extLst>
              <a:ext uri="{FF2B5EF4-FFF2-40B4-BE49-F238E27FC236}">
                <a16:creationId xmlns:a16="http://schemas.microsoft.com/office/drawing/2014/main" id="{9EC329A6-3457-4D42-92C6-1C07EF8A2CBC}"/>
              </a:ext>
            </a:extLst>
          </p:cNvPr>
          <p:cNvSpPr>
            <a:spLocks noGrp="1"/>
          </p:cNvSpPr>
          <p:nvPr>
            <p:ph type="sldNum" sz="quarter" idx="12"/>
          </p:nvPr>
        </p:nvSpPr>
        <p:spPr/>
        <p:txBody>
          <a:bodyPr/>
          <a:lstStyle/>
          <a:p>
            <a:fld id="{D047D28A-C30C-6345-BBCD-0681ECE3A200}" type="slidenum">
              <a:rPr lang="en-US" smtClean="0"/>
              <a:pPr/>
              <a:t>68</a:t>
            </a:fld>
            <a:endParaRPr lang="en-US"/>
          </a:p>
        </p:txBody>
      </p:sp>
    </p:spTree>
    <p:extLst>
      <p:ext uri="{BB962C8B-B14F-4D97-AF65-F5344CB8AC3E}">
        <p14:creationId xmlns:p14="http://schemas.microsoft.com/office/powerpoint/2010/main" val="2852472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0"/>
          <p:cNvSpPr>
            <a:spLocks noGrp="1"/>
          </p:cNvSpPr>
          <p:nvPr>
            <p:ph type="title"/>
          </p:nvPr>
        </p:nvSpPr>
        <p:spPr>
          <a:xfrm>
            <a:off x="-133004" y="3568931"/>
            <a:ext cx="4396126" cy="2625163"/>
          </a:xfrm>
        </p:spPr>
        <p:txBody>
          <a:bodyPr anchor="ctr">
            <a:normAutofit/>
          </a:bodyPr>
          <a:lstStyle/>
          <a:p>
            <a:r>
              <a:rPr lang="en-US" b="1" dirty="0">
                <a:solidFill>
                  <a:srgbClr val="7030A0"/>
                </a:solidFill>
              </a:rPr>
              <a:t>Our </a:t>
            </a:r>
            <a:r>
              <a:rPr lang="en-US" b="1" dirty="0"/>
              <a:t>Process</a:t>
            </a:r>
          </a:p>
        </p:txBody>
      </p:sp>
      <p:pic>
        <p:nvPicPr>
          <p:cNvPr id="6" name="Picture 5">
            <a:extLst>
              <a:ext uri="{FF2B5EF4-FFF2-40B4-BE49-F238E27FC236}">
                <a16:creationId xmlns:a16="http://schemas.microsoft.com/office/drawing/2014/main" id="{2B66F9D4-87CA-40A5-BE41-BE11CF2EBF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182" y="207823"/>
            <a:ext cx="3730752" cy="3175841"/>
          </a:xfrm>
          <a:prstGeom prst="rect">
            <a:avLst/>
          </a:prstGeom>
        </p:spPr>
      </p:pic>
      <p:pic>
        <p:nvPicPr>
          <p:cNvPr id="8" name="Picture 7">
            <a:extLst>
              <a:ext uri="{FF2B5EF4-FFF2-40B4-BE49-F238E27FC236}">
                <a16:creationId xmlns:a16="http://schemas.microsoft.com/office/drawing/2014/main" id="{10F89203-1ADA-4CFB-9B79-B2541A25A2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9099" y="208624"/>
            <a:ext cx="3730752" cy="3189055"/>
          </a:xfrm>
          <a:prstGeom prst="rect">
            <a:avLst/>
          </a:prstGeom>
        </p:spPr>
      </p:pic>
      <p:pic>
        <p:nvPicPr>
          <p:cNvPr id="5" name="Picture 4">
            <a:extLst>
              <a:ext uri="{FF2B5EF4-FFF2-40B4-BE49-F238E27FC236}">
                <a16:creationId xmlns:a16="http://schemas.microsoft.com/office/drawing/2014/main" id="{6023D088-FE0D-4A39-A9AD-C9972B68E7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8233066" y="208520"/>
            <a:ext cx="3730752" cy="3187472"/>
          </a:xfrm>
          <a:prstGeom prst="rect">
            <a:avLst/>
          </a:prstGeom>
        </p:spPr>
      </p:pic>
      <p:sp>
        <p:nvSpPr>
          <p:cNvPr id="8195" name="Content Placeholder 2"/>
          <p:cNvSpPr>
            <a:spLocks noGrp="1"/>
          </p:cNvSpPr>
          <p:nvPr>
            <p:ph idx="1"/>
          </p:nvPr>
        </p:nvSpPr>
        <p:spPr>
          <a:xfrm>
            <a:off x="3923074" y="3802401"/>
            <a:ext cx="8350081" cy="2919075"/>
          </a:xfrm>
        </p:spPr>
        <p:txBody>
          <a:bodyPr anchor="ctr">
            <a:normAutofit fontScale="85000" lnSpcReduction="10000"/>
          </a:bodyPr>
          <a:lstStyle/>
          <a:p>
            <a:r>
              <a:rPr lang="en-US" sz="2200" b="1" dirty="0">
                <a:solidFill>
                  <a:srgbClr val="7030A0"/>
                </a:solidFill>
                <a:cs typeface="Calibri Light" panose="020F0302020204030204" pitchFamily="34" charset="0"/>
              </a:rPr>
              <a:t>Prescribed </a:t>
            </a:r>
            <a:r>
              <a:rPr lang="en-US" sz="2200" b="1" dirty="0">
                <a:solidFill>
                  <a:srgbClr val="CC9900"/>
                </a:solidFill>
                <a:cs typeface="Calibri Light" panose="020F0302020204030204" pitchFamily="34" charset="0"/>
              </a:rPr>
              <a:t>medical record review process </a:t>
            </a:r>
            <a:r>
              <a:rPr lang="en-US" sz="2200" b="1" dirty="0">
                <a:solidFill>
                  <a:srgbClr val="7030A0"/>
                </a:solidFill>
                <a:cs typeface="Calibri Light" panose="020F0302020204030204" pitchFamily="34" charset="0"/>
              </a:rPr>
              <a:t>that encompasses HHI’s core business</a:t>
            </a:r>
          </a:p>
          <a:p>
            <a:r>
              <a:rPr lang="en-US" sz="2200" b="1" dirty="0">
                <a:solidFill>
                  <a:srgbClr val="7030A0"/>
                </a:solidFill>
                <a:cs typeface="Calibri Light" panose="020F0302020204030204" pitchFamily="34" charset="0"/>
              </a:rPr>
              <a:t>HHI Regional HealthCARE Specialists provide expertise through teaching and training and an extensive chart audit process in order to ensure:</a:t>
            </a:r>
          </a:p>
          <a:p>
            <a:pPr lvl="1"/>
            <a:r>
              <a:rPr lang="en-US" sz="2200" b="1" dirty="0">
                <a:solidFill>
                  <a:srgbClr val="CC9900"/>
                </a:solidFill>
                <a:cs typeface="Calibri Light" panose="020F0302020204030204" pitchFamily="34" charset="0"/>
              </a:rPr>
              <a:t>MDS Accuracy</a:t>
            </a:r>
          </a:p>
          <a:p>
            <a:pPr lvl="1"/>
            <a:r>
              <a:rPr lang="en-US" sz="2200" b="1" dirty="0">
                <a:solidFill>
                  <a:srgbClr val="CC9900"/>
                </a:solidFill>
                <a:cs typeface="Calibri Light" panose="020F0302020204030204" pitchFamily="34" charset="0"/>
              </a:rPr>
              <a:t>MDS Supporting Documentation</a:t>
            </a:r>
          </a:p>
          <a:p>
            <a:pPr lvl="1"/>
            <a:r>
              <a:rPr lang="en-US" sz="2200" b="1" dirty="0">
                <a:solidFill>
                  <a:srgbClr val="CC9900"/>
                </a:solidFill>
                <a:cs typeface="Calibri Light" panose="020F0302020204030204" pitchFamily="34" charset="0"/>
              </a:rPr>
              <a:t>Billing Accuracy </a:t>
            </a:r>
          </a:p>
          <a:p>
            <a:pPr lvl="1"/>
            <a:r>
              <a:rPr lang="en-US" sz="2200" b="1" dirty="0">
                <a:solidFill>
                  <a:srgbClr val="CC9900"/>
                </a:solidFill>
                <a:cs typeface="Calibri Light" panose="020F0302020204030204" pitchFamily="34" charset="0"/>
              </a:rPr>
              <a:t>Nursing Documentation</a:t>
            </a:r>
          </a:p>
          <a:p>
            <a:pPr lvl="1"/>
            <a:r>
              <a:rPr lang="en-US" sz="2200" b="1" dirty="0">
                <a:solidFill>
                  <a:srgbClr val="CC9900"/>
                </a:solidFill>
                <a:cs typeface="Calibri Light" panose="020F0302020204030204" pitchFamily="34" charset="0"/>
              </a:rPr>
              <a:t>Therapy Documentation</a:t>
            </a:r>
          </a:p>
          <a:p>
            <a:pPr lvl="1"/>
            <a:r>
              <a:rPr lang="en-US" sz="2200" b="1" dirty="0">
                <a:solidFill>
                  <a:srgbClr val="CC9900"/>
                </a:solidFill>
                <a:cs typeface="Calibri Light" panose="020F0302020204030204" pitchFamily="34" charset="0"/>
              </a:rPr>
              <a:t>Clinically Appropriate Care</a:t>
            </a:r>
          </a:p>
          <a:p>
            <a:pPr lvl="1"/>
            <a:endParaRPr lang="en-US" sz="1400" dirty="0">
              <a:cs typeface="Calibri Light" panose="020F0302020204030204" pitchFamily="34" charset="0"/>
            </a:endParaRPr>
          </a:p>
          <a:p>
            <a:endParaRPr lang="en-US" sz="1400" dirty="0"/>
          </a:p>
        </p:txBody>
      </p:sp>
      <p:sp>
        <p:nvSpPr>
          <p:cNvPr id="4" name="Date Placeholder 3"/>
          <p:cNvSpPr>
            <a:spLocks noGrp="1"/>
          </p:cNvSpPr>
          <p:nvPr>
            <p:ph type="dt" sz="half" idx="10"/>
          </p:nvPr>
        </p:nvSpPr>
        <p:spPr>
          <a:xfrm>
            <a:off x="594360" y="6492240"/>
            <a:ext cx="2743200" cy="365125"/>
          </a:xfrm>
        </p:spPr>
        <p:txBody>
          <a:bodyP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rPr>
              <a:t>V.10.19.20, Copyright © 2020, All Rights Reserved</a:t>
            </a:r>
          </a:p>
        </p:txBody>
      </p:sp>
      <p:sp>
        <p:nvSpPr>
          <p:cNvPr id="2" name="Slide Number Placeholder 1">
            <a:extLst>
              <a:ext uri="{FF2B5EF4-FFF2-40B4-BE49-F238E27FC236}">
                <a16:creationId xmlns:a16="http://schemas.microsoft.com/office/drawing/2014/main" id="{4431264E-C907-43A0-B218-F637EBB5C543}"/>
              </a:ext>
            </a:extLst>
          </p:cNvPr>
          <p:cNvSpPr>
            <a:spLocks noGrp="1"/>
          </p:cNvSpPr>
          <p:nvPr>
            <p:ph type="sldNum" sz="quarter" idx="12"/>
          </p:nvPr>
        </p:nvSpPr>
        <p:spPr/>
        <p:txBody>
          <a:bodyPr/>
          <a:lstStyle/>
          <a:p>
            <a:fld id="{D047D28A-C30C-6345-BBCD-0681ECE3A200}" type="slidenum">
              <a:rPr lang="en-US" smtClean="0"/>
              <a:pPr/>
              <a:t>69</a:t>
            </a:fld>
            <a:endParaRPr lang="en-US" dirty="0"/>
          </a:p>
        </p:txBody>
      </p:sp>
    </p:spTree>
    <p:extLst>
      <p:ext uri="{BB962C8B-B14F-4D97-AF65-F5344CB8AC3E}">
        <p14:creationId xmlns:p14="http://schemas.microsoft.com/office/powerpoint/2010/main" val="38548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down)">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wipe(down)">
                                      <p:cBhvr>
                                        <p:cTn id="12" dur="500"/>
                                        <p:tgtEl>
                                          <p:spTgt spid="8195">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Effect transition="in" filter="wipe(down)">
                                      <p:cBhvr>
                                        <p:cTn id="15" dur="500"/>
                                        <p:tgtEl>
                                          <p:spTgt spid="8195">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195">
                                            <p:txEl>
                                              <p:pRg st="3" end="3"/>
                                            </p:txEl>
                                          </p:spTgt>
                                        </p:tgtEl>
                                        <p:attrNameLst>
                                          <p:attrName>style.visibility</p:attrName>
                                        </p:attrNameLst>
                                      </p:cBhvr>
                                      <p:to>
                                        <p:strVal val="visible"/>
                                      </p:to>
                                    </p:set>
                                    <p:animEffect transition="in" filter="wipe(down)">
                                      <p:cBhvr>
                                        <p:cTn id="18" dur="500"/>
                                        <p:tgtEl>
                                          <p:spTgt spid="8195">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195">
                                            <p:txEl>
                                              <p:pRg st="4" end="4"/>
                                            </p:txEl>
                                          </p:spTgt>
                                        </p:tgtEl>
                                        <p:attrNameLst>
                                          <p:attrName>style.visibility</p:attrName>
                                        </p:attrNameLst>
                                      </p:cBhvr>
                                      <p:to>
                                        <p:strVal val="visible"/>
                                      </p:to>
                                    </p:set>
                                    <p:animEffect transition="in" filter="wipe(down)">
                                      <p:cBhvr>
                                        <p:cTn id="21" dur="500"/>
                                        <p:tgtEl>
                                          <p:spTgt spid="8195">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195">
                                            <p:txEl>
                                              <p:pRg st="5" end="5"/>
                                            </p:txEl>
                                          </p:spTgt>
                                        </p:tgtEl>
                                        <p:attrNameLst>
                                          <p:attrName>style.visibility</p:attrName>
                                        </p:attrNameLst>
                                      </p:cBhvr>
                                      <p:to>
                                        <p:strVal val="visible"/>
                                      </p:to>
                                    </p:set>
                                    <p:animEffect transition="in" filter="wipe(down)">
                                      <p:cBhvr>
                                        <p:cTn id="24" dur="500"/>
                                        <p:tgtEl>
                                          <p:spTgt spid="8195">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195">
                                            <p:txEl>
                                              <p:pRg st="6" end="6"/>
                                            </p:txEl>
                                          </p:spTgt>
                                        </p:tgtEl>
                                        <p:attrNameLst>
                                          <p:attrName>style.visibility</p:attrName>
                                        </p:attrNameLst>
                                      </p:cBhvr>
                                      <p:to>
                                        <p:strVal val="visible"/>
                                      </p:to>
                                    </p:set>
                                    <p:animEffect transition="in" filter="wipe(down)">
                                      <p:cBhvr>
                                        <p:cTn id="27" dur="500"/>
                                        <p:tgtEl>
                                          <p:spTgt spid="8195">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195">
                                            <p:txEl>
                                              <p:pRg st="7" end="7"/>
                                            </p:txEl>
                                          </p:spTgt>
                                        </p:tgtEl>
                                        <p:attrNameLst>
                                          <p:attrName>style.visibility</p:attrName>
                                        </p:attrNameLst>
                                      </p:cBhvr>
                                      <p:to>
                                        <p:strVal val="visible"/>
                                      </p:to>
                                    </p:set>
                                    <p:animEffect transition="in" filter="wipe(down)">
                                      <p:cBhvr>
                                        <p:cTn id="30" dur="500"/>
                                        <p:tgtEl>
                                          <p:spTgt spid="81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3F4E13-221D-42ED-8CD4-F0B9731EC6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57250"/>
            <a:ext cx="9144000" cy="5143500"/>
          </a:xfrm>
          <a:prstGeom prst="rect">
            <a:avLst/>
          </a:prstGeom>
        </p:spPr>
      </p:pic>
      <p:sp>
        <p:nvSpPr>
          <p:cNvPr id="3" name="Date Placeholder 2">
            <a:extLst>
              <a:ext uri="{FF2B5EF4-FFF2-40B4-BE49-F238E27FC236}">
                <a16:creationId xmlns:a16="http://schemas.microsoft.com/office/drawing/2014/main" id="{43E762FA-C4C5-4518-8458-7DF99F00D1E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30A0">
                    <a:tint val="75000"/>
                  </a:srgbClr>
                </a:solidFill>
                <a:effectLst/>
                <a:uLnTx/>
                <a:uFillTx/>
                <a:latin typeface="Calibri" panose="020F0502020204030204"/>
                <a:ea typeface="+mn-ea"/>
                <a:cs typeface="+mn-cs"/>
              </a:rPr>
              <a:t>V.10.19.20, Copyright © 2020, All Rights Reserved</a:t>
            </a:r>
          </a:p>
        </p:txBody>
      </p:sp>
      <p:sp>
        <p:nvSpPr>
          <p:cNvPr id="2" name="Slide Number Placeholder 1">
            <a:extLst>
              <a:ext uri="{FF2B5EF4-FFF2-40B4-BE49-F238E27FC236}">
                <a16:creationId xmlns:a16="http://schemas.microsoft.com/office/drawing/2014/main" id="{FDF9FBFD-A789-4260-9033-213714C3438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9" name="Picture 8">
            <a:extLst>
              <a:ext uri="{FF2B5EF4-FFF2-40B4-BE49-F238E27FC236}">
                <a16:creationId xmlns:a16="http://schemas.microsoft.com/office/drawing/2014/main" id="{2EEDD1FC-80C5-47F4-9A55-C2866F50A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2202"/>
            <a:ext cx="12338137" cy="6940202"/>
          </a:xfrm>
          <a:prstGeom prst="rect">
            <a:avLst/>
          </a:prstGeom>
        </p:spPr>
      </p:pic>
      <p:pic>
        <p:nvPicPr>
          <p:cNvPr id="6" name="Picture 5" descr="A picture containing text, phone&#10;&#10;Description automatically generated">
            <a:extLst>
              <a:ext uri="{FF2B5EF4-FFF2-40B4-BE49-F238E27FC236}">
                <a16:creationId xmlns:a16="http://schemas.microsoft.com/office/drawing/2014/main" id="{23828584-898E-4A41-AB30-0E1E3286F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202"/>
            <a:ext cx="12338136" cy="6940202"/>
          </a:xfrm>
          <a:prstGeom prst="rect">
            <a:avLst/>
          </a:prstGeom>
        </p:spPr>
      </p:pic>
    </p:spTree>
    <p:extLst>
      <p:ext uri="{BB962C8B-B14F-4D97-AF65-F5344CB8AC3E}">
        <p14:creationId xmlns:p14="http://schemas.microsoft.com/office/powerpoint/2010/main" val="3972314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C8D383-FA2F-4FDA-9BD2-562457EB41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228182" y="207823"/>
            <a:ext cx="3730752" cy="3175841"/>
          </a:xfrm>
          <a:prstGeom prst="rect">
            <a:avLst/>
          </a:prstGeom>
        </p:spPr>
      </p:pic>
      <p:pic>
        <p:nvPicPr>
          <p:cNvPr id="11" name="Picture 10">
            <a:extLst>
              <a:ext uri="{FF2B5EF4-FFF2-40B4-BE49-F238E27FC236}">
                <a16:creationId xmlns:a16="http://schemas.microsoft.com/office/drawing/2014/main" id="{97E41859-204C-40AB-BBB6-820F21BAA0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33066" y="208520"/>
            <a:ext cx="3730752" cy="3187472"/>
          </a:xfrm>
          <a:prstGeom prst="rect">
            <a:avLst/>
          </a:prstGeom>
        </p:spPr>
      </p:pic>
      <p:sp>
        <p:nvSpPr>
          <p:cNvPr id="3" name="Content Placeholder 2">
            <a:extLst>
              <a:ext uri="{FF2B5EF4-FFF2-40B4-BE49-F238E27FC236}">
                <a16:creationId xmlns:a16="http://schemas.microsoft.com/office/drawing/2014/main" id="{42A668FD-A42B-4444-9B53-E6894E1097A8}"/>
              </a:ext>
            </a:extLst>
          </p:cNvPr>
          <p:cNvSpPr>
            <a:spLocks noGrp="1"/>
          </p:cNvSpPr>
          <p:nvPr>
            <p:ph idx="1"/>
          </p:nvPr>
        </p:nvSpPr>
        <p:spPr>
          <a:xfrm>
            <a:off x="2432858" y="3383664"/>
            <a:ext cx="9756094" cy="3305311"/>
          </a:xfrm>
        </p:spPr>
        <p:txBody>
          <a:bodyPr anchor="ctr">
            <a:normAutofit/>
          </a:bodyPr>
          <a:lstStyle/>
          <a:p>
            <a:pPr marL="0" indent="0">
              <a:buNone/>
              <a:defRPr/>
            </a:pPr>
            <a:r>
              <a:rPr lang="en-US" sz="2000" dirty="0">
                <a:solidFill>
                  <a:srgbClr val="7030A0"/>
                </a:solidFill>
                <a:cs typeface="Calibri Light" panose="020F0302020204030204" pitchFamily="34" charset="0"/>
              </a:rPr>
              <a:t>PDPM Training and Audits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Medicare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Compliance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Rehab Program Development</a:t>
            </a:r>
            <a:r>
              <a:rPr lang="en-US" sz="2000" dirty="0">
                <a:solidFill>
                  <a:srgbClr val="D3A836"/>
                </a:solidFill>
                <a:cs typeface="Calibri Light" panose="020F0302020204030204" pitchFamily="34" charset="0"/>
              </a:rPr>
              <a:t> I</a:t>
            </a:r>
            <a:r>
              <a:rPr lang="en-US" sz="2000" dirty="0">
                <a:solidFill>
                  <a:srgbClr val="7030A0"/>
                </a:solidFill>
                <a:cs typeface="Calibri Light" panose="020F0302020204030204" pitchFamily="34" charset="0"/>
              </a:rPr>
              <a:t> Seminars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MMQ Audits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Mock RAC Audits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Rehab Certification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Mock Health Inspection Survey</a:t>
            </a:r>
            <a:r>
              <a:rPr lang="en-US" sz="2000" dirty="0">
                <a:solidFill>
                  <a:srgbClr val="D3A836"/>
                </a:solidFill>
                <a:cs typeface="Calibri Light" panose="020F0302020204030204" pitchFamily="34" charset="0"/>
              </a:rPr>
              <a:t> I </a:t>
            </a:r>
            <a:r>
              <a:rPr lang="en-US" sz="2000" dirty="0">
                <a:solidFill>
                  <a:srgbClr val="7030A0"/>
                </a:solidFill>
                <a:cs typeface="Calibri Light" panose="020F0302020204030204" pitchFamily="34" charset="0"/>
              </a:rPr>
              <a:t>MDS Competency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Talent Management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Denials Management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Compliance Certification</a:t>
            </a:r>
            <a:r>
              <a:rPr lang="en-US" sz="2000" dirty="0">
                <a:solidFill>
                  <a:srgbClr val="D3A836"/>
                </a:solidFill>
                <a:cs typeface="Calibri Light" panose="020F0302020204030204" pitchFamily="34" charset="0"/>
              </a:rPr>
              <a:t> I </a:t>
            </a:r>
            <a:r>
              <a:rPr lang="en-US" sz="2000" dirty="0">
                <a:solidFill>
                  <a:srgbClr val="7030A0"/>
                </a:solidFill>
                <a:cs typeface="Calibri Light" panose="020F0302020204030204" pitchFamily="34" charset="0"/>
              </a:rPr>
              <a:t>Clinically Appropriate Stay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QAPI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QIS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Medicare Part B Program</a:t>
            </a:r>
            <a:r>
              <a:rPr lang="en-US" sz="2000" dirty="0">
                <a:solidFill>
                  <a:srgbClr val="D3A836"/>
                </a:solidFill>
                <a:cs typeface="Calibri Light" panose="020F0302020204030204" pitchFamily="34" charset="0"/>
              </a:rPr>
              <a:t> I </a:t>
            </a:r>
            <a:r>
              <a:rPr lang="en-US" sz="2000" dirty="0">
                <a:solidFill>
                  <a:srgbClr val="7030A0"/>
                </a:solidFill>
                <a:cs typeface="Calibri Light" panose="020F0302020204030204" pitchFamily="34" charset="0"/>
              </a:rPr>
              <a:t>MDSC Mentor Program</a:t>
            </a:r>
            <a:r>
              <a:rPr lang="en-US" sz="2000" dirty="0">
                <a:solidFill>
                  <a:srgbClr val="D3A836"/>
                </a:solidFill>
                <a:cs typeface="Calibri Light" panose="020F0302020204030204" pitchFamily="34" charset="0"/>
              </a:rPr>
              <a:t> I </a:t>
            </a:r>
            <a:r>
              <a:rPr lang="en-US" sz="2000" dirty="0">
                <a:solidFill>
                  <a:srgbClr val="7030A0"/>
                </a:solidFill>
                <a:cs typeface="Calibri Light" panose="020F0302020204030204" pitchFamily="34" charset="0"/>
              </a:rPr>
              <a:t>Case Mix Consulting</a:t>
            </a:r>
            <a:r>
              <a:rPr lang="en-US" sz="2000" dirty="0">
                <a:solidFill>
                  <a:srgbClr val="D3A836"/>
                </a:solidFill>
                <a:cs typeface="Calibri Light" panose="020F0302020204030204" pitchFamily="34" charset="0"/>
              </a:rPr>
              <a:t> I </a:t>
            </a:r>
            <a:r>
              <a:rPr lang="en-US" sz="2000" dirty="0">
                <a:solidFill>
                  <a:srgbClr val="7030A0"/>
                </a:solidFill>
                <a:cs typeface="Calibri Light" panose="020F0302020204030204" pitchFamily="34" charset="0"/>
              </a:rPr>
              <a:t>Professional Development</a:t>
            </a:r>
            <a:r>
              <a:rPr lang="en-US" sz="2000" dirty="0">
                <a:solidFill>
                  <a:srgbClr val="D3A836"/>
                </a:solidFill>
                <a:cs typeface="Calibri Light" panose="020F0302020204030204" pitchFamily="34" charset="0"/>
              </a:rPr>
              <a:t> I </a:t>
            </a:r>
            <a:r>
              <a:rPr lang="en-US" sz="2000" dirty="0">
                <a:solidFill>
                  <a:srgbClr val="7030A0"/>
                </a:solidFill>
                <a:cs typeface="Calibri Light" panose="020F0302020204030204" pitchFamily="34" charset="0"/>
              </a:rPr>
              <a:t>Leadership Trainings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Regulatory and Survey Assistance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Five Star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PBJ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Quality Measures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Analysis </a:t>
            </a:r>
            <a:r>
              <a:rPr lang="en-US" sz="2000" dirty="0">
                <a:solidFill>
                  <a:srgbClr val="D3A836"/>
                </a:solidFill>
                <a:cs typeface="Calibri Light" panose="020F0302020204030204" pitchFamily="34" charset="0"/>
              </a:rPr>
              <a:t>I</a:t>
            </a:r>
            <a:r>
              <a:rPr lang="en-US" sz="2000" dirty="0">
                <a:solidFill>
                  <a:srgbClr val="7030A0"/>
                </a:solidFill>
                <a:cs typeface="Calibri Light" panose="020F0302020204030204" pitchFamily="34" charset="0"/>
              </a:rPr>
              <a:t> Staff Training </a:t>
            </a:r>
            <a:r>
              <a:rPr lang="en-US" sz="2000" dirty="0">
                <a:solidFill>
                  <a:srgbClr val="D3A836"/>
                </a:solidFill>
                <a:cs typeface="Calibri Light" panose="020F0302020204030204" pitchFamily="34" charset="0"/>
              </a:rPr>
              <a:t>I </a:t>
            </a:r>
            <a:r>
              <a:rPr lang="en-US" sz="2000" dirty="0">
                <a:solidFill>
                  <a:srgbClr val="7030A0"/>
                </a:solidFill>
                <a:cs typeface="Calibri Light" panose="020F0302020204030204" pitchFamily="34" charset="0"/>
              </a:rPr>
              <a:t>Infection Control </a:t>
            </a:r>
          </a:p>
          <a:p>
            <a:pPr marL="0" indent="0">
              <a:buNone/>
              <a:defRPr/>
            </a:pPr>
            <a:r>
              <a:rPr lang="en-US" sz="2000" dirty="0">
                <a:solidFill>
                  <a:srgbClr val="7030A0"/>
                </a:solidFill>
                <a:cs typeface="Calibri Light" panose="020F0302020204030204" pitchFamily="34" charset="0"/>
              </a:rPr>
              <a:t>and More</a:t>
            </a:r>
            <a:r>
              <a:rPr lang="en-US" sz="2000" dirty="0">
                <a:solidFill>
                  <a:srgbClr val="D3A836"/>
                </a:solidFill>
                <a:cs typeface="Calibri Light" panose="020F0302020204030204" pitchFamily="34" charset="0"/>
              </a:rPr>
              <a:t>!</a:t>
            </a:r>
            <a:endParaRPr lang="en-US" sz="800" dirty="0">
              <a:solidFill>
                <a:srgbClr val="D3A836"/>
              </a:solidFill>
              <a:cs typeface="Calibri Light" panose="020F0302020204030204" pitchFamily="34" charset="0"/>
            </a:endParaRPr>
          </a:p>
          <a:p>
            <a:pPr marL="0" indent="0">
              <a:buNone/>
              <a:defRPr/>
            </a:pPr>
            <a:endParaRPr lang="en-US" sz="700" b="1" dirty="0">
              <a:cs typeface="Calibri Light" panose="020F0302020204030204" pitchFamily="34" charset="0"/>
            </a:endParaRPr>
          </a:p>
          <a:p>
            <a:pPr marL="0" indent="0">
              <a:buNone/>
              <a:defRPr/>
            </a:pPr>
            <a:endParaRPr lang="en-US" sz="700" b="1" dirty="0">
              <a:cs typeface="Calibri Light" panose="020F0302020204030204" pitchFamily="34" charset="0"/>
            </a:endParaRPr>
          </a:p>
          <a:p>
            <a:pPr marL="0" indent="0">
              <a:buNone/>
              <a:defRPr/>
            </a:pPr>
            <a:endParaRPr lang="en-US" sz="700" b="1" dirty="0">
              <a:cs typeface="Calibri Light" panose="020F0302020204030204" pitchFamily="34" charset="0"/>
            </a:endParaRPr>
          </a:p>
          <a:p>
            <a:pPr marL="0" indent="0">
              <a:buNone/>
              <a:defRPr/>
            </a:pPr>
            <a:r>
              <a:rPr lang="en-US" sz="700" b="1" dirty="0">
                <a:cs typeface="Calibri Light" panose="020F0302020204030204" pitchFamily="34" charset="0"/>
              </a:rPr>
              <a:t> </a:t>
            </a:r>
          </a:p>
          <a:p>
            <a:endParaRPr lang="en-US" sz="700" dirty="0"/>
          </a:p>
        </p:txBody>
      </p:sp>
      <p:sp>
        <p:nvSpPr>
          <p:cNvPr id="4" name="Date Placeholder 3">
            <a:extLst>
              <a:ext uri="{FF2B5EF4-FFF2-40B4-BE49-F238E27FC236}">
                <a16:creationId xmlns:a16="http://schemas.microsoft.com/office/drawing/2014/main" id="{F5BF90DA-2EA2-4D48-B3A0-6D58784D50AC}"/>
              </a:ext>
            </a:extLst>
          </p:cNvPr>
          <p:cNvSpPr>
            <a:spLocks noGrp="1"/>
          </p:cNvSpPr>
          <p:nvPr>
            <p:ph type="dt" sz="half" idx="10"/>
          </p:nvPr>
        </p:nvSpPr>
        <p:spPr>
          <a:xfrm>
            <a:off x="594360" y="6492240"/>
            <a:ext cx="2743200" cy="365125"/>
          </a:xfrm>
        </p:spPr>
        <p:txBody>
          <a:bodyP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rPr>
              <a:t>V.10.19.20, Copyright © 2020, All Rights Reserved</a:t>
            </a:r>
          </a:p>
        </p:txBody>
      </p:sp>
      <p:sp>
        <p:nvSpPr>
          <p:cNvPr id="12" name="TextBox 11">
            <a:extLst>
              <a:ext uri="{FF2B5EF4-FFF2-40B4-BE49-F238E27FC236}">
                <a16:creationId xmlns:a16="http://schemas.microsoft.com/office/drawing/2014/main" id="{B45A1D05-18AE-4C0B-B686-5F2070A7D284}"/>
              </a:ext>
            </a:extLst>
          </p:cNvPr>
          <p:cNvSpPr txBox="1"/>
          <p:nvPr/>
        </p:nvSpPr>
        <p:spPr>
          <a:xfrm>
            <a:off x="99753" y="4073357"/>
            <a:ext cx="352579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Calibri Light" panose="020F0302020204030204"/>
                <a:ea typeface="+mn-ea"/>
                <a:cs typeface="+mn-cs"/>
              </a:rPr>
              <a:t>List of HHI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D3A836"/>
                </a:solidFill>
                <a:effectLst/>
                <a:uLnTx/>
                <a:uFillTx/>
                <a:latin typeface="Calibri Light" panose="020F0302020204030204"/>
                <a:ea typeface="+mn-ea"/>
                <a:cs typeface="+mn-cs"/>
              </a:rPr>
              <a:t>Services</a:t>
            </a:r>
          </a:p>
        </p:txBody>
      </p:sp>
      <p:sp>
        <p:nvSpPr>
          <p:cNvPr id="45" name="TextBox 44">
            <a:extLst>
              <a:ext uri="{FF2B5EF4-FFF2-40B4-BE49-F238E27FC236}">
                <a16:creationId xmlns:a16="http://schemas.microsoft.com/office/drawing/2014/main" id="{10F0A4D7-8DC6-45B9-99B5-7AA4ACBE4FE5}"/>
              </a:ext>
            </a:extLst>
          </p:cNvPr>
          <p:cNvSpPr txBox="1"/>
          <p:nvPr/>
        </p:nvSpPr>
        <p:spPr>
          <a:xfrm>
            <a:off x="3208712" y="5802547"/>
            <a:ext cx="399108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3A836"/>
                </a:solidFill>
                <a:effectLst/>
                <a:uLnTx/>
                <a:uFillTx/>
                <a:latin typeface="Calibri Light" panose="020F0302020204030204"/>
                <a:ea typeface="+mn-ea"/>
                <a:cs typeface="Calibri Light" panose="020F0302020204030204" pitchFamily="34" charset="0"/>
              </a:rPr>
              <a:t>Silver</a:t>
            </a:r>
            <a:r>
              <a:rPr kumimoji="0" lang="en-US" sz="2000" b="1" i="0" u="none" strike="noStrike" kern="1200" cap="none" spc="0" normalizeH="0" baseline="0" noProof="0" dirty="0">
                <a:ln>
                  <a:noFill/>
                </a:ln>
                <a:solidFill>
                  <a:srgbClr val="4D1E55"/>
                </a:solidFill>
                <a:effectLst/>
                <a:uLnTx/>
                <a:uFillTx/>
                <a:latin typeface="Calibri Light" panose="020F0302020204030204"/>
                <a:ea typeface="+mn-ea"/>
                <a:cs typeface="Calibri Light" panose="020F0302020204030204" pitchFamily="34" charset="0"/>
              </a:rPr>
              <a:t> C.A.R.E.S.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Light" panose="020F0302020204030204"/>
                <a:ea typeface="+mn-ea"/>
                <a:cs typeface="Calibri Light" panose="020F0302020204030204" pitchFamily="34" charset="0"/>
              </a:rPr>
              <a:t>1 Year Service Plan  </a:t>
            </a:r>
          </a:p>
        </p:txBody>
      </p:sp>
      <p:sp>
        <p:nvSpPr>
          <p:cNvPr id="46" name="TextBox 45">
            <a:extLst>
              <a:ext uri="{FF2B5EF4-FFF2-40B4-BE49-F238E27FC236}">
                <a16:creationId xmlns:a16="http://schemas.microsoft.com/office/drawing/2014/main" id="{E9AEBE44-C8F6-4107-8B05-8EB33C722A66}"/>
              </a:ext>
            </a:extLst>
          </p:cNvPr>
          <p:cNvSpPr txBox="1"/>
          <p:nvPr/>
        </p:nvSpPr>
        <p:spPr>
          <a:xfrm rot="10800000" flipV="1">
            <a:off x="7199794" y="5785310"/>
            <a:ext cx="283089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3A836"/>
                </a:solidFill>
                <a:effectLst/>
                <a:uLnTx/>
                <a:uFillTx/>
                <a:latin typeface="Calibri Light" panose="020F0302020204030204"/>
                <a:ea typeface="+mn-ea"/>
                <a:cs typeface="Calibri Light" panose="020F0302020204030204" pitchFamily="34" charset="0"/>
              </a:rPr>
              <a:t>A La </a:t>
            </a:r>
            <a:r>
              <a:rPr kumimoji="0" lang="en-US" sz="2000" b="1" i="0" u="none" strike="noStrike" kern="1200" cap="none" spc="0" normalizeH="0" baseline="0" noProof="0" dirty="0">
                <a:ln>
                  <a:noFill/>
                </a:ln>
                <a:solidFill>
                  <a:srgbClr val="4D1E55"/>
                </a:solidFill>
                <a:effectLst/>
                <a:uLnTx/>
                <a:uFillTx/>
                <a:latin typeface="Calibri Light" panose="020F0302020204030204"/>
                <a:ea typeface="+mn-ea"/>
                <a:cs typeface="Calibri Light" panose="020F0302020204030204" pitchFamily="34" charset="0"/>
              </a:rPr>
              <a:t>C.A.R.E.S.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Light" panose="020F0302020204030204"/>
                <a:ea typeface="+mn-ea"/>
                <a:cs typeface="Calibri Light" panose="020F0302020204030204" pitchFamily="34" charset="0"/>
              </a:rPr>
              <a:t>Customized Service Plan</a:t>
            </a:r>
          </a:p>
        </p:txBody>
      </p:sp>
      <p:sp>
        <p:nvSpPr>
          <p:cNvPr id="5" name="Rectangle 4">
            <a:extLst>
              <a:ext uri="{FF2B5EF4-FFF2-40B4-BE49-F238E27FC236}">
                <a16:creationId xmlns:a16="http://schemas.microsoft.com/office/drawing/2014/main" id="{54EC9B29-63EA-4366-8CD5-73A2F7764D73}"/>
              </a:ext>
            </a:extLst>
          </p:cNvPr>
          <p:cNvSpPr/>
          <p:nvPr/>
        </p:nvSpPr>
        <p:spPr>
          <a:xfrm>
            <a:off x="4982097" y="2776451"/>
            <a:ext cx="2277686"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3A836"/>
                </a:solidFill>
                <a:effectLst/>
                <a:uLnTx/>
                <a:uFillTx/>
                <a:latin typeface="Calibri Light" panose="020F0302020204030204"/>
                <a:ea typeface="+mn-ea"/>
                <a:cs typeface="Calibri Light" panose="020F0302020204030204" pitchFamily="34" charset="0"/>
              </a:rPr>
              <a:t>Platinum</a:t>
            </a:r>
            <a:r>
              <a:rPr kumimoji="0" lang="en-US" sz="2000" b="1" i="0" u="none" strike="noStrike" kern="1200" cap="none" spc="0" normalizeH="0" baseline="0" noProof="0" dirty="0">
                <a:ln>
                  <a:noFill/>
                </a:ln>
                <a:solidFill>
                  <a:srgbClr val="4D1E55"/>
                </a:solidFill>
                <a:effectLst/>
                <a:uLnTx/>
                <a:uFillTx/>
                <a:latin typeface="Calibri Light" panose="020F0302020204030204"/>
                <a:ea typeface="+mn-ea"/>
                <a:cs typeface="Calibri Light" panose="020F0302020204030204" pitchFamily="34" charset="0"/>
              </a:rPr>
              <a:t> C.A.R.E.S.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Light" panose="020F0302020204030204"/>
                <a:ea typeface="+mn-ea"/>
                <a:cs typeface="Calibri Light" panose="020F0302020204030204" pitchFamily="34" charset="0"/>
              </a:rPr>
              <a:t>3 Year Service Plan</a:t>
            </a:r>
          </a:p>
        </p:txBody>
      </p:sp>
      <p:sp>
        <p:nvSpPr>
          <p:cNvPr id="6" name="Rectangle 5">
            <a:extLst>
              <a:ext uri="{FF2B5EF4-FFF2-40B4-BE49-F238E27FC236}">
                <a16:creationId xmlns:a16="http://schemas.microsoft.com/office/drawing/2014/main" id="{FA0B9A43-4CD8-4E11-A6AB-76BA6A0CBCAB}"/>
              </a:ext>
            </a:extLst>
          </p:cNvPr>
          <p:cNvSpPr/>
          <p:nvPr/>
        </p:nvSpPr>
        <p:spPr>
          <a:xfrm>
            <a:off x="3762895" y="1862051"/>
            <a:ext cx="4195156" cy="1015663"/>
          </a:xfrm>
          <a:prstGeom prst="rect">
            <a:avLst/>
          </a:prstGeom>
        </p:spPr>
        <p:txBody>
          <a:bodyPr wrap="square">
            <a:spAutoFit/>
          </a:bodyPr>
          <a:lstStyle/>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3A836"/>
                </a:solidFill>
                <a:effectLst/>
                <a:uLnTx/>
                <a:uFillTx/>
                <a:latin typeface="Calibri Light" panose="020F0302020204030204"/>
                <a:ea typeface="+mn-ea"/>
                <a:cs typeface="Calibri Light" panose="020F0302020204030204" pitchFamily="34" charset="0"/>
              </a:rPr>
              <a:t>Gold </a:t>
            </a:r>
            <a:r>
              <a:rPr kumimoji="0" lang="en-US" sz="2000" b="1" i="0" u="none" strike="noStrike" kern="1200" cap="none" spc="0" normalizeH="0" baseline="0" noProof="0" dirty="0">
                <a:ln>
                  <a:noFill/>
                </a:ln>
                <a:solidFill>
                  <a:srgbClr val="4D1E55"/>
                </a:solidFill>
                <a:effectLst/>
                <a:uLnTx/>
                <a:uFillTx/>
                <a:latin typeface="Calibri Light" panose="020F0302020204030204"/>
                <a:ea typeface="+mn-ea"/>
                <a:cs typeface="Calibri Light" panose="020F0302020204030204" pitchFamily="34" charset="0"/>
              </a:rPr>
              <a:t>C.A.R.E.S. </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Light" panose="020F0302020204030204"/>
                <a:ea typeface="+mn-ea"/>
                <a:cs typeface="Calibri Light" panose="020F0302020204030204" pitchFamily="34" charset="0"/>
              </a:rPr>
              <a:t>2 Year Service Plan</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Light" panose="020F0302020204030204"/>
                <a:ea typeface="+mn-ea"/>
                <a:cs typeface="Calibri Light" panose="020F0302020204030204" pitchFamily="34" charset="0"/>
              </a:rPr>
              <a:t> </a:t>
            </a:r>
          </a:p>
        </p:txBody>
      </p:sp>
      <p:sp>
        <p:nvSpPr>
          <p:cNvPr id="7" name="Rectangle 6">
            <a:extLst>
              <a:ext uri="{FF2B5EF4-FFF2-40B4-BE49-F238E27FC236}">
                <a16:creationId xmlns:a16="http://schemas.microsoft.com/office/drawing/2014/main" id="{57D576EB-097C-4AAC-B2DB-3FBF6E79A22B}"/>
              </a:ext>
            </a:extLst>
          </p:cNvPr>
          <p:cNvSpPr/>
          <p:nvPr/>
        </p:nvSpPr>
        <p:spPr>
          <a:xfrm>
            <a:off x="4666211" y="105296"/>
            <a:ext cx="309233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HHI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Services and Plans </a:t>
            </a:r>
          </a:p>
        </p:txBody>
      </p:sp>
      <p:sp>
        <p:nvSpPr>
          <p:cNvPr id="2" name="Slide Number Placeholder 1">
            <a:extLst>
              <a:ext uri="{FF2B5EF4-FFF2-40B4-BE49-F238E27FC236}">
                <a16:creationId xmlns:a16="http://schemas.microsoft.com/office/drawing/2014/main" id="{BD447CD7-C78E-422E-9AAE-8B77781D5928}"/>
              </a:ext>
            </a:extLst>
          </p:cNvPr>
          <p:cNvSpPr>
            <a:spLocks noGrp="1"/>
          </p:cNvSpPr>
          <p:nvPr>
            <p:ph type="sldNum" sz="quarter" idx="12"/>
          </p:nvPr>
        </p:nvSpPr>
        <p:spPr/>
        <p:txBody>
          <a:bodyPr/>
          <a:lstStyle/>
          <a:p>
            <a:fld id="{D047D28A-C30C-6345-BBCD-0681ECE3A200}" type="slidenum">
              <a:rPr lang="en-US" smtClean="0"/>
              <a:pPr/>
              <a:t>70</a:t>
            </a:fld>
            <a:endParaRPr lang="en-US"/>
          </a:p>
        </p:txBody>
      </p:sp>
    </p:spTree>
    <p:extLst>
      <p:ext uri="{BB962C8B-B14F-4D97-AF65-F5344CB8AC3E}">
        <p14:creationId xmlns:p14="http://schemas.microsoft.com/office/powerpoint/2010/main" val="2842217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0"/>
          <p:cNvSpPr>
            <a:spLocks noGrp="1"/>
          </p:cNvSpPr>
          <p:nvPr>
            <p:ph type="title"/>
          </p:nvPr>
        </p:nvSpPr>
        <p:spPr>
          <a:xfrm>
            <a:off x="56167" y="3579575"/>
            <a:ext cx="4206955" cy="2614519"/>
          </a:xfrm>
        </p:spPr>
        <p:txBody>
          <a:bodyPr anchor="ctr">
            <a:normAutofit/>
          </a:bodyPr>
          <a:lstStyle/>
          <a:p>
            <a:r>
              <a:rPr lang="en-US" sz="3600" b="1" dirty="0">
                <a:solidFill>
                  <a:srgbClr val="7030A0"/>
                </a:solidFill>
              </a:rPr>
              <a:t>Our Senior </a:t>
            </a:r>
            <a:br>
              <a:rPr lang="en-US" sz="3600" b="1" dirty="0">
                <a:solidFill>
                  <a:srgbClr val="7030A0"/>
                </a:solidFill>
              </a:rPr>
            </a:br>
            <a:r>
              <a:rPr lang="en-US" sz="3600" b="1" dirty="0">
                <a:solidFill>
                  <a:srgbClr val="7030A0"/>
                </a:solidFill>
              </a:rPr>
              <a:t>HealthCARE </a:t>
            </a:r>
            <a:r>
              <a:rPr lang="en-US" sz="3600" b="1" dirty="0"/>
              <a:t>Specialists </a:t>
            </a:r>
          </a:p>
        </p:txBody>
      </p:sp>
      <p:pic>
        <p:nvPicPr>
          <p:cNvPr id="12" name="Picture 11">
            <a:extLst>
              <a:ext uri="{FF2B5EF4-FFF2-40B4-BE49-F238E27FC236}">
                <a16:creationId xmlns:a16="http://schemas.microsoft.com/office/drawing/2014/main" id="{0C3B02F2-A4EC-4A51-A876-70D04E5C2B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182" y="207823"/>
            <a:ext cx="3730752" cy="3175841"/>
          </a:xfrm>
          <a:prstGeom prst="rect">
            <a:avLst/>
          </a:prstGeom>
        </p:spPr>
      </p:pic>
      <p:pic>
        <p:nvPicPr>
          <p:cNvPr id="10" name="Picture 9">
            <a:extLst>
              <a:ext uri="{FF2B5EF4-FFF2-40B4-BE49-F238E27FC236}">
                <a16:creationId xmlns:a16="http://schemas.microsoft.com/office/drawing/2014/main" id="{DD4B88D0-3029-4D18-A556-3F742A6068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63123" y="208624"/>
            <a:ext cx="3730752" cy="3189055"/>
          </a:xfrm>
          <a:prstGeom prst="rect">
            <a:avLst/>
          </a:prstGeom>
        </p:spPr>
      </p:pic>
      <p:pic>
        <p:nvPicPr>
          <p:cNvPr id="5" name="Picture 4">
            <a:extLst>
              <a:ext uri="{FF2B5EF4-FFF2-40B4-BE49-F238E27FC236}">
                <a16:creationId xmlns:a16="http://schemas.microsoft.com/office/drawing/2014/main" id="{B99DE124-A4D0-441A-93C7-4671DC5094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33066" y="208520"/>
            <a:ext cx="3730752" cy="3187472"/>
          </a:xfrm>
          <a:prstGeom prst="rect">
            <a:avLst/>
          </a:prstGeom>
        </p:spPr>
      </p:pic>
      <p:sp>
        <p:nvSpPr>
          <p:cNvPr id="4099" name="Content Placeholder 2"/>
          <p:cNvSpPr>
            <a:spLocks noGrp="1"/>
          </p:cNvSpPr>
          <p:nvPr>
            <p:ph idx="1"/>
          </p:nvPr>
        </p:nvSpPr>
        <p:spPr>
          <a:xfrm>
            <a:off x="4222865" y="3429000"/>
            <a:ext cx="7912968" cy="3072383"/>
          </a:xfrm>
        </p:spPr>
        <p:txBody>
          <a:bodyPr anchor="ctr">
            <a:noAutofit/>
          </a:bodyPr>
          <a:lstStyle/>
          <a:p>
            <a:r>
              <a:rPr lang="en-US" sz="2000" dirty="0">
                <a:solidFill>
                  <a:srgbClr val="7030A0"/>
                </a:solidFill>
                <a:cs typeface="Calibri Light" panose="020F0302020204030204" pitchFamily="34" charset="0"/>
              </a:rPr>
              <a:t>Founded </a:t>
            </a:r>
            <a:r>
              <a:rPr lang="en-US" sz="2000">
                <a:solidFill>
                  <a:srgbClr val="7030A0"/>
                </a:solidFill>
                <a:cs typeface="Calibri Light" panose="020F0302020204030204" pitchFamily="34" charset="0"/>
              </a:rPr>
              <a:t>in 2001</a:t>
            </a:r>
            <a:endParaRPr lang="en-US" sz="2000" dirty="0">
              <a:solidFill>
                <a:srgbClr val="7030A0"/>
              </a:solidFill>
              <a:cs typeface="Calibri Light" panose="020F0302020204030204" pitchFamily="34" charset="0"/>
            </a:endParaRPr>
          </a:p>
          <a:p>
            <a:r>
              <a:rPr lang="en-US" sz="2000" dirty="0">
                <a:solidFill>
                  <a:srgbClr val="7030A0"/>
                </a:solidFill>
                <a:cs typeface="Calibri Light" panose="020F0302020204030204" pitchFamily="34" charset="0"/>
              </a:rPr>
              <a:t>Privately owned and operated</a:t>
            </a:r>
          </a:p>
          <a:p>
            <a:r>
              <a:rPr lang="en-US" sz="2000" dirty="0">
                <a:solidFill>
                  <a:srgbClr val="7030A0"/>
                </a:solidFill>
                <a:cs typeface="Calibri Light" panose="020F0302020204030204" pitchFamily="34" charset="0"/>
              </a:rPr>
              <a:t>Ranked among Inc. Magazine’s top 5,000 fastest growing private companies in America </a:t>
            </a:r>
            <a:r>
              <a:rPr lang="en-US" sz="2000" b="1" dirty="0">
                <a:solidFill>
                  <a:srgbClr val="7030A0"/>
                </a:solidFill>
                <a:cs typeface="Calibri Light" panose="020F0302020204030204" pitchFamily="34" charset="0"/>
              </a:rPr>
              <a:t>three years in a row</a:t>
            </a:r>
          </a:p>
          <a:p>
            <a:r>
              <a:rPr lang="en-US" sz="2000" dirty="0">
                <a:solidFill>
                  <a:srgbClr val="7030A0"/>
                </a:solidFill>
                <a:cs typeface="Calibri Light" panose="020F0302020204030204" pitchFamily="34" charset="0"/>
              </a:rPr>
              <a:t> Active monthly contracts in 24 states</a:t>
            </a:r>
          </a:p>
          <a:p>
            <a:r>
              <a:rPr lang="en-US" sz="2000" dirty="0">
                <a:solidFill>
                  <a:srgbClr val="7030A0"/>
                </a:solidFill>
                <a:cs typeface="Calibri Light" panose="020F0302020204030204" pitchFamily="34" charset="0"/>
              </a:rPr>
              <a:t> Over 1,000 Skilled Nursing Facilities serviced</a:t>
            </a:r>
          </a:p>
          <a:p>
            <a:r>
              <a:rPr lang="en-US" sz="2000" dirty="0">
                <a:solidFill>
                  <a:srgbClr val="7030A0"/>
                </a:solidFill>
                <a:cs typeface="Calibri Light" panose="020F0302020204030204" pitchFamily="34" charset="0"/>
              </a:rPr>
              <a:t> Over 3,000 Clinicians Certified on the MDS</a:t>
            </a:r>
          </a:p>
        </p:txBody>
      </p:sp>
      <p:sp>
        <p:nvSpPr>
          <p:cNvPr id="4" name="Date Placeholder 3"/>
          <p:cNvSpPr>
            <a:spLocks noGrp="1"/>
          </p:cNvSpPr>
          <p:nvPr>
            <p:ph type="dt" sz="half" idx="10"/>
          </p:nvPr>
        </p:nvSpPr>
        <p:spPr>
          <a:xfrm>
            <a:off x="594360" y="6492240"/>
            <a:ext cx="2743200" cy="365125"/>
          </a:xfrm>
        </p:spPr>
        <p:txBody>
          <a:bodyPr>
            <a:normAutofit fontScale="92500" lnSpcReduction="2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rPr>
              <a:t>V.10.19.20, Copyright © 2020, All Rights Reserved</a:t>
            </a:r>
          </a:p>
        </p:txBody>
      </p:sp>
      <p:sp>
        <p:nvSpPr>
          <p:cNvPr id="2" name="Slide Number Placeholder 1">
            <a:extLst>
              <a:ext uri="{FF2B5EF4-FFF2-40B4-BE49-F238E27FC236}">
                <a16:creationId xmlns:a16="http://schemas.microsoft.com/office/drawing/2014/main" id="{8779E01C-6847-4C15-9318-6374376E4634}"/>
              </a:ext>
            </a:extLst>
          </p:cNvPr>
          <p:cNvSpPr>
            <a:spLocks noGrp="1"/>
          </p:cNvSpPr>
          <p:nvPr>
            <p:ph type="sldNum" sz="quarter" idx="12"/>
          </p:nvPr>
        </p:nvSpPr>
        <p:spPr/>
        <p:txBody>
          <a:bodyPr/>
          <a:lstStyle/>
          <a:p>
            <a:fld id="{D047D28A-C30C-6345-BBCD-0681ECE3A200}" type="slidenum">
              <a:rPr lang="en-US" smtClean="0"/>
              <a:pPr/>
              <a:t>71</a:t>
            </a:fld>
            <a:endParaRPr lang="en-US"/>
          </a:p>
        </p:txBody>
      </p:sp>
    </p:spTree>
    <p:extLst>
      <p:ext uri="{BB962C8B-B14F-4D97-AF65-F5344CB8AC3E}">
        <p14:creationId xmlns:p14="http://schemas.microsoft.com/office/powerpoint/2010/main" val="38288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10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10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20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20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20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20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40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erson standing in front of a crowd&#10;&#10;Description automatically generated">
            <a:extLst>
              <a:ext uri="{FF2B5EF4-FFF2-40B4-BE49-F238E27FC236}">
                <a16:creationId xmlns:a16="http://schemas.microsoft.com/office/drawing/2014/main" id="{168CAA64-DDB5-8440-86CA-B816982E2D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5"/>
            <a:ext cx="4449133" cy="3593592"/>
          </a:xfrm>
          <a:prstGeom prst="rect">
            <a:avLst/>
          </a:prstGeom>
        </p:spPr>
      </p:pic>
      <p:pic>
        <p:nvPicPr>
          <p:cNvPr id="40" name="Picture 39" descr="A group of people sitting at a table&#10;&#10;Description automatically generated">
            <a:extLst>
              <a:ext uri="{FF2B5EF4-FFF2-40B4-BE49-F238E27FC236}">
                <a16:creationId xmlns:a16="http://schemas.microsoft.com/office/drawing/2014/main" id="{9F2CE6BF-C972-5E45-8B38-131341828D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8341652" y="13322"/>
            <a:ext cx="3858768" cy="3595377"/>
          </a:xfrm>
          <a:prstGeom prst="rect">
            <a:avLst/>
          </a:prstGeom>
        </p:spPr>
      </p:pic>
      <p:sp>
        <p:nvSpPr>
          <p:cNvPr id="43" name="TextBox 42">
            <a:extLst>
              <a:ext uri="{FF2B5EF4-FFF2-40B4-BE49-F238E27FC236}">
                <a16:creationId xmlns:a16="http://schemas.microsoft.com/office/drawing/2014/main" id="{E7B193F8-AC40-2749-8C8C-9CAC2B255EFD}"/>
              </a:ext>
            </a:extLst>
          </p:cNvPr>
          <p:cNvSpPr txBox="1"/>
          <p:nvPr/>
        </p:nvSpPr>
        <p:spPr>
          <a:xfrm>
            <a:off x="227215" y="4197086"/>
            <a:ext cx="4174731" cy="226722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Light" panose="020F0302020204030204"/>
                <a:ea typeface="+mn-ea"/>
                <a:cs typeface="+mn-cs"/>
              </a:rPr>
              <a:t>With</a:t>
            </a:r>
            <a:r>
              <a:rPr kumimoji="0" lang="en-US" sz="1600" b="1" i="0" u="none" strike="noStrike" kern="1200" cap="none" spc="0" normalizeH="0" baseline="0" noProof="0" dirty="0">
                <a:ln>
                  <a:noFill/>
                </a:ln>
                <a:solidFill>
                  <a:srgbClr val="7030A0"/>
                </a:solidFill>
                <a:effectLst/>
                <a:uLnTx/>
                <a:uFillTx/>
                <a:latin typeface="Calibri Light" panose="020F0302020204030204"/>
                <a:ea typeface="+mn-ea"/>
                <a:cs typeface="+mn-cs"/>
              </a:rPr>
              <a:t> Harmony</a:t>
            </a:r>
            <a:r>
              <a:rPr kumimoji="0" lang="en-US" sz="1600" b="1" i="0" u="none" strike="noStrike" kern="1200" cap="none" spc="0" normalizeH="0" baseline="0" noProof="0" dirty="0">
                <a:ln>
                  <a:noFill/>
                </a:ln>
                <a:solidFill>
                  <a:srgbClr val="D3A836"/>
                </a:solidFill>
                <a:effectLst/>
                <a:uLnTx/>
                <a:uFillTx/>
                <a:latin typeface="Calibri Light" panose="020F0302020204030204"/>
                <a:ea typeface="+mn-ea"/>
                <a:cs typeface="+mn-cs"/>
              </a:rPr>
              <a:t>Help</a:t>
            </a:r>
            <a:r>
              <a:rPr kumimoji="0" lang="en-US" sz="1600" b="0" i="0" u="none" strike="noStrike" kern="1200" cap="none" spc="0" normalizeH="0" baseline="0" noProof="0" dirty="0">
                <a:ln>
                  <a:noFill/>
                </a:ln>
                <a:solidFill>
                  <a:srgbClr val="7030A0"/>
                </a:solidFill>
                <a:effectLst/>
                <a:uLnTx/>
                <a:uFillTx/>
                <a:latin typeface="Calibri Light" panose="020F0302020204030204"/>
                <a:ea typeface="+mn-ea"/>
                <a:cs typeface="+mn-cs"/>
              </a:rPr>
              <a:t>, Harmony Healthcare International (HHI) provides an invaluable resource for the entire interdisciplinary team.  Imagine having questions answered by a Harmony HealthCARE Specialist within minutes of the inquiry.   Fill out the form on the right to learn more about HarmonyHelp and our various Service Plans.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7030A0"/>
              </a:solidFill>
              <a:effectLst/>
              <a:uLnTx/>
              <a:uFillTx/>
              <a:latin typeface="Calibri Light" panose="020F0302020204030204"/>
              <a:ea typeface="+mn-ea"/>
              <a:cs typeface="+mn-cs"/>
            </a:endParaRPr>
          </a:p>
        </p:txBody>
      </p:sp>
      <p:sp>
        <p:nvSpPr>
          <p:cNvPr id="4" name="Date Placeholder 3">
            <a:extLst>
              <a:ext uri="{FF2B5EF4-FFF2-40B4-BE49-F238E27FC236}">
                <a16:creationId xmlns:a16="http://schemas.microsoft.com/office/drawing/2014/main" id="{BD8A37D7-FB62-0A44-B4B7-FF0F6C43E350}"/>
              </a:ext>
            </a:extLst>
          </p:cNvPr>
          <p:cNvSpPr>
            <a:spLocks noGrp="1"/>
          </p:cNvSpPr>
          <p:nvPr>
            <p:ph type="dt" sz="half" idx="10"/>
          </p:nvPr>
        </p:nvSpPr>
        <p:spPr>
          <a:xfrm>
            <a:off x="594360" y="6492875"/>
            <a:ext cx="2743200" cy="365125"/>
          </a:xfr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V.10.19.20, Copyright © 2020, All Rights Reserved</a:t>
            </a:r>
          </a:p>
        </p:txBody>
      </p:sp>
      <p:sp>
        <p:nvSpPr>
          <p:cNvPr id="45" name="TextBox 44">
            <a:extLst>
              <a:ext uri="{FF2B5EF4-FFF2-40B4-BE49-F238E27FC236}">
                <a16:creationId xmlns:a16="http://schemas.microsoft.com/office/drawing/2014/main" id="{CC1870CA-A436-E843-97E3-944E64C5E31A}"/>
              </a:ext>
            </a:extLst>
          </p:cNvPr>
          <p:cNvSpPr txBox="1"/>
          <p:nvPr/>
        </p:nvSpPr>
        <p:spPr>
          <a:xfrm>
            <a:off x="369525" y="3673866"/>
            <a:ext cx="355784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Harmony</a:t>
            </a:r>
            <a:r>
              <a:rPr kumimoji="0" lang="en-US" sz="2800" b="0" i="0" u="none" strike="noStrike" kern="1200" cap="none" spc="0" normalizeH="0" baseline="0" noProof="0" dirty="0">
                <a:ln>
                  <a:noFill/>
                </a:ln>
                <a:solidFill>
                  <a:srgbClr val="D3A836"/>
                </a:solidFill>
                <a:effectLst/>
                <a:uLnTx/>
                <a:uFillTx/>
                <a:latin typeface="Calibri" panose="020F0502020204030204"/>
                <a:ea typeface="+mn-ea"/>
                <a:cs typeface="+mn-cs"/>
              </a:rPr>
              <a:t>Help</a:t>
            </a: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 </a:t>
            </a:r>
          </a:p>
        </p:txBody>
      </p:sp>
      <p:sp>
        <p:nvSpPr>
          <p:cNvPr id="67" name="TextBox 66">
            <a:extLst>
              <a:ext uri="{FF2B5EF4-FFF2-40B4-BE49-F238E27FC236}">
                <a16:creationId xmlns:a16="http://schemas.microsoft.com/office/drawing/2014/main" id="{8FFF6BA7-CB80-0942-A175-16C7E10D32B8}"/>
              </a:ext>
            </a:extLst>
          </p:cNvPr>
          <p:cNvSpPr txBox="1"/>
          <p:nvPr/>
        </p:nvSpPr>
        <p:spPr>
          <a:xfrm>
            <a:off x="5225935" y="3783529"/>
            <a:ext cx="6119039" cy="8402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Light" panose="020F0302020204030204"/>
                <a:ea typeface="+mn-ea"/>
                <a:cs typeface="+mn-cs"/>
              </a:rPr>
              <a:t>The </a:t>
            </a:r>
            <a:r>
              <a:rPr kumimoji="0" lang="en-US" sz="1800" b="1" i="0" u="none" strike="noStrike" kern="1200" cap="none" spc="0" normalizeH="0" baseline="0" noProof="0" dirty="0">
                <a:ln>
                  <a:noFill/>
                </a:ln>
                <a:solidFill>
                  <a:srgbClr val="7030A0"/>
                </a:solidFill>
                <a:effectLst/>
                <a:uLnTx/>
                <a:uFillTx/>
                <a:latin typeface="Calibri Light" panose="020F0302020204030204"/>
                <a:ea typeface="+mn-ea"/>
                <a:cs typeface="+mn-cs"/>
              </a:rPr>
              <a:t>Knowledge Center</a:t>
            </a:r>
            <a:r>
              <a:rPr kumimoji="0" lang="en-US" sz="1800" b="0" i="0" u="none" strike="noStrike" kern="1200" cap="none" spc="0" normalizeH="0" baseline="0" noProof="0" dirty="0">
                <a:ln>
                  <a:noFill/>
                </a:ln>
                <a:solidFill>
                  <a:srgbClr val="7030A0"/>
                </a:solidFill>
                <a:effectLst/>
                <a:uLnTx/>
                <a:uFillTx/>
                <a:latin typeface="Calibri Light" panose="020F0302020204030204"/>
                <a:ea typeface="+mn-ea"/>
                <a:cs typeface="+mn-cs"/>
              </a:rPr>
              <a:t> is loaded with </a:t>
            </a:r>
            <a:r>
              <a:rPr kumimoji="0" lang="en-US" sz="1800" b="1" i="0" u="none" strike="noStrike" kern="1200" cap="none" spc="0" normalizeH="0" baseline="0" noProof="0" dirty="0">
                <a:ln>
                  <a:noFill/>
                </a:ln>
                <a:solidFill>
                  <a:srgbClr val="7030A0"/>
                </a:solidFill>
                <a:effectLst/>
                <a:uLnTx/>
                <a:uFillTx/>
                <a:latin typeface="Calibri Light" panose="020F0302020204030204"/>
                <a:ea typeface="+mn-ea"/>
                <a:cs typeface="+mn-cs"/>
              </a:rPr>
              <a:t>information</a:t>
            </a:r>
            <a:r>
              <a:rPr kumimoji="0" lang="en-US" sz="1800" b="0" i="0" u="none" strike="noStrike" kern="1200" cap="none" spc="0" normalizeH="0" baseline="0" noProof="0" dirty="0">
                <a:ln>
                  <a:noFill/>
                </a:ln>
                <a:solidFill>
                  <a:srgbClr val="7030A0"/>
                </a:solidFill>
                <a:effectLst/>
                <a:uLnTx/>
                <a:uFillTx/>
                <a:latin typeface="Calibri Light" panose="020F0302020204030204"/>
                <a:ea typeface="+mn-ea"/>
                <a:cs typeface="+mn-cs"/>
              </a:rPr>
              <a:t> that will assist with your daily responsibilities at your facility. This self-help site is broken up into </a:t>
            </a:r>
            <a:r>
              <a:rPr kumimoji="0" lang="en-US" sz="1800" b="1" i="0" u="none" strike="noStrike" kern="1200" cap="none" spc="0" normalizeH="0" baseline="0" noProof="0" dirty="0">
                <a:ln>
                  <a:noFill/>
                </a:ln>
                <a:solidFill>
                  <a:srgbClr val="7030A0"/>
                </a:solidFill>
                <a:effectLst/>
                <a:uLnTx/>
                <a:uFillTx/>
                <a:latin typeface="Calibri Light" panose="020F0302020204030204"/>
                <a:ea typeface="+mn-ea"/>
                <a:cs typeface="+mn-cs"/>
              </a:rPr>
              <a:t>5 Sections:</a:t>
            </a:r>
          </a:p>
        </p:txBody>
      </p:sp>
      <p:sp>
        <p:nvSpPr>
          <p:cNvPr id="72" name="TextBox 71">
            <a:extLst>
              <a:ext uri="{FF2B5EF4-FFF2-40B4-BE49-F238E27FC236}">
                <a16:creationId xmlns:a16="http://schemas.microsoft.com/office/drawing/2014/main" id="{9FEA7E03-1EC7-A646-B29F-EFE513E445EA}"/>
              </a:ext>
            </a:extLst>
          </p:cNvPr>
          <p:cNvSpPr txBox="1"/>
          <p:nvPr/>
        </p:nvSpPr>
        <p:spPr>
          <a:xfrm>
            <a:off x="4507930" y="4857490"/>
            <a:ext cx="745685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Light" panose="020F0302020204030204"/>
                <a:ea typeface="+mn-ea"/>
                <a:cs typeface="+mn-cs"/>
              </a:rPr>
              <a:t>Manuals </a:t>
            </a:r>
            <a:r>
              <a:rPr kumimoji="0" lang="en-US" sz="28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800" b="1" i="0" u="none" strike="noStrike" kern="1200" cap="none" spc="0" normalizeH="0" baseline="0" noProof="0" dirty="0">
                <a:ln>
                  <a:noFill/>
                </a:ln>
                <a:solidFill>
                  <a:srgbClr val="7030A0"/>
                </a:solidFill>
                <a:effectLst/>
                <a:uLnTx/>
                <a:uFillTx/>
                <a:latin typeface="Calibri Light" panose="020F0302020204030204"/>
                <a:ea typeface="+mn-ea"/>
                <a:cs typeface="+mn-cs"/>
              </a:rPr>
              <a:t> Tools </a:t>
            </a:r>
            <a:r>
              <a:rPr kumimoji="0" lang="en-US" sz="28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800" b="1" i="0" u="none" strike="noStrike" kern="1200" cap="none" spc="0" normalizeH="0" baseline="0" noProof="0" dirty="0">
                <a:ln>
                  <a:noFill/>
                </a:ln>
                <a:solidFill>
                  <a:srgbClr val="7030A0"/>
                </a:solidFill>
                <a:effectLst/>
                <a:uLnTx/>
                <a:uFillTx/>
                <a:latin typeface="Calibri Light" panose="020F0302020204030204"/>
                <a:ea typeface="+mn-ea"/>
                <a:cs typeface="+mn-cs"/>
              </a:rPr>
              <a:t> C.A.R.E.S. Community </a:t>
            </a:r>
            <a:r>
              <a:rPr kumimoji="0" lang="en-US" sz="28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800" b="1" i="0" u="none" strike="noStrike" kern="1200" cap="none" spc="0" normalizeH="0" baseline="0" noProof="0" dirty="0">
                <a:ln>
                  <a:noFill/>
                </a:ln>
                <a:solidFill>
                  <a:srgbClr val="7030A0"/>
                </a:solidFill>
                <a:effectLst/>
                <a:uLnTx/>
                <a:uFillTx/>
                <a:latin typeface="Calibri Light" panose="020F0302020204030204"/>
                <a:ea typeface="+mn-ea"/>
                <a:cs typeface="+mn-cs"/>
              </a:rPr>
              <a:t> Hot Topics </a:t>
            </a:r>
            <a:r>
              <a:rPr kumimoji="0" lang="en-US" sz="28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800" b="1" i="0" u="none" strike="noStrike" kern="1200" cap="none" spc="0" normalizeH="0" baseline="0" noProof="0" dirty="0">
                <a:ln>
                  <a:noFill/>
                </a:ln>
                <a:solidFill>
                  <a:srgbClr val="7030A0"/>
                </a:solidFill>
                <a:effectLst/>
                <a:uLnTx/>
                <a:uFillTx/>
                <a:latin typeface="Calibri Light" panose="020F0302020204030204"/>
                <a:ea typeface="+mn-ea"/>
                <a:cs typeface="+mn-cs"/>
              </a:rPr>
              <a:t> FAQ (Frequently Asked Questions)</a:t>
            </a:r>
            <a:endPar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2C4BD33-FFB3-4F16-A06F-679D10285776}"/>
              </a:ext>
            </a:extLst>
          </p:cNvPr>
          <p:cNvSpPr/>
          <p:nvPr/>
        </p:nvSpPr>
        <p:spPr>
          <a:xfrm>
            <a:off x="3850349" y="426278"/>
            <a:ext cx="511077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https://www.harmony-healthcare.com/harmonyhelp</a:t>
            </a:r>
          </a:p>
        </p:txBody>
      </p:sp>
      <p:sp>
        <p:nvSpPr>
          <p:cNvPr id="6" name="Rectangle 5">
            <a:extLst>
              <a:ext uri="{FF2B5EF4-FFF2-40B4-BE49-F238E27FC236}">
                <a16:creationId xmlns:a16="http://schemas.microsoft.com/office/drawing/2014/main" id="{31DBE274-52CE-4C31-8560-AA7864BC1292}"/>
              </a:ext>
            </a:extLst>
          </p:cNvPr>
          <p:cNvSpPr/>
          <p:nvPr/>
        </p:nvSpPr>
        <p:spPr>
          <a:xfrm>
            <a:off x="4211782" y="1878676"/>
            <a:ext cx="444913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Light" panose="020F0302020204030204"/>
                <a:ea typeface="+mn-ea"/>
                <a:cs typeface="+mn-cs"/>
              </a:rPr>
              <a:t>Live </a:t>
            </a:r>
            <a:r>
              <a:rPr kumimoji="0" lang="en-US" sz="2400" b="1" i="0" u="none" strike="noStrike" kern="1200" cap="none" spc="0" normalizeH="0" baseline="0" noProof="0" dirty="0">
                <a:ln>
                  <a:noFill/>
                </a:ln>
                <a:solidFill>
                  <a:srgbClr val="BF9000"/>
                </a:solidFill>
                <a:effectLst/>
                <a:uLnTx/>
                <a:uFillTx/>
                <a:latin typeface="Calibri Light" panose="020F0302020204030204"/>
                <a:ea typeface="+mn-ea"/>
                <a:cs typeface="+mn-cs"/>
              </a:rPr>
              <a:t>Support</a:t>
            </a:r>
            <a:r>
              <a:rPr kumimoji="0" lang="en-US" sz="2400" b="1" i="0" u="none" strike="noStrike" kern="1200" cap="none" spc="0" normalizeH="0" baseline="0" noProof="0" dirty="0">
                <a:ln>
                  <a:noFill/>
                </a:ln>
                <a:solidFill>
                  <a:srgbClr val="7030A0"/>
                </a:solidFill>
                <a:effectLst/>
                <a:uLnTx/>
                <a:uFillTx/>
                <a:latin typeface="Calibri Light" panose="020F0302020204030204"/>
                <a:ea typeface="+mn-ea"/>
                <a:cs typeface="+mn-cs"/>
              </a:rPr>
              <a:t> Available</a:t>
            </a:r>
            <a:br>
              <a:rPr kumimoji="0" lang="en-US" sz="2400" b="1" i="0" u="none" strike="noStrike" kern="1200" cap="none" spc="0" normalizeH="0" baseline="0" noProof="0" dirty="0">
                <a:ln>
                  <a:noFill/>
                </a:ln>
                <a:solidFill>
                  <a:srgbClr val="7030A0"/>
                </a:solidFill>
                <a:effectLst/>
                <a:uLnTx/>
                <a:uFillTx/>
                <a:latin typeface="Calibri Light" panose="020F0302020204030204"/>
                <a:ea typeface="+mn-ea"/>
                <a:cs typeface="+mn-cs"/>
              </a:rPr>
            </a:br>
            <a:r>
              <a:rPr kumimoji="0" lang="en-US" sz="2400" b="1" i="0" u="none" strike="noStrike" kern="1200" cap="none" spc="0" normalizeH="0" baseline="0" noProof="0" dirty="0">
                <a:ln>
                  <a:noFill/>
                </a:ln>
                <a:solidFill>
                  <a:srgbClr val="7030A0"/>
                </a:solidFill>
                <a:effectLst/>
                <a:uLnTx/>
                <a:uFillTx/>
                <a:latin typeface="Calibri Light" panose="020F0302020204030204"/>
                <a:ea typeface="+mn-ea"/>
                <a:cs typeface="+mn-cs"/>
              </a:rPr>
              <a:t>8:00 a.m. – 5:00 p.m. EST</a:t>
            </a:r>
          </a:p>
        </p:txBody>
      </p:sp>
      <p:sp>
        <p:nvSpPr>
          <p:cNvPr id="2" name="Slide Number Placeholder 1">
            <a:extLst>
              <a:ext uri="{FF2B5EF4-FFF2-40B4-BE49-F238E27FC236}">
                <a16:creationId xmlns:a16="http://schemas.microsoft.com/office/drawing/2014/main" id="{69D7A9D5-AC1A-4CED-89B9-3ECF1A3D1FCB}"/>
              </a:ext>
            </a:extLst>
          </p:cNvPr>
          <p:cNvSpPr>
            <a:spLocks noGrp="1"/>
          </p:cNvSpPr>
          <p:nvPr>
            <p:ph type="sldNum" sz="quarter" idx="12"/>
          </p:nvPr>
        </p:nvSpPr>
        <p:spPr/>
        <p:txBody>
          <a:bodyPr/>
          <a:lstStyle/>
          <a:p>
            <a:fld id="{D047D28A-C30C-6345-BBCD-0681ECE3A200}" type="slidenum">
              <a:rPr lang="en-US" smtClean="0"/>
              <a:pPr/>
              <a:t>72</a:t>
            </a:fld>
            <a:endParaRPr lang="en-US"/>
          </a:p>
        </p:txBody>
      </p:sp>
    </p:spTree>
    <p:extLst>
      <p:ext uri="{BB962C8B-B14F-4D97-AF65-F5344CB8AC3E}">
        <p14:creationId xmlns:p14="http://schemas.microsoft.com/office/powerpoint/2010/main" val="1646963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17BE-6CCF-43BD-9C1B-6DA259FDC552}"/>
              </a:ext>
            </a:extLst>
          </p:cNvPr>
          <p:cNvSpPr>
            <a:spLocks noGrp="1"/>
          </p:cNvSpPr>
          <p:nvPr>
            <p:ph type="title"/>
          </p:nvPr>
        </p:nvSpPr>
        <p:spPr>
          <a:xfrm>
            <a:off x="609600" y="51155"/>
            <a:ext cx="10972800" cy="1483502"/>
          </a:xfrm>
        </p:spPr>
        <p:txBody>
          <a:bodyPr>
            <a:normAutofit fontScale="90000"/>
          </a:bodyPr>
          <a:lstStyle/>
          <a:p>
            <a:r>
              <a:rPr lang="en-US" sz="5300" dirty="0">
                <a:latin typeface="Calibri Light" panose="020F0302020204030204"/>
              </a:rPr>
              <a:t>Connect </a:t>
            </a:r>
            <a:br>
              <a:rPr lang="en-US" sz="5300" dirty="0">
                <a:latin typeface="Calibri Light" panose="020F0302020204030204"/>
              </a:rPr>
            </a:br>
            <a:r>
              <a:rPr lang="en-US" sz="5300" dirty="0">
                <a:solidFill>
                  <a:schemeClr val="bg1"/>
                </a:solidFill>
                <a:latin typeface="Calibri Light" panose="020F0302020204030204"/>
              </a:rPr>
              <a:t>With Kris</a:t>
            </a:r>
            <a:endParaRPr lang="en-US" dirty="0"/>
          </a:p>
        </p:txBody>
      </p:sp>
      <p:pic>
        <p:nvPicPr>
          <p:cNvPr id="7" name="Content Placeholder 6" descr="A group of people standing in a room&#10;&#10;Description automatically generated">
            <a:extLst>
              <a:ext uri="{FF2B5EF4-FFF2-40B4-BE49-F238E27FC236}">
                <a16:creationId xmlns:a16="http://schemas.microsoft.com/office/drawing/2014/main" id="{30D15436-ACA6-4E1A-A267-736B0855CC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0656" y="1604997"/>
            <a:ext cx="3225745" cy="4838146"/>
          </a:xfrm>
        </p:spPr>
      </p:pic>
      <p:sp>
        <p:nvSpPr>
          <p:cNvPr id="4" name="Date Placeholder 3">
            <a:extLst>
              <a:ext uri="{FF2B5EF4-FFF2-40B4-BE49-F238E27FC236}">
                <a16:creationId xmlns:a16="http://schemas.microsoft.com/office/drawing/2014/main" id="{516A30FE-2301-4E6B-83DF-B40D085318EA}"/>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89655936-DA7C-473B-87D5-A5953F7A0A7E}"/>
              </a:ext>
            </a:extLst>
          </p:cNvPr>
          <p:cNvSpPr>
            <a:spLocks noGrp="1"/>
          </p:cNvSpPr>
          <p:nvPr>
            <p:ph type="sldNum" sz="quarter" idx="12"/>
          </p:nvPr>
        </p:nvSpPr>
        <p:spPr/>
        <p:txBody>
          <a:bodyPr/>
          <a:lstStyle/>
          <a:p>
            <a:fld id="{D047D28A-C30C-6345-BBCD-0681ECE3A200}" type="slidenum">
              <a:rPr lang="en-US" smtClean="0"/>
              <a:pPr/>
              <a:t>73</a:t>
            </a:fld>
            <a:endParaRPr lang="en-US"/>
          </a:p>
        </p:txBody>
      </p:sp>
      <p:sp>
        <p:nvSpPr>
          <p:cNvPr id="9" name="Rectangle 8">
            <a:extLst>
              <a:ext uri="{FF2B5EF4-FFF2-40B4-BE49-F238E27FC236}">
                <a16:creationId xmlns:a16="http://schemas.microsoft.com/office/drawing/2014/main" id="{49709419-E597-4B2D-91B1-98174071D9E3}"/>
              </a:ext>
            </a:extLst>
          </p:cNvPr>
          <p:cNvSpPr/>
          <p:nvPr/>
        </p:nvSpPr>
        <p:spPr>
          <a:xfrm>
            <a:off x="2032000" y="3244459"/>
            <a:ext cx="1875193" cy="610295"/>
          </a:xfrm>
          <a:prstGeom prst="rect">
            <a:avLst/>
          </a:prstGeom>
        </p:spPr>
        <p:txBody>
          <a:bodyPr wrap="none">
            <a:spAutoFit/>
          </a:bodyPr>
          <a:lstStyle/>
          <a:p>
            <a:pPr lvl="0">
              <a:lnSpc>
                <a:spcPct val="220000"/>
              </a:lnSpc>
              <a:spcAft>
                <a:spcPts val="600"/>
              </a:spcAft>
              <a:defRPr/>
            </a:pPr>
            <a:r>
              <a:rPr lang="en-US" dirty="0">
                <a:solidFill>
                  <a:srgbClr val="7030A0"/>
                </a:solidFill>
                <a:latin typeface="Calibri Light" panose="020F0302020204030204"/>
              </a:rPr>
              <a:t>@</a:t>
            </a:r>
            <a:r>
              <a:rPr lang="en-US" dirty="0">
                <a:solidFill>
                  <a:srgbClr val="D3A836"/>
                </a:solidFill>
                <a:latin typeface="Calibri Light" panose="020F0302020204030204"/>
              </a:rPr>
              <a:t>Krismastrangelo</a:t>
            </a:r>
            <a:endParaRPr lang="en-US" sz="1600" dirty="0">
              <a:solidFill>
                <a:srgbClr val="D3A836"/>
              </a:solidFill>
            </a:endParaRPr>
          </a:p>
        </p:txBody>
      </p:sp>
      <p:pic>
        <p:nvPicPr>
          <p:cNvPr id="10" name="Picture 9">
            <a:extLst>
              <a:ext uri="{FF2B5EF4-FFF2-40B4-BE49-F238E27FC236}">
                <a16:creationId xmlns:a16="http://schemas.microsoft.com/office/drawing/2014/main" id="{B9B3DEDD-660F-42C1-A115-23023F616D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3869" y="3444048"/>
            <a:ext cx="421459" cy="421459"/>
          </a:xfrm>
          <a:prstGeom prst="rect">
            <a:avLst/>
          </a:prstGeom>
        </p:spPr>
      </p:pic>
      <p:pic>
        <p:nvPicPr>
          <p:cNvPr id="11" name="Picture 10">
            <a:extLst>
              <a:ext uri="{FF2B5EF4-FFF2-40B4-BE49-F238E27FC236}">
                <a16:creationId xmlns:a16="http://schemas.microsoft.com/office/drawing/2014/main" id="{9AC32A95-CEBC-418A-99F0-AEED50261A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5807" y="4326111"/>
            <a:ext cx="421459" cy="421459"/>
          </a:xfrm>
          <a:prstGeom prst="rect">
            <a:avLst/>
          </a:prstGeom>
        </p:spPr>
      </p:pic>
      <p:sp>
        <p:nvSpPr>
          <p:cNvPr id="12" name="Rectangle 11">
            <a:extLst>
              <a:ext uri="{FF2B5EF4-FFF2-40B4-BE49-F238E27FC236}">
                <a16:creationId xmlns:a16="http://schemas.microsoft.com/office/drawing/2014/main" id="{3E176EA8-7303-4FBB-BC05-B6A0170C4C35}"/>
              </a:ext>
            </a:extLst>
          </p:cNvPr>
          <p:cNvSpPr/>
          <p:nvPr/>
        </p:nvSpPr>
        <p:spPr>
          <a:xfrm>
            <a:off x="2072299" y="4868537"/>
            <a:ext cx="2110153" cy="610295"/>
          </a:xfrm>
          <a:prstGeom prst="rect">
            <a:avLst/>
          </a:prstGeom>
        </p:spPr>
        <p:txBody>
          <a:bodyPr wrap="square">
            <a:spAutoFit/>
          </a:bodyPr>
          <a:lstStyle/>
          <a:p>
            <a:pPr lvl="0">
              <a:lnSpc>
                <a:spcPct val="220000"/>
              </a:lnSpc>
              <a:spcAft>
                <a:spcPts val="600"/>
              </a:spcAft>
              <a:defRPr/>
            </a:pPr>
            <a:r>
              <a:rPr lang="en-US" dirty="0">
                <a:solidFill>
                  <a:srgbClr val="7030A0"/>
                </a:solidFill>
                <a:latin typeface="Calibri Light" panose="020F0302020204030204"/>
              </a:rPr>
              <a:t>@</a:t>
            </a:r>
            <a:r>
              <a:rPr lang="en-US" dirty="0">
                <a:solidFill>
                  <a:srgbClr val="D3A836"/>
                </a:solidFill>
                <a:latin typeface="Calibri Light" panose="020F0302020204030204"/>
              </a:rPr>
              <a:t>Krismastrangelo</a:t>
            </a:r>
            <a:endParaRPr lang="en-US" sz="1600" dirty="0">
              <a:solidFill>
                <a:srgbClr val="D3A836"/>
              </a:solidFill>
            </a:endParaRPr>
          </a:p>
        </p:txBody>
      </p:sp>
      <p:pic>
        <p:nvPicPr>
          <p:cNvPr id="13" name="Picture 12">
            <a:extLst>
              <a:ext uri="{FF2B5EF4-FFF2-40B4-BE49-F238E27FC236}">
                <a16:creationId xmlns:a16="http://schemas.microsoft.com/office/drawing/2014/main" id="{17BC9318-B128-4A50-9478-F27F4D363C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7239" y="5090169"/>
            <a:ext cx="394720" cy="394720"/>
          </a:xfrm>
          <a:prstGeom prst="rect">
            <a:avLst/>
          </a:prstGeom>
        </p:spPr>
      </p:pic>
      <p:sp>
        <p:nvSpPr>
          <p:cNvPr id="17" name="Rectangle 16">
            <a:extLst>
              <a:ext uri="{FF2B5EF4-FFF2-40B4-BE49-F238E27FC236}">
                <a16:creationId xmlns:a16="http://schemas.microsoft.com/office/drawing/2014/main" id="{17C57FCD-6A97-4819-BF8D-A2F01FD4A8AE}"/>
              </a:ext>
            </a:extLst>
          </p:cNvPr>
          <p:cNvSpPr/>
          <p:nvPr/>
        </p:nvSpPr>
        <p:spPr>
          <a:xfrm>
            <a:off x="2032000" y="4121982"/>
            <a:ext cx="5064371" cy="610295"/>
          </a:xfrm>
          <a:prstGeom prst="rect">
            <a:avLst/>
          </a:prstGeom>
        </p:spPr>
        <p:txBody>
          <a:bodyPr wrap="square">
            <a:spAutoFit/>
          </a:bodyPr>
          <a:lstStyle/>
          <a:p>
            <a:pPr lvl="0">
              <a:lnSpc>
                <a:spcPct val="220000"/>
              </a:lnSpc>
              <a:spcAft>
                <a:spcPts val="600"/>
              </a:spcAft>
              <a:defRPr/>
            </a:pPr>
            <a:r>
              <a:rPr lang="en-US" dirty="0">
                <a:solidFill>
                  <a:srgbClr val="7030A0"/>
                </a:solidFill>
                <a:latin typeface="Calibri Light" panose="020F0302020204030204"/>
              </a:rPr>
              <a:t>@</a:t>
            </a:r>
            <a:r>
              <a:rPr lang="en-US" dirty="0">
                <a:solidFill>
                  <a:srgbClr val="D3A836"/>
                </a:solidFill>
                <a:latin typeface="Calibri Light" panose="020F0302020204030204"/>
              </a:rPr>
              <a:t>Krismastrangelo</a:t>
            </a:r>
            <a:endParaRPr lang="en-US" sz="1600" dirty="0">
              <a:solidFill>
                <a:srgbClr val="D3A836"/>
              </a:solidFill>
            </a:endParaRPr>
          </a:p>
        </p:txBody>
      </p:sp>
      <p:sp>
        <p:nvSpPr>
          <p:cNvPr id="3" name="TextBox 2">
            <a:extLst>
              <a:ext uri="{FF2B5EF4-FFF2-40B4-BE49-F238E27FC236}">
                <a16:creationId xmlns:a16="http://schemas.microsoft.com/office/drawing/2014/main" id="{6590D60C-11B7-461A-845E-69AAB1D0674A}"/>
              </a:ext>
            </a:extLst>
          </p:cNvPr>
          <p:cNvSpPr txBox="1"/>
          <p:nvPr/>
        </p:nvSpPr>
        <p:spPr>
          <a:xfrm>
            <a:off x="1237239" y="1717053"/>
            <a:ext cx="5206749" cy="1246495"/>
          </a:xfrm>
          <a:prstGeom prst="rect">
            <a:avLst/>
          </a:prstGeom>
          <a:noFill/>
        </p:spPr>
        <p:txBody>
          <a:bodyPr wrap="square" rtlCol="0">
            <a:spAutoFit/>
          </a:bodyPr>
          <a:lstStyle/>
          <a:p>
            <a:r>
              <a:rPr lang="en-US" dirty="0">
                <a:solidFill>
                  <a:srgbClr val="7030A0"/>
                </a:solidFill>
                <a:latin typeface="Calibri Light" panose="020F0302020204030204" pitchFamily="34" charset="0"/>
                <a:cs typeface="Calibri Light" panose="020F0302020204030204" pitchFamily="34" charset="0"/>
              </a:rPr>
              <a:t>           </a:t>
            </a:r>
            <a:r>
              <a:rPr lang="en-US" dirty="0">
                <a:solidFill>
                  <a:srgbClr val="D3A836"/>
                </a:solidFill>
                <a:latin typeface="Calibri Light" panose="020F0302020204030204" pitchFamily="34" charset="0"/>
                <a:cs typeface="Calibri Light" panose="020F0302020204030204" pitchFamily="34" charset="0"/>
              </a:rPr>
              <a:t>    </a:t>
            </a:r>
            <a:r>
              <a:rPr lang="en-US" dirty="0">
                <a:solidFill>
                  <a:srgbClr val="D3A836"/>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kmastrangelo@harmony-heathcare.com</a:t>
            </a:r>
            <a:r>
              <a:rPr lang="en-US" dirty="0">
                <a:solidFill>
                  <a:srgbClr val="D3A836"/>
                </a:solidFill>
                <a:latin typeface="Calibri Light" panose="020F0302020204030204" pitchFamily="34" charset="0"/>
                <a:cs typeface="Calibri Light" panose="020F0302020204030204" pitchFamily="34" charset="0"/>
              </a:rPr>
              <a:t> </a:t>
            </a:r>
          </a:p>
          <a:p>
            <a:endParaRPr lang="en-US" dirty="0">
              <a:solidFill>
                <a:srgbClr val="D3A836"/>
              </a:solidFill>
              <a:latin typeface="Calibri Light" panose="020F0302020204030204" pitchFamily="34" charset="0"/>
              <a:cs typeface="Calibri Light" panose="020F0302020204030204" pitchFamily="34" charset="0"/>
            </a:endParaRPr>
          </a:p>
          <a:p>
            <a:endParaRPr lang="en-US" dirty="0">
              <a:solidFill>
                <a:srgbClr val="D3A836"/>
              </a:solidFill>
              <a:latin typeface="Calibri Light" panose="020F0302020204030204" pitchFamily="34" charset="0"/>
              <a:cs typeface="Calibri Light" panose="020F0302020204030204" pitchFamily="34" charset="0"/>
            </a:endParaRPr>
          </a:p>
          <a:p>
            <a:endParaRPr lang="en-US" sz="300" dirty="0">
              <a:solidFill>
                <a:srgbClr val="D3A836"/>
              </a:solidFill>
              <a:latin typeface="Calibri Light" panose="020F0302020204030204" pitchFamily="34" charset="0"/>
              <a:cs typeface="Calibri Light" panose="020F0302020204030204" pitchFamily="34" charset="0"/>
            </a:endParaRPr>
          </a:p>
          <a:p>
            <a:r>
              <a:rPr lang="en-US" dirty="0">
                <a:solidFill>
                  <a:srgbClr val="7030A0"/>
                </a:solidFill>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               </a:t>
            </a:r>
            <a:r>
              <a:rPr lang="en-US" dirty="0">
                <a:solidFill>
                  <a:srgbClr val="D3A836"/>
                </a:solidFill>
                <a:latin typeface="Calibri Light" panose="020F0302020204030204" pitchFamily="34" charset="0"/>
                <a:cs typeface="Calibri Light" panose="020F0302020204030204" pitchFamily="34" charset="0"/>
              </a:rPr>
              <a:t>617.595.6032</a:t>
            </a:r>
          </a:p>
        </p:txBody>
      </p:sp>
      <p:pic>
        <p:nvPicPr>
          <p:cNvPr id="1028" name="Picture 4" descr="Image result for Telephone icon">
            <a:extLst>
              <a:ext uri="{FF2B5EF4-FFF2-40B4-BE49-F238E27FC236}">
                <a16:creationId xmlns:a16="http://schemas.microsoft.com/office/drawing/2014/main" id="{DA241FD6-3A79-4EE2-B54E-3616B11F0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1028" y="2494270"/>
            <a:ext cx="551016" cy="5510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ail icon">
            <a:extLst>
              <a:ext uri="{FF2B5EF4-FFF2-40B4-BE49-F238E27FC236}">
                <a16:creationId xmlns:a16="http://schemas.microsoft.com/office/drawing/2014/main" id="{1AC8C0C7-755B-4AE2-8B52-3DCA5405E8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6975" y="1534657"/>
            <a:ext cx="619125"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1996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68A45-64A5-AA40-81DE-FAAB2D175A4D}"/>
              </a:ext>
            </a:extLst>
          </p:cNvPr>
          <p:cNvSpPr txBox="1"/>
          <p:nvPr/>
        </p:nvSpPr>
        <p:spPr>
          <a:xfrm>
            <a:off x="5164975" y="2848495"/>
            <a:ext cx="7027026" cy="419746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libri Light" panose="020F0302020204030204"/>
                <a:ea typeface="+mn-ea"/>
                <a:cs typeface="+mn-cs"/>
              </a:rPr>
              <a:t> </a:t>
            </a: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3A836"/>
                </a:solidFill>
                <a:effectLst/>
                <a:uLnTx/>
                <a:uFillTx/>
                <a:latin typeface="Calibri Light" panose="020F0302020204030204"/>
                <a:ea typeface="+mn-ea"/>
                <a:cs typeface="+mn-cs"/>
              </a:rPr>
              <a:t>PDPM </a:t>
            </a:r>
            <a:r>
              <a:rPr kumimoji="0" lang="en-US" sz="2800" b="0" i="0" u="none" strike="noStrike" kern="1200" cap="none" spc="0" normalizeH="0" baseline="0" noProof="0" dirty="0">
                <a:ln>
                  <a:noFill/>
                </a:ln>
                <a:solidFill>
                  <a:srgbClr val="7030A0"/>
                </a:solidFill>
                <a:effectLst/>
                <a:uLnTx/>
                <a:uFillTx/>
                <a:latin typeface="Calibri Light" panose="020F0302020204030204"/>
                <a:ea typeface="+mn-ea"/>
                <a:cs typeface="+mn-cs"/>
              </a:rPr>
              <a:t>Revenue and Risk Analysis</a:t>
            </a: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30A0"/>
                </a:solidFill>
                <a:effectLst/>
                <a:uLnTx/>
                <a:uFillTx/>
                <a:latin typeface="Calibri Light" panose="020F0302020204030204"/>
                <a:ea typeface="+mn-ea"/>
                <a:cs typeface="+mn-cs"/>
              </a:rPr>
              <a:t>Medicare </a:t>
            </a:r>
            <a:r>
              <a:rPr kumimoji="0" lang="en-US" sz="2800" b="0" i="0" u="none" strike="noStrike" kern="1200" cap="none" spc="0" normalizeH="0" baseline="0" noProof="0" dirty="0">
                <a:ln>
                  <a:noFill/>
                </a:ln>
                <a:solidFill>
                  <a:srgbClr val="BF9000"/>
                </a:solidFill>
                <a:effectLst/>
                <a:uLnTx/>
                <a:uFillTx/>
                <a:latin typeface="Calibri Light" panose="020F0302020204030204"/>
                <a:ea typeface="+mn-ea"/>
                <a:cs typeface="+mn-cs"/>
              </a:rPr>
              <a:t>Part A</a:t>
            </a:r>
            <a:r>
              <a:rPr kumimoji="0" lang="en-US" sz="2800" b="0" i="0" u="none" strike="noStrike" kern="1200" cap="none" spc="0" normalizeH="0" baseline="0" noProof="0" dirty="0">
                <a:ln>
                  <a:noFill/>
                </a:ln>
                <a:solidFill>
                  <a:srgbClr val="7030A0"/>
                </a:solidFill>
                <a:effectLst/>
                <a:uLnTx/>
                <a:uFillTx/>
                <a:latin typeface="Calibri Light" panose="020F0302020204030204"/>
                <a:ea typeface="+mn-ea"/>
                <a:cs typeface="+mn-cs"/>
              </a:rPr>
              <a:t> Revenue and Risk Analysis</a:t>
            </a: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3A836"/>
                </a:solidFill>
                <a:effectLst/>
                <a:uLnTx/>
                <a:uFillTx/>
                <a:latin typeface="Calibri Light" panose="020F0302020204030204"/>
                <a:ea typeface="+mn-ea"/>
                <a:cs typeface="+mn-cs"/>
              </a:rPr>
              <a:t>Five-Star</a:t>
            </a:r>
            <a:r>
              <a:rPr kumimoji="0" lang="en-US" sz="2800" b="0" i="0" u="none" strike="noStrike" kern="1200" cap="none" spc="0" normalizeH="0" baseline="0" noProof="0" dirty="0">
                <a:ln>
                  <a:noFill/>
                </a:ln>
                <a:solidFill>
                  <a:srgbClr val="7030A0"/>
                </a:solidFill>
                <a:effectLst/>
                <a:uLnTx/>
                <a:uFillTx/>
                <a:latin typeface="Calibri Light" panose="020F0302020204030204"/>
                <a:ea typeface="+mn-ea"/>
                <a:cs typeface="+mn-cs"/>
              </a:rPr>
              <a:t> Quality Measure Points </a:t>
            </a:r>
            <a:r>
              <a:rPr kumimoji="0" lang="en-US" sz="2600" b="0" i="0" u="none" strike="noStrike" kern="1200" cap="none" spc="0" normalizeH="0" baseline="0" noProof="0" dirty="0">
                <a:ln>
                  <a:noFill/>
                </a:ln>
                <a:solidFill>
                  <a:srgbClr val="7030A0"/>
                </a:solidFill>
                <a:effectLst/>
                <a:uLnTx/>
                <a:uFillTx/>
                <a:latin typeface="Calibri Light" panose="020F0302020204030204"/>
                <a:ea typeface="+mn-ea"/>
                <a:cs typeface="+mn-cs"/>
              </a:rPr>
              <a:t>Analysis</a:t>
            </a: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2800" dirty="0">
                <a:solidFill>
                  <a:srgbClr val="D3A836"/>
                </a:solidFill>
                <a:latin typeface="Calibri Light" panose="020F0302020204030204"/>
              </a:rPr>
              <a:t>PBJ</a:t>
            </a:r>
            <a:r>
              <a:rPr lang="en-US" sz="2800" dirty="0">
                <a:solidFill>
                  <a:srgbClr val="7030A0"/>
                </a:solidFill>
                <a:latin typeface="Calibri Light" panose="020F0302020204030204"/>
              </a:rPr>
              <a:t> Analysis </a:t>
            </a:r>
          </a:p>
          <a:p>
            <a:pPr marL="457200"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2800" dirty="0">
                <a:solidFill>
                  <a:srgbClr val="D3A836"/>
                </a:solidFill>
                <a:latin typeface="Calibri Light" panose="020F0302020204030204"/>
              </a:rPr>
              <a:t>Staffing</a:t>
            </a:r>
            <a:r>
              <a:rPr lang="en-US" sz="2800" dirty="0">
                <a:solidFill>
                  <a:srgbClr val="7030A0"/>
                </a:solidFill>
                <a:latin typeface="Calibri Light" panose="020F0302020204030204"/>
              </a:rPr>
              <a:t> Analysis </a:t>
            </a:r>
          </a:p>
          <a:p>
            <a:pPr marL="457200" indent="-457200" defTabSz="914400">
              <a:lnSpc>
                <a:spcPct val="90000"/>
              </a:lnSpc>
              <a:spcBef>
                <a:spcPct val="0"/>
              </a:spcBef>
              <a:spcAft>
                <a:spcPts val="600"/>
              </a:spcAft>
              <a:buFont typeface="Arial" panose="020B0604020202020204" pitchFamily="34" charset="0"/>
              <a:buChar char="•"/>
              <a:defRPr/>
            </a:pPr>
            <a:r>
              <a:rPr lang="en-US" sz="2800" dirty="0">
                <a:solidFill>
                  <a:srgbClr val="CC9900"/>
                </a:solidFill>
                <a:latin typeface="Calibri Light" panose="020F0302020204030204"/>
              </a:rPr>
              <a:t>PEPPER</a:t>
            </a:r>
            <a:r>
              <a:rPr lang="en-US" sz="2800" dirty="0">
                <a:solidFill>
                  <a:srgbClr val="7030A0"/>
                </a:solidFill>
                <a:latin typeface="Calibri Light" panose="020F0302020204030204"/>
              </a:rPr>
              <a:t> Analysis</a:t>
            </a:r>
          </a:p>
          <a:p>
            <a:pPr marR="0" lvl="0" algn="l" defTabSz="914400" rtl="0" eaLnBrk="1" fontAlgn="auto" latinLnBrk="0" hangingPunct="1">
              <a:lnSpc>
                <a:spcPct val="90000"/>
              </a:lnSpc>
              <a:spcBef>
                <a:spcPct val="0"/>
              </a:spcBef>
              <a:spcAft>
                <a:spcPts val="600"/>
              </a:spcAft>
              <a:buClrTx/>
              <a:buSzTx/>
              <a:tabLst/>
              <a:defRPr/>
            </a:pPr>
            <a:endParaRPr kumimoji="0" lang="en-US" sz="2800" b="0" i="0" u="none" strike="noStrike" kern="1200" cap="none" spc="0" normalizeH="0" baseline="0" noProof="0" dirty="0">
              <a:ln>
                <a:noFill/>
              </a:ln>
              <a:solidFill>
                <a:srgbClr val="7030A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endParaRPr>
          </a:p>
        </p:txBody>
      </p:sp>
      <p:pic>
        <p:nvPicPr>
          <p:cNvPr id="12" name="Picture 11">
            <a:extLst>
              <a:ext uri="{FF2B5EF4-FFF2-40B4-BE49-F238E27FC236}">
                <a16:creationId xmlns:a16="http://schemas.microsoft.com/office/drawing/2014/main" id="{4B76DD29-A9A5-435B-88A1-B3CBB8656978}"/>
              </a:ext>
            </a:extLst>
          </p:cNvPr>
          <p:cNvPicPr>
            <a:picLocks noChangeAspect="1"/>
          </p:cNvPicPr>
          <p:nvPr/>
        </p:nvPicPr>
        <p:blipFill>
          <a:blip r:embed="rId3"/>
          <a:stretch>
            <a:fillRect/>
          </a:stretch>
        </p:blipFill>
        <p:spPr>
          <a:xfrm>
            <a:off x="228182" y="507187"/>
            <a:ext cx="3758184" cy="1996684"/>
          </a:xfrm>
          <a:prstGeom prst="rect">
            <a:avLst/>
          </a:prstGeom>
        </p:spPr>
      </p:pic>
      <p:pic>
        <p:nvPicPr>
          <p:cNvPr id="5" name="Picture 4">
            <a:extLst>
              <a:ext uri="{FF2B5EF4-FFF2-40B4-BE49-F238E27FC236}">
                <a16:creationId xmlns:a16="http://schemas.microsoft.com/office/drawing/2014/main" id="{BE0536D5-6AC3-7643-85C6-E1AE15B0E4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735" y="507187"/>
            <a:ext cx="3758184" cy="1996684"/>
          </a:xfrm>
          <a:prstGeom prst="rect">
            <a:avLst/>
          </a:prstGeom>
        </p:spPr>
      </p:pic>
      <p:pic>
        <p:nvPicPr>
          <p:cNvPr id="8" name="Picture 7">
            <a:extLst>
              <a:ext uri="{FF2B5EF4-FFF2-40B4-BE49-F238E27FC236}">
                <a16:creationId xmlns:a16="http://schemas.microsoft.com/office/drawing/2014/main" id="{F7030303-5E96-4942-A5AB-81463DDA9E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9330" y="495451"/>
            <a:ext cx="3758184" cy="2008420"/>
          </a:xfrm>
          <a:prstGeom prst="rect">
            <a:avLst/>
          </a:prstGeom>
        </p:spPr>
      </p:pic>
      <p:sp>
        <p:nvSpPr>
          <p:cNvPr id="7" name="Date Placeholder 6"/>
          <p:cNvSpPr>
            <a:spLocks noGrp="1"/>
          </p:cNvSpPr>
          <p:nvPr>
            <p:ph type="dt" sz="half" idx="10"/>
          </p:nvPr>
        </p:nvSpPr>
        <p:spPr>
          <a:xfrm>
            <a:off x="594360" y="6492240"/>
            <a:ext cx="2743200" cy="365125"/>
          </a:xfrm>
          <a:prstGeom prst="rect">
            <a:avLst/>
          </a:prstGeom>
        </p:spPr>
        <p:txBody>
          <a:bodyPr vert="horz" lIns="91440" tIns="45720" rIns="91440" bIns="45720" rtlCol="0" anchor="ctr">
            <a:normAutofit fontScale="92500" lnSpcReduction="20000"/>
          </a:bodyPr>
          <a:lstStyle>
            <a:defPPr>
              <a:defRPr lang="en-US"/>
            </a:defPPr>
            <a:lvl1pPr marL="0" algn="l" defTabSz="342900" rtl="0" eaLnBrk="1" latinLnBrk="0" hangingPunct="1">
              <a:defRPr sz="525" kern="1200">
                <a:solidFill>
                  <a:srgbClr val="4D1E55"/>
                </a:solidFill>
                <a:latin typeface="Calibri Light" panose="020F0302020204030204"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V.10.19.20, Copyright © 2020, All Rights Reserved</a:t>
            </a:r>
          </a:p>
        </p:txBody>
      </p:sp>
      <p:sp>
        <p:nvSpPr>
          <p:cNvPr id="6" name="Slide Number Placeholder 5"/>
          <p:cNvSpPr txBox="1">
            <a:spLocks noGrp="1"/>
          </p:cNvSpPr>
          <p:nvPr/>
        </p:nvSpPr>
        <p:spPr>
          <a:xfrm>
            <a:off x="7581900" y="5624514"/>
            <a:ext cx="1600200" cy="273844"/>
          </a:xfrm>
          <a:prstGeom prst="rect">
            <a:avLst/>
          </a:prstGeom>
          <a:noFill/>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7030A0">
                  <a:tint val="75000"/>
                </a:srgbClr>
              </a:solidFill>
              <a:effectLst/>
              <a:uLnTx/>
              <a:uFillTx/>
              <a:latin typeface="Calibri Light" panose="020F0302020204030204" pitchFamily="34" charset="0"/>
              <a:ea typeface="+mn-ea"/>
              <a:cs typeface="+mn-cs"/>
            </a:endParaRPr>
          </a:p>
        </p:txBody>
      </p:sp>
      <p:sp>
        <p:nvSpPr>
          <p:cNvPr id="13" name="TextBox 12">
            <a:extLst>
              <a:ext uri="{FF2B5EF4-FFF2-40B4-BE49-F238E27FC236}">
                <a16:creationId xmlns:a16="http://schemas.microsoft.com/office/drawing/2014/main" id="{A21B056B-A4DF-4003-BACE-F351C35FF7F9}"/>
              </a:ext>
            </a:extLst>
          </p:cNvPr>
          <p:cNvSpPr txBox="1"/>
          <p:nvPr/>
        </p:nvSpPr>
        <p:spPr>
          <a:xfrm>
            <a:off x="448887" y="3502429"/>
            <a:ext cx="4982922"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alibri Light" panose="020F0302020204030204"/>
                <a:ea typeface="+mn-ea"/>
                <a:cs typeface="+mn-cs"/>
              </a:rPr>
              <a:t>Complimentary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D3A836"/>
                </a:solidFill>
                <a:effectLst/>
                <a:uLnTx/>
                <a:uFillTx/>
                <a:latin typeface="Calibri Light" panose="020F0302020204030204"/>
                <a:ea typeface="+mn-ea"/>
                <a:cs typeface="+mn-cs"/>
              </a:rPr>
              <a:t>HHI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alibri Light" panose="020F0302020204030204"/>
                <a:ea typeface="+mn-ea"/>
                <a:cs typeface="+mn-cs"/>
              </a:rPr>
              <a:t>Offerings</a:t>
            </a:r>
          </a:p>
        </p:txBody>
      </p:sp>
      <p:sp>
        <p:nvSpPr>
          <p:cNvPr id="2" name="Slide Number Placeholder 1">
            <a:extLst>
              <a:ext uri="{FF2B5EF4-FFF2-40B4-BE49-F238E27FC236}">
                <a16:creationId xmlns:a16="http://schemas.microsoft.com/office/drawing/2014/main" id="{B0C4569D-0D7A-420C-B0FC-57CDFCEA1FD6}"/>
              </a:ext>
            </a:extLst>
          </p:cNvPr>
          <p:cNvSpPr>
            <a:spLocks noGrp="1"/>
          </p:cNvSpPr>
          <p:nvPr>
            <p:ph type="sldNum" sz="quarter" idx="12"/>
          </p:nvPr>
        </p:nvSpPr>
        <p:spPr/>
        <p:txBody>
          <a:bodyPr/>
          <a:lstStyle/>
          <a:p>
            <a:fld id="{D047D28A-C30C-6345-BBCD-0681ECE3A200}" type="slidenum">
              <a:rPr lang="en-US" smtClean="0"/>
              <a:pPr/>
              <a:t>74</a:t>
            </a:fld>
            <a:endParaRPr lang="en-US"/>
          </a:p>
        </p:txBody>
      </p:sp>
    </p:spTree>
    <p:extLst>
      <p:ext uri="{BB962C8B-B14F-4D97-AF65-F5344CB8AC3E}">
        <p14:creationId xmlns:p14="http://schemas.microsoft.com/office/powerpoint/2010/main" val="318429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3B564D-4FEE-495B-8DE2-736ED00E8F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602" y="-5675"/>
            <a:ext cx="4434726" cy="3593592"/>
          </a:xfrm>
          <a:prstGeom prst="rect">
            <a:avLst/>
          </a:prstGeom>
        </p:spPr>
      </p:pic>
      <p:sp>
        <p:nvSpPr>
          <p:cNvPr id="13" name="TextBox 12">
            <a:extLst>
              <a:ext uri="{FF2B5EF4-FFF2-40B4-BE49-F238E27FC236}">
                <a16:creationId xmlns:a16="http://schemas.microsoft.com/office/drawing/2014/main" id="{6E7A1B9D-3687-462F-9FC2-A8E8F047F3CF}"/>
              </a:ext>
            </a:extLst>
          </p:cNvPr>
          <p:cNvSpPr txBox="1"/>
          <p:nvPr/>
        </p:nvSpPr>
        <p:spPr>
          <a:xfrm>
            <a:off x="597407" y="4143231"/>
            <a:ext cx="3550643" cy="22032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D3A836"/>
                </a:solidFill>
                <a:effectLst/>
                <a:uLnTx/>
                <a:uFillTx/>
                <a:latin typeface="Calibri Light" panose="020F0302020204030204"/>
                <a:ea typeface="+mn-ea"/>
                <a:cs typeface="+mn-cs"/>
              </a:rPr>
              <a:t>Connect </a:t>
            </a:r>
            <a:r>
              <a:rPr kumimoji="0" lang="en-US" sz="3600" b="1" i="0" u="none" strike="noStrike" kern="1200" cap="none" spc="0" normalizeH="0" baseline="0" noProof="0" dirty="0">
                <a:ln>
                  <a:noFill/>
                </a:ln>
                <a:solidFill>
                  <a:srgbClr val="7030A0"/>
                </a:solidFill>
                <a:effectLst/>
                <a:uLnTx/>
                <a:uFillTx/>
                <a:latin typeface="Calibri Light" panose="020F0302020204030204"/>
                <a:ea typeface="+mn-ea"/>
                <a:cs typeface="+mn-cs"/>
              </a:rPr>
              <a:t>With Us and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Calibri Light" panose="020F0302020204030204"/>
                <a:ea typeface="+mn-ea"/>
                <a:cs typeface="+mn-cs"/>
              </a:rPr>
              <a:t>Follow Our Weekly </a:t>
            </a:r>
            <a:r>
              <a:rPr kumimoji="0" lang="en-US" sz="3600" b="1" i="0" u="none" strike="noStrike" kern="1200" cap="none" spc="0" normalizeH="0" baseline="0" noProof="0" dirty="0">
                <a:ln>
                  <a:noFill/>
                </a:ln>
                <a:solidFill>
                  <a:srgbClr val="D3A836"/>
                </a:solidFill>
                <a:effectLst/>
                <a:uLnTx/>
                <a:uFillTx/>
                <a:latin typeface="Calibri Light" panose="020F0302020204030204"/>
                <a:ea typeface="+mn-ea"/>
                <a:cs typeface="+mn-cs"/>
              </a:rPr>
              <a:t>Blog</a:t>
            </a:r>
          </a:p>
        </p:txBody>
      </p:sp>
      <p:pic>
        <p:nvPicPr>
          <p:cNvPr id="17" name="Picture 16">
            <a:extLst>
              <a:ext uri="{FF2B5EF4-FFF2-40B4-BE49-F238E27FC236}">
                <a16:creationId xmlns:a16="http://schemas.microsoft.com/office/drawing/2014/main" id="{DCE22347-3034-48CF-A9A7-DF3F69B898F4}"/>
              </a:ext>
            </a:extLst>
          </p:cNvPr>
          <p:cNvPicPr>
            <a:picLocks/>
          </p:cNvPicPr>
          <p:nvPr/>
        </p:nvPicPr>
        <p:blipFill rotWithShape="1">
          <a:blip r:embed="rId3" cstate="email">
            <a:extLst>
              <a:ext uri="{28A0092B-C50C-407E-A947-70E740481C1C}">
                <a14:useLocalDpi xmlns:a14="http://schemas.microsoft.com/office/drawing/2010/main"/>
              </a:ext>
            </a:extLst>
          </a:blip>
          <a:srcRect b="-357"/>
          <a:stretch/>
        </p:blipFill>
        <p:spPr>
          <a:xfrm>
            <a:off x="4505909" y="5"/>
            <a:ext cx="3829949" cy="3595377"/>
          </a:xfrm>
          <a:prstGeom prst="rect">
            <a:avLst/>
          </a:prstGeom>
        </p:spPr>
      </p:pic>
      <p:pic>
        <p:nvPicPr>
          <p:cNvPr id="11" name="Picture 10">
            <a:extLst>
              <a:ext uri="{FF2B5EF4-FFF2-40B4-BE49-F238E27FC236}">
                <a16:creationId xmlns:a16="http://schemas.microsoft.com/office/drawing/2014/main" id="{B69096CF-7DA9-4A87-9686-E3B29ABC3F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8407021" y="-1"/>
            <a:ext cx="3784979" cy="3593592"/>
          </a:xfrm>
          <a:prstGeom prst="rect">
            <a:avLst/>
          </a:prstGeom>
        </p:spPr>
      </p:pic>
      <p:sp>
        <p:nvSpPr>
          <p:cNvPr id="22" name="TextBox 21">
            <a:extLst>
              <a:ext uri="{FF2B5EF4-FFF2-40B4-BE49-F238E27FC236}">
                <a16:creationId xmlns:a16="http://schemas.microsoft.com/office/drawing/2014/main" id="{BE39E7D0-E842-44A0-AB4F-9F92934A4E0C}"/>
              </a:ext>
            </a:extLst>
          </p:cNvPr>
          <p:cNvSpPr txBox="1"/>
          <p:nvPr/>
        </p:nvSpPr>
        <p:spPr>
          <a:xfrm>
            <a:off x="5557385" y="3810325"/>
            <a:ext cx="6657759" cy="2580899"/>
          </a:xfrm>
          <a:prstGeom prst="rect">
            <a:avLst/>
          </a:prstGeo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22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harmonyhealthcareinternational </a:t>
            </a:r>
            <a:r>
              <a:rPr kumimoji="0" lang="en-US" sz="20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2000" b="0" i="0" u="none" strike="noStrike" kern="1200" cap="none" spc="0" normalizeH="0" baseline="0" noProof="0" dirty="0">
                <a:ln>
                  <a:noFill/>
                </a:ln>
                <a:solidFill>
                  <a:srgbClr val="D3A836"/>
                </a:solidFill>
                <a:effectLst/>
                <a:uLnTx/>
                <a:uFillTx/>
                <a:latin typeface="Calibri Light" panose="020F0302020204030204"/>
                <a:ea typeface="+mn-ea"/>
                <a:cs typeface="+mn-cs"/>
              </a:rPr>
              <a:t>KrisBharmony</a:t>
            </a:r>
          </a:p>
          <a:p>
            <a:pPr marL="0" marR="0" lvl="0" indent="0" algn="l" defTabSz="914400" rtl="0" eaLnBrk="1" fontAlgn="auto" latinLnBrk="0" hangingPunct="1">
              <a:lnSpc>
                <a:spcPct val="22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harmonyhealthcareinternational </a:t>
            </a:r>
            <a:r>
              <a:rPr kumimoji="0" lang="en-US" sz="20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2000" b="0" i="0" u="none" strike="noStrike" kern="1200" cap="none" spc="0" normalizeH="0" baseline="0" noProof="0" dirty="0">
                <a:ln>
                  <a:noFill/>
                </a:ln>
                <a:solidFill>
                  <a:srgbClr val="D3A836"/>
                </a:solidFill>
                <a:effectLst/>
                <a:uLnTx/>
                <a:uFillTx/>
                <a:latin typeface="Calibri Light" panose="020F0302020204030204"/>
                <a:ea typeface="+mn-ea"/>
                <a:cs typeface="+mn-cs"/>
              </a:rPr>
              <a:t>KrisBharmonyseries</a:t>
            </a:r>
          </a:p>
          <a:p>
            <a:pPr marL="0" marR="0" lvl="0" indent="0" algn="l" defTabSz="914400" rtl="0" eaLnBrk="1" fontAlgn="auto" latinLnBrk="0" hangingPunct="1">
              <a:lnSpc>
                <a:spcPct val="22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harmonyhealthcareinternational </a:t>
            </a:r>
            <a:r>
              <a:rPr kumimoji="0" lang="en-US" sz="20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2000" b="0" i="0" u="none" strike="noStrike" kern="1200" cap="none" spc="0" normalizeH="0" baseline="0" noProof="0" dirty="0">
                <a:ln>
                  <a:noFill/>
                </a:ln>
                <a:solidFill>
                  <a:srgbClr val="D3A836"/>
                </a:solidFill>
                <a:effectLst/>
                <a:uLnTx/>
                <a:uFillTx/>
                <a:latin typeface="Calibri Light" panose="020F0302020204030204"/>
                <a:ea typeface="+mn-ea"/>
                <a:cs typeface="+mn-cs"/>
              </a:rPr>
              <a:t>KrisBharmony</a:t>
            </a:r>
          </a:p>
          <a:p>
            <a:pPr marL="0" marR="0" lvl="0" indent="0" algn="l" defTabSz="914400" rtl="0" eaLnBrk="1" fontAlgn="auto" latinLnBrk="0" hangingPunct="1">
              <a:lnSpc>
                <a:spcPct val="22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@harmonyhlthcare </a:t>
            </a:r>
            <a:r>
              <a:rPr kumimoji="0" lang="en-US" sz="2000" b="1" i="0" u="none" strike="noStrike" kern="1200" cap="none" spc="0" normalizeH="0" baseline="0" noProof="0" dirty="0">
                <a:ln>
                  <a:noFill/>
                </a:ln>
                <a:solidFill>
                  <a:srgbClr val="BF9000"/>
                </a:solidFill>
                <a:effectLst/>
                <a:uLnTx/>
                <a:uFillTx/>
                <a:latin typeface="Calibri Light" panose="020F0302020204030204"/>
                <a:ea typeface="+mn-ea"/>
                <a:cs typeface="+mn-cs"/>
              </a:rPr>
              <a:t>I</a:t>
            </a:r>
            <a:r>
              <a:rPr kumimoji="0" lang="en-US" sz="2000" b="0"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US" sz="2000" b="0" i="0" u="none" strike="noStrike" kern="1200" cap="none" spc="0" normalizeH="0" baseline="0" noProof="0" dirty="0">
                <a:ln>
                  <a:noFill/>
                </a:ln>
                <a:solidFill>
                  <a:srgbClr val="D3A836"/>
                </a:solidFill>
                <a:effectLst/>
                <a:uLnTx/>
                <a:uFillTx/>
                <a:latin typeface="Calibri Light" panose="020F0302020204030204"/>
                <a:ea typeface="+mn-ea"/>
                <a:cs typeface="+mn-cs"/>
              </a:rPr>
              <a:t>Krismastrangelo</a:t>
            </a:r>
            <a:endParaRPr kumimoji="0" lang="en-US" sz="1800" b="0" i="0" u="none" strike="noStrike" kern="1200" cap="none" spc="0" normalizeH="0" baseline="0" noProof="0" dirty="0">
              <a:ln>
                <a:noFill/>
              </a:ln>
              <a:solidFill>
                <a:srgbClr val="D3A836"/>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BF2DA477-1803-46D8-A5AD-EA5D0099CC44}"/>
              </a:ext>
            </a:extLst>
          </p:cNvPr>
          <p:cNvSpPr>
            <a:spLocks noGrp="1"/>
          </p:cNvSpPr>
          <p:nvPr>
            <p:ph type="dt" sz="half" idx="10"/>
          </p:nvPr>
        </p:nvSpPr>
        <p:spPr>
          <a:xfrm>
            <a:off x="594360" y="6492240"/>
            <a:ext cx="2743200" cy="365125"/>
          </a:xfr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rPr>
              <a:t>V.10.19.20, Copyright © 2020, All Rights Reserved</a:t>
            </a:r>
          </a:p>
        </p:txBody>
      </p:sp>
      <p:pic>
        <p:nvPicPr>
          <p:cNvPr id="54" name="Picture 53">
            <a:extLst>
              <a:ext uri="{FF2B5EF4-FFF2-40B4-BE49-F238E27FC236}">
                <a16:creationId xmlns:a16="http://schemas.microsoft.com/office/drawing/2014/main" id="{C8222000-D9D5-416D-AAA8-3360F84B59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6037" y="5122226"/>
            <a:ext cx="394720" cy="394720"/>
          </a:xfrm>
          <a:prstGeom prst="rect">
            <a:avLst/>
          </a:prstGeom>
        </p:spPr>
      </p:pic>
      <p:pic>
        <p:nvPicPr>
          <p:cNvPr id="55" name="Picture 54">
            <a:extLst>
              <a:ext uri="{FF2B5EF4-FFF2-40B4-BE49-F238E27FC236}">
                <a16:creationId xmlns:a16="http://schemas.microsoft.com/office/drawing/2014/main" id="{344F8656-755D-4C9E-B016-D17EBD51DE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2489" y="4512563"/>
            <a:ext cx="394720" cy="394720"/>
          </a:xfrm>
          <a:prstGeom prst="rect">
            <a:avLst/>
          </a:prstGeom>
        </p:spPr>
      </p:pic>
      <p:pic>
        <p:nvPicPr>
          <p:cNvPr id="56" name="Picture 55">
            <a:extLst>
              <a:ext uri="{FF2B5EF4-FFF2-40B4-BE49-F238E27FC236}">
                <a16:creationId xmlns:a16="http://schemas.microsoft.com/office/drawing/2014/main" id="{32A173EC-B613-41B1-9D7A-FF8D4A172B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9608" y="3881236"/>
            <a:ext cx="421459" cy="421459"/>
          </a:xfrm>
          <a:prstGeom prst="rect">
            <a:avLst/>
          </a:prstGeom>
        </p:spPr>
      </p:pic>
      <p:pic>
        <p:nvPicPr>
          <p:cNvPr id="57" name="Picture 56">
            <a:extLst>
              <a:ext uri="{FF2B5EF4-FFF2-40B4-BE49-F238E27FC236}">
                <a16:creationId xmlns:a16="http://schemas.microsoft.com/office/drawing/2014/main" id="{271B3C10-981A-4D86-8819-1E303DE81ED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32849" y="5731948"/>
            <a:ext cx="421459" cy="421459"/>
          </a:xfrm>
          <a:prstGeom prst="rect">
            <a:avLst/>
          </a:prstGeom>
        </p:spPr>
      </p:pic>
      <p:sp>
        <p:nvSpPr>
          <p:cNvPr id="2" name="Slide Number Placeholder 1">
            <a:extLst>
              <a:ext uri="{FF2B5EF4-FFF2-40B4-BE49-F238E27FC236}">
                <a16:creationId xmlns:a16="http://schemas.microsoft.com/office/drawing/2014/main" id="{6F39CAE9-893F-4032-BB78-EA7F3FD0B360}"/>
              </a:ext>
            </a:extLst>
          </p:cNvPr>
          <p:cNvSpPr>
            <a:spLocks noGrp="1"/>
          </p:cNvSpPr>
          <p:nvPr>
            <p:ph type="sldNum" sz="quarter" idx="12"/>
          </p:nvPr>
        </p:nvSpPr>
        <p:spPr/>
        <p:txBody>
          <a:bodyPr/>
          <a:lstStyle/>
          <a:p>
            <a:fld id="{D047D28A-C30C-6345-BBCD-0681ECE3A200}" type="slidenum">
              <a:rPr lang="en-US" smtClean="0"/>
              <a:pPr/>
              <a:t>75</a:t>
            </a:fld>
            <a:endParaRPr lang="en-US"/>
          </a:p>
        </p:txBody>
      </p:sp>
    </p:spTree>
    <p:extLst>
      <p:ext uri="{BB962C8B-B14F-4D97-AF65-F5344CB8AC3E}">
        <p14:creationId xmlns:p14="http://schemas.microsoft.com/office/powerpoint/2010/main" val="21583419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D508-6EED-403E-A106-1641E423B0FC}"/>
              </a:ext>
            </a:extLst>
          </p:cNvPr>
          <p:cNvSpPr>
            <a:spLocks noGrp="1"/>
          </p:cNvSpPr>
          <p:nvPr>
            <p:ph type="title"/>
          </p:nvPr>
        </p:nvSpPr>
        <p:spPr/>
        <p:txBody>
          <a:bodyPr>
            <a:normAutofit fontScale="90000"/>
          </a:bodyPr>
          <a:lstStyle/>
          <a:p>
            <a:r>
              <a:rPr lang="en-US" dirty="0">
                <a:solidFill>
                  <a:schemeClr val="bg1"/>
                </a:solidFill>
              </a:rPr>
              <a:t>Marvelous Monday</a:t>
            </a:r>
            <a:br>
              <a:rPr lang="en-US" dirty="0"/>
            </a:br>
            <a:r>
              <a:rPr lang="en-US" dirty="0"/>
              <a:t>Special Offer</a:t>
            </a:r>
          </a:p>
        </p:txBody>
      </p:sp>
      <p:sp>
        <p:nvSpPr>
          <p:cNvPr id="3" name="Content Placeholder 2">
            <a:extLst>
              <a:ext uri="{FF2B5EF4-FFF2-40B4-BE49-F238E27FC236}">
                <a16:creationId xmlns:a16="http://schemas.microsoft.com/office/drawing/2014/main" id="{17406576-F036-4EA4-BC3C-08364FADE0D8}"/>
              </a:ext>
            </a:extLst>
          </p:cNvPr>
          <p:cNvSpPr>
            <a:spLocks noGrp="1"/>
          </p:cNvSpPr>
          <p:nvPr>
            <p:ph idx="1"/>
          </p:nvPr>
        </p:nvSpPr>
        <p:spPr>
          <a:xfrm>
            <a:off x="609600" y="1628481"/>
            <a:ext cx="10739718" cy="4466690"/>
          </a:xfrm>
        </p:spPr>
        <p:txBody>
          <a:bodyPr>
            <a:normAutofit fontScale="70000" lnSpcReduction="20000"/>
          </a:bodyPr>
          <a:lstStyle/>
          <a:p>
            <a:pPr marL="0" indent="0" algn="ctr">
              <a:buNone/>
            </a:pPr>
            <a:r>
              <a:rPr lang="en-US" sz="3600" b="1" dirty="0">
                <a:solidFill>
                  <a:srgbClr val="7030A0"/>
                </a:solidFill>
              </a:rPr>
              <a:t>Online access </a:t>
            </a:r>
          </a:p>
          <a:p>
            <a:pPr marL="0" indent="0" algn="ctr">
              <a:buNone/>
            </a:pPr>
            <a:endParaRPr lang="en-US" b="1" dirty="0">
              <a:solidFill>
                <a:srgbClr val="7030A0"/>
              </a:solidFill>
            </a:endParaRPr>
          </a:p>
          <a:p>
            <a:pPr marL="0" lvl="0" indent="0" algn="ctr" defTabSz="691848">
              <a:buNone/>
              <a:defRPr/>
            </a:pPr>
            <a:r>
              <a:rPr lang="en-US" sz="3600" dirty="0">
                <a:solidFill>
                  <a:srgbClr val="7030A0"/>
                </a:solidFill>
                <a:cs typeface="Calibri Light" panose="020F0302020204030204" pitchFamily="34" charset="0"/>
              </a:rPr>
              <a:t>Five-Star</a:t>
            </a:r>
          </a:p>
          <a:p>
            <a:pPr marL="0" indent="0" algn="ctr">
              <a:buNone/>
            </a:pPr>
            <a:r>
              <a:rPr lang="en-US" dirty="0">
                <a:solidFill>
                  <a:srgbClr val="CC9900"/>
                </a:solidFill>
                <a:cs typeface="Calibri Light" panose="020F0302020204030204" pitchFamily="34" charset="0"/>
              </a:rPr>
              <a:t>Health Inspections</a:t>
            </a:r>
          </a:p>
          <a:p>
            <a:pPr marL="0" indent="0" algn="ctr">
              <a:buNone/>
            </a:pPr>
            <a:r>
              <a:rPr lang="en-US" dirty="0">
                <a:solidFill>
                  <a:srgbClr val="CC9900"/>
                </a:solidFill>
                <a:cs typeface="Calibri Light" panose="020F0302020204030204" pitchFamily="34" charset="0"/>
              </a:rPr>
              <a:t>Staffing (PBJ and CMI)</a:t>
            </a:r>
          </a:p>
          <a:p>
            <a:pPr marL="0" indent="0" algn="ctr">
              <a:buNone/>
            </a:pPr>
            <a:r>
              <a:rPr lang="en-US" dirty="0">
                <a:solidFill>
                  <a:srgbClr val="CC9900"/>
                </a:solidFill>
                <a:cs typeface="Calibri Light" panose="020F0302020204030204" pitchFamily="34" charset="0"/>
              </a:rPr>
              <a:t>Quality Measures</a:t>
            </a:r>
          </a:p>
          <a:p>
            <a:pPr marL="0" indent="0" algn="ctr">
              <a:buNone/>
            </a:pPr>
            <a:endParaRPr lang="en-US" dirty="0">
              <a:solidFill>
                <a:srgbClr val="7030A0"/>
              </a:solidFill>
              <a:cs typeface="Calibri Light" panose="020F0302020204030204" pitchFamily="34" charset="0"/>
            </a:endParaRPr>
          </a:p>
          <a:p>
            <a:pPr marL="0" indent="0" algn="ctr">
              <a:buNone/>
            </a:pPr>
            <a:r>
              <a:rPr lang="en-US" b="1" dirty="0">
                <a:solidFill>
                  <a:srgbClr val="7030A0"/>
                </a:solidFill>
              </a:rPr>
              <a:t>at a </a:t>
            </a:r>
            <a:r>
              <a:rPr lang="en-US" b="1" dirty="0">
                <a:solidFill>
                  <a:schemeClr val="accent4">
                    <a:lumMod val="60000"/>
                    <a:lumOff val="40000"/>
                  </a:schemeClr>
                </a:solidFill>
              </a:rPr>
              <a:t>Discounted Rate </a:t>
            </a:r>
          </a:p>
          <a:p>
            <a:pPr marL="0" indent="0" algn="ctr">
              <a:buNone/>
            </a:pPr>
            <a:r>
              <a:rPr lang="en-US" b="1" dirty="0">
                <a:solidFill>
                  <a:srgbClr val="7030A0"/>
                </a:solidFill>
              </a:rPr>
              <a:t>Today Only!</a:t>
            </a:r>
          </a:p>
          <a:p>
            <a:pPr marL="0" indent="0" algn="ctr">
              <a:buNone/>
            </a:pPr>
            <a:r>
              <a:rPr lang="en-US" sz="3600" b="1" dirty="0">
                <a:solidFill>
                  <a:srgbClr val="D3A836"/>
                </a:solidFill>
              </a:rPr>
              <a:t>$69.99 </a:t>
            </a:r>
          </a:p>
          <a:p>
            <a:pPr marL="0" indent="0" algn="ctr">
              <a:buNone/>
            </a:pPr>
            <a:r>
              <a:rPr lang="en-US" sz="2000" b="1" dirty="0">
                <a:solidFill>
                  <a:schemeClr val="accent4">
                    <a:lumMod val="60000"/>
                    <a:lumOff val="40000"/>
                  </a:schemeClr>
                </a:solidFill>
              </a:rPr>
              <a:t>Retail Value $199</a:t>
            </a:r>
          </a:p>
          <a:p>
            <a:pPr marL="0" indent="0" algn="ctr">
              <a:buNone/>
            </a:pPr>
            <a:r>
              <a:rPr lang="en-US" sz="3600" b="1" dirty="0">
                <a:solidFill>
                  <a:srgbClr val="D3A836"/>
                </a:solidFill>
              </a:rPr>
              <a:t>Place Order Today 4.27.20</a:t>
            </a:r>
          </a:p>
          <a:p>
            <a:pPr marL="0" indent="0">
              <a:buNone/>
            </a:pPr>
            <a:endParaRPr lang="en-US" dirty="0"/>
          </a:p>
        </p:txBody>
      </p:sp>
      <p:sp>
        <p:nvSpPr>
          <p:cNvPr id="4" name="Date Placeholder 3">
            <a:extLst>
              <a:ext uri="{FF2B5EF4-FFF2-40B4-BE49-F238E27FC236}">
                <a16:creationId xmlns:a16="http://schemas.microsoft.com/office/drawing/2014/main" id="{E751C832-A992-4BC2-9119-E42730AD4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rPr>
              <a:t>V.10.19.20, Copyright © 2020, All Rights Reserved</a:t>
            </a:r>
            <a:endParaRPr kumimoji="0" lang="en-US" sz="800" b="0" i="0" u="none" strike="noStrike" kern="1200" cap="none" spc="0" normalizeH="0" baseline="0" noProof="0" dirty="0">
              <a:ln>
                <a:noFill/>
              </a:ln>
              <a:solidFill>
                <a:srgbClr val="4D1E55"/>
              </a:solidFill>
              <a:effectLst/>
              <a:uLnTx/>
              <a:uFillTx/>
              <a:latin typeface="Calibri Light" panose="020F0302020204030204" pitchFamily="34" charset="0"/>
              <a:ea typeface="+mn-ea"/>
              <a:cs typeface="+mn-cs"/>
            </a:endParaRPr>
          </a:p>
        </p:txBody>
      </p:sp>
      <p:sp>
        <p:nvSpPr>
          <p:cNvPr id="5" name="Slide Number Placeholder 4">
            <a:extLst>
              <a:ext uri="{FF2B5EF4-FFF2-40B4-BE49-F238E27FC236}">
                <a16:creationId xmlns:a16="http://schemas.microsoft.com/office/drawing/2014/main" id="{F40A4B49-C943-46AC-B295-38E9EC32CC0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8" name="Picture 7" descr="A picture containing text, table, photo, person&#10;&#10;Description automatically generated">
            <a:extLst>
              <a:ext uri="{FF2B5EF4-FFF2-40B4-BE49-F238E27FC236}">
                <a16:creationId xmlns:a16="http://schemas.microsoft.com/office/drawing/2014/main" id="{8BA3FF3B-D48F-4504-9DBD-0A8B42E43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41260" cy="6885709"/>
          </a:xfrm>
          <a:prstGeom prst="rect">
            <a:avLst/>
          </a:prstGeom>
        </p:spPr>
      </p:pic>
    </p:spTree>
    <p:extLst>
      <p:ext uri="{BB962C8B-B14F-4D97-AF65-F5344CB8AC3E}">
        <p14:creationId xmlns:p14="http://schemas.microsoft.com/office/powerpoint/2010/main" val="827334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75254A-B38E-4F3A-A9F1-52CAF72FC0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 y="0"/>
            <a:ext cx="12191131" cy="6858000"/>
          </a:xfrm>
          <a:prstGeom prst="rect">
            <a:avLst/>
          </a:prstGeom>
        </p:spPr>
      </p:pic>
      <p:sp>
        <p:nvSpPr>
          <p:cNvPr id="4" name="Date Placeholder 3">
            <a:extLst>
              <a:ext uri="{FF2B5EF4-FFF2-40B4-BE49-F238E27FC236}">
                <a16:creationId xmlns:a16="http://schemas.microsoft.com/office/drawing/2014/main" id="{D7410243-1430-4DC5-B677-A54CF0E5DEE5}"/>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rPr>
              <a:t>V.10.19.20, Copyright © 2020, All Rights Reserved</a:t>
            </a:r>
            <a:endPar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C9ACDCC0-B3D2-4E7D-B64A-B67F01DB73FD}"/>
              </a:ext>
            </a:extLst>
          </p:cNvPr>
          <p:cNvSpPr txBox="1"/>
          <p:nvPr/>
        </p:nvSpPr>
        <p:spPr>
          <a:xfrm>
            <a:off x="5254220" y="1619658"/>
            <a:ext cx="41148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n-ea"/>
                <a:cs typeface="+mn-cs"/>
              </a:rPr>
              <a:t>Thank You!</a:t>
            </a:r>
          </a:p>
        </p:txBody>
      </p:sp>
      <p:pic>
        <p:nvPicPr>
          <p:cNvPr id="10" name="Picture 9">
            <a:extLst>
              <a:ext uri="{FF2B5EF4-FFF2-40B4-BE49-F238E27FC236}">
                <a16:creationId xmlns:a16="http://schemas.microsoft.com/office/drawing/2014/main" id="{6BDBB83B-4EED-4BEA-9ECA-3936B0A857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76" y="109229"/>
            <a:ext cx="2012572" cy="1275971"/>
          </a:xfrm>
          <a:prstGeom prst="rect">
            <a:avLst/>
          </a:prstGeom>
        </p:spPr>
      </p:pic>
      <p:pic>
        <p:nvPicPr>
          <p:cNvPr id="3" name="Picture 2">
            <a:extLst>
              <a:ext uri="{FF2B5EF4-FFF2-40B4-BE49-F238E27FC236}">
                <a16:creationId xmlns:a16="http://schemas.microsoft.com/office/drawing/2014/main" id="{D00B45E2-BFD1-46F3-98EA-27CF478858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2399" y="5350807"/>
            <a:ext cx="3873188" cy="1166720"/>
          </a:xfrm>
          <a:prstGeom prst="rect">
            <a:avLst/>
          </a:prstGeom>
        </p:spPr>
      </p:pic>
      <p:sp>
        <p:nvSpPr>
          <p:cNvPr id="2" name="Slide Number Placeholder 1">
            <a:extLst>
              <a:ext uri="{FF2B5EF4-FFF2-40B4-BE49-F238E27FC236}">
                <a16:creationId xmlns:a16="http://schemas.microsoft.com/office/drawing/2014/main" id="{9EC329A6-3457-4D42-92C6-1C07EF8A2CBC}"/>
              </a:ext>
            </a:extLst>
          </p:cNvPr>
          <p:cNvSpPr>
            <a:spLocks noGrp="1"/>
          </p:cNvSpPr>
          <p:nvPr>
            <p:ph type="sldNum" sz="quarter" idx="12"/>
          </p:nvPr>
        </p:nvSpPr>
        <p:spPr/>
        <p:txBody>
          <a:bodyPr/>
          <a:lstStyle/>
          <a:p>
            <a:fld id="{D047D28A-C30C-6345-BBCD-0681ECE3A200}" type="slidenum">
              <a:rPr lang="en-US" smtClean="0"/>
              <a:pPr/>
              <a:t>77</a:t>
            </a:fld>
            <a:endParaRPr lang="en-US"/>
          </a:p>
        </p:txBody>
      </p:sp>
    </p:spTree>
    <p:extLst>
      <p:ext uri="{BB962C8B-B14F-4D97-AF65-F5344CB8AC3E}">
        <p14:creationId xmlns:p14="http://schemas.microsoft.com/office/powerpoint/2010/main" val="3977251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E762FA-C4C5-4518-8458-7DF99F00D1E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30A0">
                    <a:tint val="75000"/>
                  </a:srgbClr>
                </a:solidFill>
                <a:effectLst/>
                <a:uLnTx/>
                <a:uFillTx/>
                <a:latin typeface="Calibri" panose="020F0502020204030204"/>
                <a:ea typeface="+mn-ea"/>
                <a:cs typeface="+mn-cs"/>
              </a:rPr>
              <a:t>V.10.19.20, Copyright © 2020, All Rights Reserved</a:t>
            </a:r>
          </a:p>
        </p:txBody>
      </p:sp>
      <p:sp>
        <p:nvSpPr>
          <p:cNvPr id="2" name="Slide Number Placeholder 1">
            <a:extLst>
              <a:ext uri="{FF2B5EF4-FFF2-40B4-BE49-F238E27FC236}">
                <a16:creationId xmlns:a16="http://schemas.microsoft.com/office/drawing/2014/main" id="{7BEF8EE7-A086-4E7D-AE80-BE0C734A8B3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47D28A-C30C-6345-BBCD-0681ECE3A200}" type="slidenum">
              <a:rPr kumimoji="0" lang="en-US" sz="1200" b="0" i="0" u="none" strike="noStrike" kern="1200" cap="none" spc="0" normalizeH="0" baseline="0" noProof="0" smtClean="0">
                <a:ln>
                  <a:noFill/>
                </a:ln>
                <a:solidFill>
                  <a:srgbClr val="4D1E55"/>
                </a:solidFill>
                <a:effectLst/>
                <a:uLnTx/>
                <a:uFillTx/>
                <a:latin typeface="Calibri Light" panose="020F03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D1E55"/>
              </a:solidFill>
              <a:effectLst/>
              <a:uLnTx/>
              <a:uFillTx/>
              <a:latin typeface="Calibri Light" panose="020F0302020204030204" pitchFamily="34" charset="0"/>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00EA362E-5BD6-4F09-992D-670AB1BCA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3094" cy="6858000"/>
          </a:xfrm>
          <a:prstGeom prst="rect">
            <a:avLst/>
          </a:prstGeom>
        </p:spPr>
      </p:pic>
      <p:pic>
        <p:nvPicPr>
          <p:cNvPr id="6" name="Picture 5" descr="A picture containing airplane, large, plane, blue&#10;&#10;Description automatically generated">
            <a:extLst>
              <a:ext uri="{FF2B5EF4-FFF2-40B4-BE49-F238E27FC236}">
                <a16:creationId xmlns:a16="http://schemas.microsoft.com/office/drawing/2014/main" id="{88B8B60E-058C-4C60-AB6D-29107346F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73094" cy="6903615"/>
          </a:xfrm>
          <a:prstGeom prst="rect">
            <a:avLst/>
          </a:prstGeom>
        </p:spPr>
      </p:pic>
    </p:spTree>
    <p:extLst>
      <p:ext uri="{BB962C8B-B14F-4D97-AF65-F5344CB8AC3E}">
        <p14:creationId xmlns:p14="http://schemas.microsoft.com/office/powerpoint/2010/main" val="8519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A945-FF61-4A29-B3E5-CEECA0DB1E5C}"/>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D99DEFB-C218-4214-9C65-EBAA4FDDCE52}"/>
              </a:ext>
            </a:extLst>
          </p:cNvPr>
          <p:cNvSpPr>
            <a:spLocks noGrp="1"/>
          </p:cNvSpPr>
          <p:nvPr>
            <p:ph type="dt" sz="half" idx="10"/>
          </p:nvPr>
        </p:nvSpPr>
        <p:spPr/>
        <p:txBody>
          <a:bodyPr/>
          <a:lstStyle/>
          <a:p>
            <a:r>
              <a:rPr lang="en-US"/>
              <a:t>V.10.19.20, Copyright © 2020, All Rights Reserved</a:t>
            </a:r>
            <a:endParaRPr lang="en-US" dirty="0"/>
          </a:p>
        </p:txBody>
      </p:sp>
      <p:sp>
        <p:nvSpPr>
          <p:cNvPr id="5" name="Slide Number Placeholder 4">
            <a:extLst>
              <a:ext uri="{FF2B5EF4-FFF2-40B4-BE49-F238E27FC236}">
                <a16:creationId xmlns:a16="http://schemas.microsoft.com/office/drawing/2014/main" id="{32EF9625-A596-41B4-998E-3244008A0B91}"/>
              </a:ext>
            </a:extLst>
          </p:cNvPr>
          <p:cNvSpPr>
            <a:spLocks noGrp="1"/>
          </p:cNvSpPr>
          <p:nvPr>
            <p:ph type="sldNum" sz="quarter" idx="12"/>
          </p:nvPr>
        </p:nvSpPr>
        <p:spPr/>
        <p:txBody>
          <a:bodyPr/>
          <a:lstStyle/>
          <a:p>
            <a:fld id="{D047D28A-C30C-6345-BBCD-0681ECE3A200}" type="slidenum">
              <a:rPr lang="en-US" smtClean="0"/>
              <a:pPr/>
              <a:t>9</a:t>
            </a:fld>
            <a:endParaRPr lang="en-US"/>
          </a:p>
        </p:txBody>
      </p:sp>
      <p:pic>
        <p:nvPicPr>
          <p:cNvPr id="9" name="Content Placeholder 8" descr="A picture containing table, train, cake, blue&#10;&#10;Description automatically generated">
            <a:extLst>
              <a:ext uri="{FF2B5EF4-FFF2-40B4-BE49-F238E27FC236}">
                <a16:creationId xmlns:a16="http://schemas.microsoft.com/office/drawing/2014/main" id="{36344516-C7D9-42D2-B11D-576D4E38E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88982" cy="6912552"/>
          </a:xfrm>
        </p:spPr>
      </p:pic>
    </p:spTree>
    <p:extLst>
      <p:ext uri="{BB962C8B-B14F-4D97-AF65-F5344CB8AC3E}">
        <p14:creationId xmlns:p14="http://schemas.microsoft.com/office/powerpoint/2010/main" val="1642712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se thi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TotalTime>
  <Words>10395</Words>
  <Application>Microsoft Office PowerPoint</Application>
  <PresentationFormat>Widescreen</PresentationFormat>
  <Paragraphs>946</Paragraphs>
  <Slides>77</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Calibri Light</vt:lpstr>
      <vt:lpstr>Wingdings</vt:lpstr>
      <vt:lpstr>Office Theme</vt:lpstr>
      <vt:lpstr>   </vt:lpstr>
      <vt:lpstr>PowerPoint Presentation</vt:lpstr>
      <vt:lpstr>About Kris</vt:lpstr>
      <vt:lpstr>Marvelous Monday Special Offer</vt:lpstr>
      <vt:lpstr>   </vt:lpstr>
      <vt:lpstr>PowerPoint Presentation</vt:lpstr>
      <vt:lpstr>PowerPoint Presentation</vt:lpstr>
      <vt:lpstr>PowerPoint Presentation</vt:lpstr>
      <vt:lpstr>PowerPoint Presentation</vt:lpstr>
      <vt:lpstr>PowerPoint Presentation</vt:lpstr>
      <vt:lpstr>CEU Disclosure</vt:lpstr>
      <vt:lpstr>Speaker and Planning Committee Disclosure </vt:lpstr>
      <vt:lpstr>Learning Objectives</vt:lpstr>
      <vt:lpstr>Effective September 2, 2020 New Federal Testing Requirements Apply To</vt:lpstr>
      <vt:lpstr>Types of COVID-19 Testing</vt:lpstr>
      <vt:lpstr>Testing Window</vt:lpstr>
      <vt:lpstr>COVID-19 Infection Timeline &amp; Testing</vt:lpstr>
      <vt:lpstr>Routine Testing of Staff &amp; Contractors</vt:lpstr>
      <vt:lpstr>Facility Staff</vt:lpstr>
      <vt:lpstr>Your County Prevalence Rate</vt:lpstr>
      <vt:lpstr>Routine Testing of Staff &amp; Contractors Testing Frequency:  County Positivity</vt:lpstr>
      <vt:lpstr>Testing Methodology   September 29th Update Addressed Rural Counties</vt:lpstr>
      <vt:lpstr>Routine Testing of Staff &amp; Contractors</vt:lpstr>
      <vt:lpstr>More Testing Triggers</vt:lpstr>
      <vt:lpstr>Outbreak Testing Frequency</vt:lpstr>
      <vt:lpstr>Testing Asymptomatic Residents:  Non-Outbreak </vt:lpstr>
      <vt:lpstr>Documentation is Required</vt:lpstr>
      <vt:lpstr>Documentation is Required</vt:lpstr>
      <vt:lpstr>Documentation is Required</vt:lpstr>
      <vt:lpstr>Test Refusal</vt:lpstr>
      <vt:lpstr>Policies and Procedures  Facility Assessment</vt:lpstr>
      <vt:lpstr>Priorities with Limited Testing Resources</vt:lpstr>
      <vt:lpstr>Your Plan for Test Results?</vt:lpstr>
      <vt:lpstr>Testing Requirements</vt:lpstr>
      <vt:lpstr>Rapid Antigen Point of Care (POC) Tests</vt:lpstr>
      <vt:lpstr>Molecular (PCR) vs Antigen Tests</vt:lpstr>
      <vt:lpstr>POC Antigen Testing </vt:lpstr>
      <vt:lpstr>POC Antigen Test Results Decision Tree</vt:lpstr>
      <vt:lpstr>Performing Antigen POC Testing</vt:lpstr>
      <vt:lpstr>Factors That Can Impact Test Results</vt:lpstr>
      <vt:lpstr>False Positive Antigen Test? </vt:lpstr>
      <vt:lpstr>While Confirming Potential False Positive Antigen Test</vt:lpstr>
      <vt:lpstr>Discordant Test Results</vt:lpstr>
      <vt:lpstr>Positive Antigen Test, Symptomatic Patient</vt:lpstr>
      <vt:lpstr>Cohorting of Residents</vt:lpstr>
      <vt:lpstr>AHCA/NCAL Algorithm for Testing and Cohorting Nursing Home Residents</vt:lpstr>
      <vt:lpstr>How to Report Test Data</vt:lpstr>
      <vt:lpstr>48-Hour Turnaround Time</vt:lpstr>
      <vt:lpstr>Time Between Testing </vt:lpstr>
      <vt:lpstr>Testing Approach</vt:lpstr>
      <vt:lpstr>Outbreak Testing</vt:lpstr>
      <vt:lpstr>Funding for Testing </vt:lpstr>
      <vt:lpstr>Medicare Payment for Testing</vt:lpstr>
      <vt:lpstr>Penalties</vt:lpstr>
      <vt:lpstr>COVID-19 Focused Survey for Nursing Homes</vt:lpstr>
      <vt:lpstr>Updates to Infection Control Survey</vt:lpstr>
      <vt:lpstr>COVID-19 Focused Survey CE 10</vt:lpstr>
      <vt:lpstr>COVID-19 Focused Survey CE 11</vt:lpstr>
      <vt:lpstr>CLIA Certificate of Waiver</vt:lpstr>
      <vt:lpstr>Enforcing Lab Reporting</vt:lpstr>
      <vt:lpstr>Emotional Impact of Repeated Testing</vt:lpstr>
      <vt:lpstr>Testing Recommendations from Providers</vt:lpstr>
      <vt:lpstr>Choosing a Lab</vt:lpstr>
      <vt:lpstr>Testing Strategy Tailored to the Clinical Situation</vt:lpstr>
      <vt:lpstr>Further Information?</vt:lpstr>
      <vt:lpstr>Further Information?</vt:lpstr>
      <vt:lpstr>CLIA Resources</vt:lpstr>
      <vt:lpstr>PowerPoint Presentation</vt:lpstr>
      <vt:lpstr>Our Process</vt:lpstr>
      <vt:lpstr>PowerPoint Presentation</vt:lpstr>
      <vt:lpstr>Our Senior  HealthCARE Specialists </vt:lpstr>
      <vt:lpstr>PowerPoint Presentation</vt:lpstr>
      <vt:lpstr>Connect  With Kris</vt:lpstr>
      <vt:lpstr>PowerPoint Presentation</vt:lpstr>
      <vt:lpstr>PowerPoint Presentation</vt:lpstr>
      <vt:lpstr>Marvelous Monday Special Offer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Deb Lee</dc:creator>
  <cp:lastModifiedBy>Kris Mastrangelo</cp:lastModifiedBy>
  <cp:revision>25</cp:revision>
  <dcterms:created xsi:type="dcterms:W3CDTF">2020-10-11T14:09:49Z</dcterms:created>
  <dcterms:modified xsi:type="dcterms:W3CDTF">2020-11-10T13:53:37Z</dcterms:modified>
</cp:coreProperties>
</file>