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141412796" r:id="rId2"/>
    <p:sldId id="2141412792" r:id="rId3"/>
    <p:sldId id="1963" r:id="rId4"/>
    <p:sldId id="259" r:id="rId5"/>
    <p:sldId id="2141412803" r:id="rId6"/>
    <p:sldId id="2141412789" r:id="rId7"/>
    <p:sldId id="260" r:id="rId8"/>
    <p:sldId id="2141412806" r:id="rId9"/>
    <p:sldId id="2141412801" r:id="rId10"/>
    <p:sldId id="261" r:id="rId11"/>
    <p:sldId id="258" r:id="rId12"/>
    <p:sldId id="257" r:id="rId13"/>
    <p:sldId id="2141412808" r:id="rId14"/>
    <p:sldId id="2141412810" r:id="rId15"/>
    <p:sldId id="2141412811" r:id="rId16"/>
    <p:sldId id="2141412797" r:id="rId17"/>
  </p:sldIdLst>
  <p:sldSz cx="12192000" cy="6858000"/>
  <p:notesSz cx="6858000" cy="9144000"/>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480" userDrawn="1">
          <p15:clr>
            <a:srgbClr val="A4A3A4"/>
          </p15:clr>
        </p15:guide>
        <p15:guide id="2" pos="358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70" autoAdjust="0"/>
    <p:restoredTop sz="94660"/>
  </p:normalViewPr>
  <p:slideViewPr>
    <p:cSldViewPr snapToGrid="0">
      <p:cViewPr varScale="1">
        <p:scale>
          <a:sx n="105" d="100"/>
          <a:sy n="105" d="100"/>
        </p:scale>
        <p:origin x="216" y="688"/>
      </p:cViewPr>
      <p:guideLst>
        <p:guide pos="3480"/>
        <p:guide pos="358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5FC17-5856-47DB-BB6B-6C992CD1D6BE}" type="datetimeFigureOut">
              <a:rPr lang="en-US" smtClean="0"/>
              <a:t>11/18/23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9B725-93FB-474C-802C-7AC64CC5FD0D}" type="slidenum">
              <a:rPr lang="en-US" smtClean="0"/>
              <a:t>‹#›</a:t>
            </a:fld>
            <a:endParaRPr lang="en-US"/>
          </a:p>
        </p:txBody>
      </p:sp>
    </p:spTree>
    <p:extLst>
      <p:ext uri="{BB962C8B-B14F-4D97-AF65-F5344CB8AC3E}">
        <p14:creationId xmlns:p14="http://schemas.microsoft.com/office/powerpoint/2010/main" val="138386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986BE-3D00-2CC7-DC6E-D81080CCD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H"/>
          </a:p>
        </p:txBody>
      </p:sp>
      <p:sp>
        <p:nvSpPr>
          <p:cNvPr id="3" name="Subtitle 2">
            <a:extLst>
              <a:ext uri="{FF2B5EF4-FFF2-40B4-BE49-F238E27FC236}">
                <a16:creationId xmlns:a16="http://schemas.microsoft.com/office/drawing/2014/main" id="{D88E16FA-9E9D-93A6-65DD-9FD9E4A26F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H"/>
          </a:p>
        </p:txBody>
      </p:sp>
      <p:sp>
        <p:nvSpPr>
          <p:cNvPr id="4" name="Date Placeholder 3">
            <a:extLst>
              <a:ext uri="{FF2B5EF4-FFF2-40B4-BE49-F238E27FC236}">
                <a16:creationId xmlns:a16="http://schemas.microsoft.com/office/drawing/2014/main" id="{16B8719C-66FE-932E-F8FC-FA486466D9D9}"/>
              </a:ext>
            </a:extLst>
          </p:cNvPr>
          <p:cNvSpPr>
            <a:spLocks noGrp="1"/>
          </p:cNvSpPr>
          <p:nvPr>
            <p:ph type="dt" sz="half" idx="10"/>
          </p:nvPr>
        </p:nvSpPr>
        <p:spPr/>
        <p:txBody>
          <a:bodyPr/>
          <a:lstStyle/>
          <a:p>
            <a:fld id="{8B6C11F4-29D3-7B46-9EE8-A38C577C9598}" type="datetime1">
              <a:rPr lang="en-US" smtClean="0"/>
              <a:t>11/18/23</a:t>
            </a:fld>
            <a:endParaRPr lang="en-GH"/>
          </a:p>
        </p:txBody>
      </p:sp>
      <p:sp>
        <p:nvSpPr>
          <p:cNvPr id="5" name="Footer Placeholder 4">
            <a:extLst>
              <a:ext uri="{FF2B5EF4-FFF2-40B4-BE49-F238E27FC236}">
                <a16:creationId xmlns:a16="http://schemas.microsoft.com/office/drawing/2014/main" id="{081AF5BA-1197-1019-1987-C460A1018A5A}"/>
              </a:ext>
            </a:extLst>
          </p:cNvPr>
          <p:cNvSpPr>
            <a:spLocks noGrp="1"/>
          </p:cNvSpPr>
          <p:nvPr>
            <p:ph type="ftr" sz="quarter" idx="11"/>
          </p:nvPr>
        </p:nvSpPr>
        <p:spPr/>
        <p:txBody>
          <a:bodyPr/>
          <a:lstStyle/>
          <a:p>
            <a:r>
              <a:rPr lang="en-GH"/>
              <a:t>AHCN Program 11.18.23</a:t>
            </a:r>
          </a:p>
        </p:txBody>
      </p:sp>
      <p:sp>
        <p:nvSpPr>
          <p:cNvPr id="6" name="Slide Number Placeholder 5">
            <a:extLst>
              <a:ext uri="{FF2B5EF4-FFF2-40B4-BE49-F238E27FC236}">
                <a16:creationId xmlns:a16="http://schemas.microsoft.com/office/drawing/2014/main" id="{80E5589A-1377-5AB9-393E-CAFF9D66E386}"/>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830312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6EA7-263B-1C28-52A2-69666F9FA9CD}"/>
              </a:ext>
            </a:extLst>
          </p:cNvPr>
          <p:cNvSpPr>
            <a:spLocks noGrp="1"/>
          </p:cNvSpPr>
          <p:nvPr>
            <p:ph type="title"/>
          </p:nvPr>
        </p:nvSpPr>
        <p:spPr/>
        <p:txBody>
          <a:bodyPr/>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8C2AC1E5-B180-185C-EA98-B73AEA45B0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DD93A30E-3ABD-D18F-AA63-61AB946E0173}"/>
              </a:ext>
            </a:extLst>
          </p:cNvPr>
          <p:cNvSpPr>
            <a:spLocks noGrp="1"/>
          </p:cNvSpPr>
          <p:nvPr>
            <p:ph type="dt" sz="half" idx="10"/>
          </p:nvPr>
        </p:nvSpPr>
        <p:spPr/>
        <p:txBody>
          <a:bodyPr/>
          <a:lstStyle/>
          <a:p>
            <a:fld id="{628D5F52-35CD-E94F-B00F-5A3FD34045F6}" type="datetime1">
              <a:rPr lang="en-US" smtClean="0"/>
              <a:t>11/18/23</a:t>
            </a:fld>
            <a:endParaRPr lang="en-GH"/>
          </a:p>
        </p:txBody>
      </p:sp>
      <p:sp>
        <p:nvSpPr>
          <p:cNvPr id="5" name="Footer Placeholder 4">
            <a:extLst>
              <a:ext uri="{FF2B5EF4-FFF2-40B4-BE49-F238E27FC236}">
                <a16:creationId xmlns:a16="http://schemas.microsoft.com/office/drawing/2014/main" id="{9AAD5B60-3993-AB76-81A3-4254533476D9}"/>
              </a:ext>
            </a:extLst>
          </p:cNvPr>
          <p:cNvSpPr>
            <a:spLocks noGrp="1"/>
          </p:cNvSpPr>
          <p:nvPr>
            <p:ph type="ftr" sz="quarter" idx="11"/>
          </p:nvPr>
        </p:nvSpPr>
        <p:spPr/>
        <p:txBody>
          <a:bodyPr/>
          <a:lstStyle/>
          <a:p>
            <a:r>
              <a:rPr lang="en-GH"/>
              <a:t>AHCN Program 11.18.23</a:t>
            </a:r>
          </a:p>
        </p:txBody>
      </p:sp>
      <p:sp>
        <p:nvSpPr>
          <p:cNvPr id="6" name="Slide Number Placeholder 5">
            <a:extLst>
              <a:ext uri="{FF2B5EF4-FFF2-40B4-BE49-F238E27FC236}">
                <a16:creationId xmlns:a16="http://schemas.microsoft.com/office/drawing/2014/main" id="{3566623B-ED9E-8934-904B-D7CA855FA3C4}"/>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268675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5EEB6-B450-9BFD-AB76-76F1EB1DDE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A54ECA83-80C8-DE0C-AC65-9C177F396E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05230C8B-E838-0251-C82C-CBEDE6BFC5D8}"/>
              </a:ext>
            </a:extLst>
          </p:cNvPr>
          <p:cNvSpPr>
            <a:spLocks noGrp="1"/>
          </p:cNvSpPr>
          <p:nvPr>
            <p:ph type="dt" sz="half" idx="10"/>
          </p:nvPr>
        </p:nvSpPr>
        <p:spPr/>
        <p:txBody>
          <a:bodyPr/>
          <a:lstStyle/>
          <a:p>
            <a:fld id="{6E3A48B6-1EC8-794E-9BD4-0472C8270868}" type="datetime1">
              <a:rPr lang="en-US" smtClean="0"/>
              <a:t>11/18/23</a:t>
            </a:fld>
            <a:endParaRPr lang="en-GH"/>
          </a:p>
        </p:txBody>
      </p:sp>
      <p:sp>
        <p:nvSpPr>
          <p:cNvPr id="5" name="Footer Placeholder 4">
            <a:extLst>
              <a:ext uri="{FF2B5EF4-FFF2-40B4-BE49-F238E27FC236}">
                <a16:creationId xmlns:a16="http://schemas.microsoft.com/office/drawing/2014/main" id="{2FCF4DDB-C117-0841-0218-CA780C22E097}"/>
              </a:ext>
            </a:extLst>
          </p:cNvPr>
          <p:cNvSpPr>
            <a:spLocks noGrp="1"/>
          </p:cNvSpPr>
          <p:nvPr>
            <p:ph type="ftr" sz="quarter" idx="11"/>
          </p:nvPr>
        </p:nvSpPr>
        <p:spPr/>
        <p:txBody>
          <a:bodyPr/>
          <a:lstStyle/>
          <a:p>
            <a:r>
              <a:rPr lang="en-GH"/>
              <a:t>AHCN Program 11.18.23</a:t>
            </a:r>
          </a:p>
        </p:txBody>
      </p:sp>
      <p:sp>
        <p:nvSpPr>
          <p:cNvPr id="6" name="Slide Number Placeholder 5">
            <a:extLst>
              <a:ext uri="{FF2B5EF4-FFF2-40B4-BE49-F238E27FC236}">
                <a16:creationId xmlns:a16="http://schemas.microsoft.com/office/drawing/2014/main" id="{C7546EBD-0F86-D179-E404-BA40595DB93D}"/>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253888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2FF0-78FE-B51B-BA6B-E6579947FE3E}"/>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420B34EF-E3A6-F1D0-7F39-99908F03E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9831736F-8127-12E4-D225-23D67F775B33}"/>
              </a:ext>
            </a:extLst>
          </p:cNvPr>
          <p:cNvSpPr>
            <a:spLocks noGrp="1"/>
          </p:cNvSpPr>
          <p:nvPr>
            <p:ph type="dt" sz="half" idx="10"/>
          </p:nvPr>
        </p:nvSpPr>
        <p:spPr/>
        <p:txBody>
          <a:bodyPr/>
          <a:lstStyle/>
          <a:p>
            <a:fld id="{98D82820-C9B6-454D-B6A0-3ACC7B8074AA}" type="datetime1">
              <a:rPr lang="en-US" smtClean="0"/>
              <a:t>11/18/23</a:t>
            </a:fld>
            <a:endParaRPr lang="en-GH"/>
          </a:p>
        </p:txBody>
      </p:sp>
      <p:sp>
        <p:nvSpPr>
          <p:cNvPr id="5" name="Footer Placeholder 4">
            <a:extLst>
              <a:ext uri="{FF2B5EF4-FFF2-40B4-BE49-F238E27FC236}">
                <a16:creationId xmlns:a16="http://schemas.microsoft.com/office/drawing/2014/main" id="{A1FA8A6E-92FF-F742-CB12-2CE8AE2E7818}"/>
              </a:ext>
            </a:extLst>
          </p:cNvPr>
          <p:cNvSpPr>
            <a:spLocks noGrp="1"/>
          </p:cNvSpPr>
          <p:nvPr>
            <p:ph type="ftr" sz="quarter" idx="11"/>
          </p:nvPr>
        </p:nvSpPr>
        <p:spPr/>
        <p:txBody>
          <a:bodyPr/>
          <a:lstStyle/>
          <a:p>
            <a:r>
              <a:rPr lang="en-GH"/>
              <a:t>AHCN Program 11.18.23</a:t>
            </a:r>
          </a:p>
        </p:txBody>
      </p:sp>
      <p:sp>
        <p:nvSpPr>
          <p:cNvPr id="6" name="Slide Number Placeholder 5">
            <a:extLst>
              <a:ext uri="{FF2B5EF4-FFF2-40B4-BE49-F238E27FC236}">
                <a16:creationId xmlns:a16="http://schemas.microsoft.com/office/drawing/2014/main" id="{0AFE6F96-3E94-34C4-8AE5-35FFAEE7A45F}"/>
              </a:ext>
            </a:extLst>
          </p:cNvPr>
          <p:cNvSpPr>
            <a:spLocks noGrp="1"/>
          </p:cNvSpPr>
          <p:nvPr>
            <p:ph type="sldNum" sz="quarter" idx="12"/>
          </p:nvPr>
        </p:nvSpPr>
        <p:spPr/>
        <p:txBody>
          <a:bodyPr/>
          <a:lstStyle/>
          <a:p>
            <a:fld id="{BE692E23-C20B-4D44-A2E1-5ADF83A761CB}" type="slidenum">
              <a:rPr lang="en-GH" smtClean="0"/>
              <a:t>‹#›</a:t>
            </a:fld>
            <a:endParaRPr lang="en-GH"/>
          </a:p>
        </p:txBody>
      </p:sp>
      <p:pic>
        <p:nvPicPr>
          <p:cNvPr id="7" name="Picture 6">
            <a:extLst>
              <a:ext uri="{FF2B5EF4-FFF2-40B4-BE49-F238E27FC236}">
                <a16:creationId xmlns:a16="http://schemas.microsoft.com/office/drawing/2014/main" id="{D4F1D5E4-1E8D-1292-C3CE-409F06BBA2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35422" r="36292" b="1"/>
          <a:stretch/>
        </p:blipFill>
        <p:spPr>
          <a:xfrm>
            <a:off x="6238423" y="-2825"/>
            <a:ext cx="4705971" cy="4864814"/>
          </a:xfrm>
          <a:prstGeom prst="rect">
            <a:avLst/>
          </a:prstGeom>
        </p:spPr>
      </p:pic>
      <p:cxnSp>
        <p:nvCxnSpPr>
          <p:cNvPr id="8" name="Straight Connector 7">
            <a:extLst>
              <a:ext uri="{FF2B5EF4-FFF2-40B4-BE49-F238E27FC236}">
                <a16:creationId xmlns:a16="http://schemas.microsoft.com/office/drawing/2014/main" id="{44C73ACE-744B-71D0-AA1A-9EFECC288A5C}"/>
              </a:ext>
            </a:extLst>
          </p:cNvPr>
          <p:cNvCxnSpPr>
            <a:cxnSpLocks/>
          </p:cNvCxnSpPr>
          <p:nvPr userDrawn="1"/>
        </p:nvCxnSpPr>
        <p:spPr>
          <a:xfrm>
            <a:off x="1766660" y="761192"/>
            <a:ext cx="10286438" cy="0"/>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4986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F3F75-7321-21A5-93E7-B5676C7DC7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H"/>
          </a:p>
        </p:txBody>
      </p:sp>
      <p:sp>
        <p:nvSpPr>
          <p:cNvPr id="3" name="Text Placeholder 2">
            <a:extLst>
              <a:ext uri="{FF2B5EF4-FFF2-40B4-BE49-F238E27FC236}">
                <a16:creationId xmlns:a16="http://schemas.microsoft.com/office/drawing/2014/main" id="{BEB89C43-17F3-570A-394D-466A5F3F13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66F34E-8735-A2BC-2022-76045BE4BCD3}"/>
              </a:ext>
            </a:extLst>
          </p:cNvPr>
          <p:cNvSpPr>
            <a:spLocks noGrp="1"/>
          </p:cNvSpPr>
          <p:nvPr>
            <p:ph type="dt" sz="half" idx="10"/>
          </p:nvPr>
        </p:nvSpPr>
        <p:spPr/>
        <p:txBody>
          <a:bodyPr/>
          <a:lstStyle/>
          <a:p>
            <a:fld id="{B5429E86-1E69-D34C-8586-A52CE38A9ED4}" type="datetime1">
              <a:rPr lang="en-US" smtClean="0"/>
              <a:t>11/18/23</a:t>
            </a:fld>
            <a:endParaRPr lang="en-GH"/>
          </a:p>
        </p:txBody>
      </p:sp>
      <p:sp>
        <p:nvSpPr>
          <p:cNvPr id="5" name="Footer Placeholder 4">
            <a:extLst>
              <a:ext uri="{FF2B5EF4-FFF2-40B4-BE49-F238E27FC236}">
                <a16:creationId xmlns:a16="http://schemas.microsoft.com/office/drawing/2014/main" id="{D304A0B7-5EB5-5916-1AC1-9A3994558903}"/>
              </a:ext>
            </a:extLst>
          </p:cNvPr>
          <p:cNvSpPr>
            <a:spLocks noGrp="1"/>
          </p:cNvSpPr>
          <p:nvPr>
            <p:ph type="ftr" sz="quarter" idx="11"/>
          </p:nvPr>
        </p:nvSpPr>
        <p:spPr/>
        <p:txBody>
          <a:bodyPr/>
          <a:lstStyle/>
          <a:p>
            <a:r>
              <a:rPr lang="en-GH"/>
              <a:t>AHCN Program 11.18.23</a:t>
            </a:r>
          </a:p>
        </p:txBody>
      </p:sp>
      <p:sp>
        <p:nvSpPr>
          <p:cNvPr id="6" name="Slide Number Placeholder 5">
            <a:extLst>
              <a:ext uri="{FF2B5EF4-FFF2-40B4-BE49-F238E27FC236}">
                <a16:creationId xmlns:a16="http://schemas.microsoft.com/office/drawing/2014/main" id="{5E2BA6ED-3A62-61B1-B6E8-6617685A5EA4}"/>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253484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CF39B-5007-953D-8D6D-16BB696D3C1D}"/>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CB9A6B9D-BB6A-216A-403E-4E5A7B4CA2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Content Placeholder 3">
            <a:extLst>
              <a:ext uri="{FF2B5EF4-FFF2-40B4-BE49-F238E27FC236}">
                <a16:creationId xmlns:a16="http://schemas.microsoft.com/office/drawing/2014/main" id="{0B8AD329-1F5D-AA8F-59FA-8204DE593C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Date Placeholder 4">
            <a:extLst>
              <a:ext uri="{FF2B5EF4-FFF2-40B4-BE49-F238E27FC236}">
                <a16:creationId xmlns:a16="http://schemas.microsoft.com/office/drawing/2014/main" id="{C26A932B-4F05-DB6D-A7FA-D4FEA9049316}"/>
              </a:ext>
            </a:extLst>
          </p:cNvPr>
          <p:cNvSpPr>
            <a:spLocks noGrp="1"/>
          </p:cNvSpPr>
          <p:nvPr>
            <p:ph type="dt" sz="half" idx="10"/>
          </p:nvPr>
        </p:nvSpPr>
        <p:spPr/>
        <p:txBody>
          <a:bodyPr/>
          <a:lstStyle/>
          <a:p>
            <a:fld id="{A065E6BF-582A-3C4D-AC16-0BF851F38B97}" type="datetime1">
              <a:rPr lang="en-US" smtClean="0"/>
              <a:t>11/18/23</a:t>
            </a:fld>
            <a:endParaRPr lang="en-GH"/>
          </a:p>
        </p:txBody>
      </p:sp>
      <p:sp>
        <p:nvSpPr>
          <p:cNvPr id="6" name="Footer Placeholder 5">
            <a:extLst>
              <a:ext uri="{FF2B5EF4-FFF2-40B4-BE49-F238E27FC236}">
                <a16:creationId xmlns:a16="http://schemas.microsoft.com/office/drawing/2014/main" id="{ED3C996A-0DDF-BBE7-3BC0-5148F30B05B4}"/>
              </a:ext>
            </a:extLst>
          </p:cNvPr>
          <p:cNvSpPr>
            <a:spLocks noGrp="1"/>
          </p:cNvSpPr>
          <p:nvPr>
            <p:ph type="ftr" sz="quarter" idx="11"/>
          </p:nvPr>
        </p:nvSpPr>
        <p:spPr/>
        <p:txBody>
          <a:bodyPr/>
          <a:lstStyle/>
          <a:p>
            <a:r>
              <a:rPr lang="en-GH"/>
              <a:t>AHCN Program 11.18.23</a:t>
            </a:r>
          </a:p>
        </p:txBody>
      </p:sp>
      <p:sp>
        <p:nvSpPr>
          <p:cNvPr id="7" name="Slide Number Placeholder 6">
            <a:extLst>
              <a:ext uri="{FF2B5EF4-FFF2-40B4-BE49-F238E27FC236}">
                <a16:creationId xmlns:a16="http://schemas.microsoft.com/office/drawing/2014/main" id="{43BFEF91-7F22-6083-AC5C-AAD49EDBD168}"/>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77945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32270-51FE-3DEC-F20C-E3516AA36EDE}"/>
              </a:ext>
            </a:extLst>
          </p:cNvPr>
          <p:cNvSpPr>
            <a:spLocks noGrp="1"/>
          </p:cNvSpPr>
          <p:nvPr>
            <p:ph type="title"/>
          </p:nvPr>
        </p:nvSpPr>
        <p:spPr>
          <a:xfrm>
            <a:off x="839788" y="365125"/>
            <a:ext cx="10515600" cy="1325563"/>
          </a:xfrm>
        </p:spPr>
        <p:txBody>
          <a:bodyPr/>
          <a:lstStyle/>
          <a:p>
            <a:r>
              <a:rPr lang="en-US"/>
              <a:t>Click to edit Master title style</a:t>
            </a:r>
            <a:endParaRPr lang="en-GH"/>
          </a:p>
        </p:txBody>
      </p:sp>
      <p:sp>
        <p:nvSpPr>
          <p:cNvPr id="3" name="Text Placeholder 2">
            <a:extLst>
              <a:ext uri="{FF2B5EF4-FFF2-40B4-BE49-F238E27FC236}">
                <a16:creationId xmlns:a16="http://schemas.microsoft.com/office/drawing/2014/main" id="{8B21F2DD-F14C-4946-C9A0-0FB2CD1580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A26B62-8CEC-5FFF-E211-2EB1B37F99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Text Placeholder 4">
            <a:extLst>
              <a:ext uri="{FF2B5EF4-FFF2-40B4-BE49-F238E27FC236}">
                <a16:creationId xmlns:a16="http://schemas.microsoft.com/office/drawing/2014/main" id="{A4816913-23F4-91BA-EFA1-99A4A95C3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ADDDD0-C944-2F02-FAAA-43BBA135CA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7" name="Date Placeholder 6">
            <a:extLst>
              <a:ext uri="{FF2B5EF4-FFF2-40B4-BE49-F238E27FC236}">
                <a16:creationId xmlns:a16="http://schemas.microsoft.com/office/drawing/2014/main" id="{554B83F8-AB74-D3AA-88DE-528A2ED32C0F}"/>
              </a:ext>
            </a:extLst>
          </p:cNvPr>
          <p:cNvSpPr>
            <a:spLocks noGrp="1"/>
          </p:cNvSpPr>
          <p:nvPr>
            <p:ph type="dt" sz="half" idx="10"/>
          </p:nvPr>
        </p:nvSpPr>
        <p:spPr/>
        <p:txBody>
          <a:bodyPr/>
          <a:lstStyle/>
          <a:p>
            <a:fld id="{0A618DBB-6B7F-2645-952A-67847053B4DB}" type="datetime1">
              <a:rPr lang="en-US" smtClean="0"/>
              <a:t>11/18/23</a:t>
            </a:fld>
            <a:endParaRPr lang="en-GH"/>
          </a:p>
        </p:txBody>
      </p:sp>
      <p:sp>
        <p:nvSpPr>
          <p:cNvPr id="8" name="Footer Placeholder 7">
            <a:extLst>
              <a:ext uri="{FF2B5EF4-FFF2-40B4-BE49-F238E27FC236}">
                <a16:creationId xmlns:a16="http://schemas.microsoft.com/office/drawing/2014/main" id="{F080AEE2-0D95-6F04-E604-DE9926D0A08C}"/>
              </a:ext>
            </a:extLst>
          </p:cNvPr>
          <p:cNvSpPr>
            <a:spLocks noGrp="1"/>
          </p:cNvSpPr>
          <p:nvPr>
            <p:ph type="ftr" sz="quarter" idx="11"/>
          </p:nvPr>
        </p:nvSpPr>
        <p:spPr/>
        <p:txBody>
          <a:bodyPr/>
          <a:lstStyle/>
          <a:p>
            <a:r>
              <a:rPr lang="en-GH"/>
              <a:t>AHCN Program 11.18.23</a:t>
            </a:r>
          </a:p>
        </p:txBody>
      </p:sp>
      <p:sp>
        <p:nvSpPr>
          <p:cNvPr id="9" name="Slide Number Placeholder 8">
            <a:extLst>
              <a:ext uri="{FF2B5EF4-FFF2-40B4-BE49-F238E27FC236}">
                <a16:creationId xmlns:a16="http://schemas.microsoft.com/office/drawing/2014/main" id="{5B522B94-0D77-FE2A-5110-3D7E72961449}"/>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116903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BC47-28A9-3C47-DCE3-CDC6A1EDBA8D}"/>
              </a:ext>
            </a:extLst>
          </p:cNvPr>
          <p:cNvSpPr>
            <a:spLocks noGrp="1"/>
          </p:cNvSpPr>
          <p:nvPr>
            <p:ph type="title"/>
          </p:nvPr>
        </p:nvSpPr>
        <p:spPr/>
        <p:txBody>
          <a:bodyPr/>
          <a:lstStyle/>
          <a:p>
            <a:r>
              <a:rPr lang="en-US"/>
              <a:t>Click to edit Master title style</a:t>
            </a:r>
            <a:endParaRPr lang="en-GH"/>
          </a:p>
        </p:txBody>
      </p:sp>
      <p:sp>
        <p:nvSpPr>
          <p:cNvPr id="3" name="Date Placeholder 2">
            <a:extLst>
              <a:ext uri="{FF2B5EF4-FFF2-40B4-BE49-F238E27FC236}">
                <a16:creationId xmlns:a16="http://schemas.microsoft.com/office/drawing/2014/main" id="{689E9003-A942-AA74-E31D-1D141A740EE0}"/>
              </a:ext>
            </a:extLst>
          </p:cNvPr>
          <p:cNvSpPr>
            <a:spLocks noGrp="1"/>
          </p:cNvSpPr>
          <p:nvPr>
            <p:ph type="dt" sz="half" idx="10"/>
          </p:nvPr>
        </p:nvSpPr>
        <p:spPr/>
        <p:txBody>
          <a:bodyPr/>
          <a:lstStyle/>
          <a:p>
            <a:fld id="{5CB16176-365C-0D4A-8FA8-EBB8B677280F}" type="datetime1">
              <a:rPr lang="en-US" smtClean="0"/>
              <a:t>11/18/23</a:t>
            </a:fld>
            <a:endParaRPr lang="en-GH"/>
          </a:p>
        </p:txBody>
      </p:sp>
      <p:sp>
        <p:nvSpPr>
          <p:cNvPr id="4" name="Footer Placeholder 3">
            <a:extLst>
              <a:ext uri="{FF2B5EF4-FFF2-40B4-BE49-F238E27FC236}">
                <a16:creationId xmlns:a16="http://schemas.microsoft.com/office/drawing/2014/main" id="{FB87F7BB-15DC-47FB-B9FF-1F7086072A6B}"/>
              </a:ext>
            </a:extLst>
          </p:cNvPr>
          <p:cNvSpPr>
            <a:spLocks noGrp="1"/>
          </p:cNvSpPr>
          <p:nvPr>
            <p:ph type="ftr" sz="quarter" idx="11"/>
          </p:nvPr>
        </p:nvSpPr>
        <p:spPr/>
        <p:txBody>
          <a:bodyPr/>
          <a:lstStyle/>
          <a:p>
            <a:r>
              <a:rPr lang="en-GH"/>
              <a:t>AHCN Program 11.18.23</a:t>
            </a:r>
          </a:p>
        </p:txBody>
      </p:sp>
      <p:sp>
        <p:nvSpPr>
          <p:cNvPr id="5" name="Slide Number Placeholder 4">
            <a:extLst>
              <a:ext uri="{FF2B5EF4-FFF2-40B4-BE49-F238E27FC236}">
                <a16:creationId xmlns:a16="http://schemas.microsoft.com/office/drawing/2014/main" id="{99790C90-77C0-B46C-2338-D3BA8370027A}"/>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3583118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97023-E042-9DB1-8BC4-7CDEE7A49D02}"/>
              </a:ext>
            </a:extLst>
          </p:cNvPr>
          <p:cNvSpPr>
            <a:spLocks noGrp="1"/>
          </p:cNvSpPr>
          <p:nvPr>
            <p:ph type="dt" sz="half" idx="10"/>
          </p:nvPr>
        </p:nvSpPr>
        <p:spPr/>
        <p:txBody>
          <a:bodyPr/>
          <a:lstStyle/>
          <a:p>
            <a:fld id="{202A4928-30FC-B741-B1C4-43AD338A1BD2}" type="datetime1">
              <a:rPr lang="en-US" smtClean="0"/>
              <a:t>11/18/23</a:t>
            </a:fld>
            <a:endParaRPr lang="en-GH"/>
          </a:p>
        </p:txBody>
      </p:sp>
      <p:sp>
        <p:nvSpPr>
          <p:cNvPr id="3" name="Footer Placeholder 2">
            <a:extLst>
              <a:ext uri="{FF2B5EF4-FFF2-40B4-BE49-F238E27FC236}">
                <a16:creationId xmlns:a16="http://schemas.microsoft.com/office/drawing/2014/main" id="{862E5B8F-1155-F28D-F959-538E35EC1EA4}"/>
              </a:ext>
            </a:extLst>
          </p:cNvPr>
          <p:cNvSpPr>
            <a:spLocks noGrp="1"/>
          </p:cNvSpPr>
          <p:nvPr>
            <p:ph type="ftr" sz="quarter" idx="11"/>
          </p:nvPr>
        </p:nvSpPr>
        <p:spPr/>
        <p:txBody>
          <a:bodyPr/>
          <a:lstStyle/>
          <a:p>
            <a:r>
              <a:rPr lang="en-GH"/>
              <a:t>AHCN Program 11.18.23</a:t>
            </a:r>
          </a:p>
        </p:txBody>
      </p:sp>
      <p:sp>
        <p:nvSpPr>
          <p:cNvPr id="4" name="Slide Number Placeholder 3">
            <a:extLst>
              <a:ext uri="{FF2B5EF4-FFF2-40B4-BE49-F238E27FC236}">
                <a16:creationId xmlns:a16="http://schemas.microsoft.com/office/drawing/2014/main" id="{7AF733AD-A42C-16A2-11D1-112D4086985D}"/>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276597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360D-65EB-A1A3-D423-2D8A2A9F0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Content Placeholder 2">
            <a:extLst>
              <a:ext uri="{FF2B5EF4-FFF2-40B4-BE49-F238E27FC236}">
                <a16:creationId xmlns:a16="http://schemas.microsoft.com/office/drawing/2014/main" id="{E64A8769-B842-1AF0-BDFE-3DD5056FC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Text Placeholder 3">
            <a:extLst>
              <a:ext uri="{FF2B5EF4-FFF2-40B4-BE49-F238E27FC236}">
                <a16:creationId xmlns:a16="http://schemas.microsoft.com/office/drawing/2014/main" id="{A1483AF8-D2F3-26B8-98EE-FE2861C04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0AE261-5E7D-BF74-0F0F-D43DC1164A3B}"/>
              </a:ext>
            </a:extLst>
          </p:cNvPr>
          <p:cNvSpPr>
            <a:spLocks noGrp="1"/>
          </p:cNvSpPr>
          <p:nvPr>
            <p:ph type="dt" sz="half" idx="10"/>
          </p:nvPr>
        </p:nvSpPr>
        <p:spPr/>
        <p:txBody>
          <a:bodyPr/>
          <a:lstStyle/>
          <a:p>
            <a:fld id="{E8BD8041-EC7A-C04D-8FC0-6CF287C70878}" type="datetime1">
              <a:rPr lang="en-US" smtClean="0"/>
              <a:t>11/18/23</a:t>
            </a:fld>
            <a:endParaRPr lang="en-GH"/>
          </a:p>
        </p:txBody>
      </p:sp>
      <p:sp>
        <p:nvSpPr>
          <p:cNvPr id="6" name="Footer Placeholder 5">
            <a:extLst>
              <a:ext uri="{FF2B5EF4-FFF2-40B4-BE49-F238E27FC236}">
                <a16:creationId xmlns:a16="http://schemas.microsoft.com/office/drawing/2014/main" id="{3BF02625-1BE3-4710-C2E1-FA9C11688242}"/>
              </a:ext>
            </a:extLst>
          </p:cNvPr>
          <p:cNvSpPr>
            <a:spLocks noGrp="1"/>
          </p:cNvSpPr>
          <p:nvPr>
            <p:ph type="ftr" sz="quarter" idx="11"/>
          </p:nvPr>
        </p:nvSpPr>
        <p:spPr/>
        <p:txBody>
          <a:bodyPr/>
          <a:lstStyle/>
          <a:p>
            <a:r>
              <a:rPr lang="en-GH"/>
              <a:t>AHCN Program 11.18.23</a:t>
            </a:r>
          </a:p>
        </p:txBody>
      </p:sp>
      <p:sp>
        <p:nvSpPr>
          <p:cNvPr id="7" name="Slide Number Placeholder 6">
            <a:extLst>
              <a:ext uri="{FF2B5EF4-FFF2-40B4-BE49-F238E27FC236}">
                <a16:creationId xmlns:a16="http://schemas.microsoft.com/office/drawing/2014/main" id="{995AED10-E375-EA2A-5D65-34B5043CB2BA}"/>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136045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40BE-AC77-339C-7EF7-63110C17F2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Picture Placeholder 2">
            <a:extLst>
              <a:ext uri="{FF2B5EF4-FFF2-40B4-BE49-F238E27FC236}">
                <a16:creationId xmlns:a16="http://schemas.microsoft.com/office/drawing/2014/main" id="{EC5858E0-8BF1-182E-7F66-B71E2F18A0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a:p>
        </p:txBody>
      </p:sp>
      <p:sp>
        <p:nvSpPr>
          <p:cNvPr id="4" name="Text Placeholder 3">
            <a:extLst>
              <a:ext uri="{FF2B5EF4-FFF2-40B4-BE49-F238E27FC236}">
                <a16:creationId xmlns:a16="http://schemas.microsoft.com/office/drawing/2014/main" id="{F8E9A5FC-8E87-8FF3-BB82-ED33650E4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E671BE-5BE6-20C7-DE82-A2A14ED23305}"/>
              </a:ext>
            </a:extLst>
          </p:cNvPr>
          <p:cNvSpPr>
            <a:spLocks noGrp="1"/>
          </p:cNvSpPr>
          <p:nvPr>
            <p:ph type="dt" sz="half" idx="10"/>
          </p:nvPr>
        </p:nvSpPr>
        <p:spPr/>
        <p:txBody>
          <a:bodyPr/>
          <a:lstStyle/>
          <a:p>
            <a:fld id="{2919AEBF-3237-BE43-883C-D52FC1F7C628}" type="datetime1">
              <a:rPr lang="en-US" smtClean="0"/>
              <a:t>11/18/23</a:t>
            </a:fld>
            <a:endParaRPr lang="en-GH"/>
          </a:p>
        </p:txBody>
      </p:sp>
      <p:sp>
        <p:nvSpPr>
          <p:cNvPr id="6" name="Footer Placeholder 5">
            <a:extLst>
              <a:ext uri="{FF2B5EF4-FFF2-40B4-BE49-F238E27FC236}">
                <a16:creationId xmlns:a16="http://schemas.microsoft.com/office/drawing/2014/main" id="{7635797F-9B44-9D3E-AA35-FC1F7AD3601A}"/>
              </a:ext>
            </a:extLst>
          </p:cNvPr>
          <p:cNvSpPr>
            <a:spLocks noGrp="1"/>
          </p:cNvSpPr>
          <p:nvPr>
            <p:ph type="ftr" sz="quarter" idx="11"/>
          </p:nvPr>
        </p:nvSpPr>
        <p:spPr/>
        <p:txBody>
          <a:bodyPr/>
          <a:lstStyle/>
          <a:p>
            <a:r>
              <a:rPr lang="en-GH"/>
              <a:t>AHCN Program 11.18.23</a:t>
            </a:r>
          </a:p>
        </p:txBody>
      </p:sp>
      <p:sp>
        <p:nvSpPr>
          <p:cNvPr id="7" name="Slide Number Placeholder 6">
            <a:extLst>
              <a:ext uri="{FF2B5EF4-FFF2-40B4-BE49-F238E27FC236}">
                <a16:creationId xmlns:a16="http://schemas.microsoft.com/office/drawing/2014/main" id="{C73233E4-9BFE-E770-AF66-0A79096C1030}"/>
              </a:ext>
            </a:extLst>
          </p:cNvPr>
          <p:cNvSpPr>
            <a:spLocks noGrp="1"/>
          </p:cNvSpPr>
          <p:nvPr>
            <p:ph type="sldNum" sz="quarter" idx="12"/>
          </p:nvPr>
        </p:nvSpPr>
        <p:spPr/>
        <p:txBody>
          <a:bodyPr/>
          <a:lstStyle/>
          <a:p>
            <a:fld id="{BE692E23-C20B-4D44-A2E1-5ADF83A761CB}" type="slidenum">
              <a:rPr lang="en-GH" smtClean="0"/>
              <a:t>‹#›</a:t>
            </a:fld>
            <a:endParaRPr lang="en-GH"/>
          </a:p>
        </p:txBody>
      </p:sp>
    </p:spTree>
    <p:extLst>
      <p:ext uri="{BB962C8B-B14F-4D97-AF65-F5344CB8AC3E}">
        <p14:creationId xmlns:p14="http://schemas.microsoft.com/office/powerpoint/2010/main" val="142787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41441C-6791-EF95-69C2-9EE008D58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H"/>
          </a:p>
        </p:txBody>
      </p:sp>
      <p:sp>
        <p:nvSpPr>
          <p:cNvPr id="3" name="Text Placeholder 2">
            <a:extLst>
              <a:ext uri="{FF2B5EF4-FFF2-40B4-BE49-F238E27FC236}">
                <a16:creationId xmlns:a16="http://schemas.microsoft.com/office/drawing/2014/main" id="{57066114-55B1-635F-3F02-BC30E3752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571E8EC5-2145-4A82-5D7A-2623B3185B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41F63-7E66-7144-BD3C-3E5FEF17B175}" type="datetime1">
              <a:rPr lang="en-US" smtClean="0"/>
              <a:t>11/18/23</a:t>
            </a:fld>
            <a:endParaRPr lang="en-GH"/>
          </a:p>
        </p:txBody>
      </p:sp>
      <p:sp>
        <p:nvSpPr>
          <p:cNvPr id="5" name="Footer Placeholder 4">
            <a:extLst>
              <a:ext uri="{FF2B5EF4-FFF2-40B4-BE49-F238E27FC236}">
                <a16:creationId xmlns:a16="http://schemas.microsoft.com/office/drawing/2014/main" id="{DCFD369C-BF14-029D-A323-6454DDD868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H"/>
              <a:t>AHCN Program 11.18.23</a:t>
            </a:r>
          </a:p>
        </p:txBody>
      </p:sp>
      <p:sp>
        <p:nvSpPr>
          <p:cNvPr id="6" name="Slide Number Placeholder 5">
            <a:extLst>
              <a:ext uri="{FF2B5EF4-FFF2-40B4-BE49-F238E27FC236}">
                <a16:creationId xmlns:a16="http://schemas.microsoft.com/office/drawing/2014/main" id="{387413E7-524E-D5FC-A736-55A2E64D2F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92E23-C20B-4D44-A2E1-5ADF83A761CB}" type="slidenum">
              <a:rPr lang="en-GH" smtClean="0"/>
              <a:t>‹#›</a:t>
            </a:fld>
            <a:endParaRPr lang="en-GH"/>
          </a:p>
        </p:txBody>
      </p:sp>
    </p:spTree>
    <p:extLst>
      <p:ext uri="{BB962C8B-B14F-4D97-AF65-F5344CB8AC3E}">
        <p14:creationId xmlns:p14="http://schemas.microsoft.com/office/powerpoint/2010/main" val="194031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daziabor@alum.mit.edu" TargetMode="External"/><Relationship Id="rId2" Type="http://schemas.openxmlformats.org/officeDocument/2006/relationships/hyperlink" Target="mailto:edaziabor@succorhomecare.com" TargetMode="External"/><Relationship Id="rId1" Type="http://schemas.openxmlformats.org/officeDocument/2006/relationships/slideLayout" Target="../slideLayouts/slideLayout2.xml"/><Relationship Id="rId5" Type="http://schemas.openxmlformats.org/officeDocument/2006/relationships/hyperlink" Target="mailto:kris@krisbharmony.com" TargetMode="External"/><Relationship Id="rId4" Type="http://schemas.openxmlformats.org/officeDocument/2006/relationships/hyperlink" Target="http://www.niiaruna@hot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microsoft.com/office/2007/relationships/hdphoto" Target="../media/hdphoto1.wdp"/><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image" Target="../media/image7.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jpe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DA7256B-FCA0-31A8-7ED7-3217128E4C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43" t="14427" r="6283" b="11220"/>
          <a:stretch/>
        </p:blipFill>
        <p:spPr bwMode="auto">
          <a:xfrm>
            <a:off x="5996173" y="2651969"/>
            <a:ext cx="3537914" cy="199028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Patients in danger as Ghanaian nurses head for UK's NHS">
            <a:extLst>
              <a:ext uri="{FF2B5EF4-FFF2-40B4-BE49-F238E27FC236}">
                <a16:creationId xmlns:a16="http://schemas.microsoft.com/office/drawing/2014/main" id="{2AA56BA3-7F99-4CE9-6A0D-385E725FE280}"/>
              </a:ext>
            </a:extLst>
          </p:cNvPr>
          <p:cNvSpPr>
            <a:spLocks noChangeAspect="1" noChangeArrowheads="1"/>
          </p:cNvSpPr>
          <p:nvPr/>
        </p:nvSpPr>
        <p:spPr bwMode="auto">
          <a:xfrm>
            <a:off x="8924487" y="279519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Patients in danger as Ghanaian nurses head for UK’s NHS">
            <a:extLst>
              <a:ext uri="{FF2B5EF4-FFF2-40B4-BE49-F238E27FC236}">
                <a16:creationId xmlns:a16="http://schemas.microsoft.com/office/drawing/2014/main" id="{74C22D3B-B123-7F1A-56A7-AC5968230433}"/>
              </a:ext>
            </a:extLst>
          </p:cNvPr>
          <p:cNvSpPr>
            <a:spLocks noChangeAspect="1" noChangeArrowheads="1"/>
          </p:cNvSpPr>
          <p:nvPr/>
        </p:nvSpPr>
        <p:spPr bwMode="auto">
          <a:xfrm>
            <a:off x="9076887" y="294759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Patients in danger as Ghanaian nurses head for UK’s NHS">
            <a:extLst>
              <a:ext uri="{FF2B5EF4-FFF2-40B4-BE49-F238E27FC236}">
                <a16:creationId xmlns:a16="http://schemas.microsoft.com/office/drawing/2014/main" id="{C34B86BC-6466-CE72-DE7B-550793E14FBD}"/>
              </a:ext>
            </a:extLst>
          </p:cNvPr>
          <p:cNvSpPr>
            <a:spLocks noChangeAspect="1" noChangeArrowheads="1"/>
          </p:cNvSpPr>
          <p:nvPr/>
        </p:nvSpPr>
        <p:spPr bwMode="auto">
          <a:xfrm>
            <a:off x="9229287" y="309999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Barbados to receive 200 more Ghanaian nurses | Cedidollar">
            <a:extLst>
              <a:ext uri="{FF2B5EF4-FFF2-40B4-BE49-F238E27FC236}">
                <a16:creationId xmlns:a16="http://schemas.microsoft.com/office/drawing/2014/main" id="{33F501C2-9432-8819-27D8-F032235690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214"/>
          <a:stretch/>
        </p:blipFill>
        <p:spPr bwMode="auto">
          <a:xfrm>
            <a:off x="9528976" y="2651969"/>
            <a:ext cx="2562356" cy="19902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A380DB3-9AFF-A93D-ABAD-0831184371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740"/>
          <a:stretch/>
        </p:blipFill>
        <p:spPr bwMode="auto">
          <a:xfrm>
            <a:off x="3117695" y="2651969"/>
            <a:ext cx="2875200" cy="199028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055E8777-61CC-DA2C-AAEE-AFBB12AF28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915" y="2651969"/>
            <a:ext cx="2997141" cy="199028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8A4891-016E-4B28-5415-5F9329E6134C}"/>
              </a:ext>
            </a:extLst>
          </p:cNvPr>
          <p:cNvSpPr txBox="1"/>
          <p:nvPr/>
        </p:nvSpPr>
        <p:spPr>
          <a:xfrm>
            <a:off x="636104" y="606287"/>
            <a:ext cx="10717696" cy="2123658"/>
          </a:xfrm>
          <a:prstGeom prst="rect">
            <a:avLst/>
          </a:prstGeom>
          <a:noFill/>
        </p:spPr>
        <p:txBody>
          <a:bodyPr wrap="square">
            <a:spAutoFit/>
          </a:bodyPr>
          <a:lstStyle/>
          <a:p>
            <a:pPr algn="ctr"/>
            <a:r>
              <a:rPr lang="en-US" sz="4400" b="1" dirty="0">
                <a:solidFill>
                  <a:srgbClr val="203864"/>
                </a:solidFill>
              </a:rPr>
              <a:t>Africa Human Capital Nursing (AHCN) </a:t>
            </a:r>
          </a:p>
          <a:p>
            <a:pPr algn="ctr"/>
            <a:r>
              <a:rPr lang="en-US" sz="4400" b="1" dirty="0">
                <a:solidFill>
                  <a:srgbClr val="203864"/>
                </a:solidFill>
              </a:rPr>
              <a:t>U.S.A. Program Sponsorship</a:t>
            </a:r>
          </a:p>
          <a:p>
            <a:pPr algn="ctr"/>
            <a:r>
              <a:rPr lang="en-US" sz="4400" b="1" dirty="0"/>
              <a:t> </a:t>
            </a:r>
            <a:endParaRPr lang="en-GB" sz="4400" b="1" dirty="0"/>
          </a:p>
        </p:txBody>
      </p:sp>
      <p:sp>
        <p:nvSpPr>
          <p:cNvPr id="11" name="TextBox 10">
            <a:extLst>
              <a:ext uri="{FF2B5EF4-FFF2-40B4-BE49-F238E27FC236}">
                <a16:creationId xmlns:a16="http://schemas.microsoft.com/office/drawing/2014/main" id="{9B1469D3-3FCF-074D-57D8-CF459F765730}"/>
              </a:ext>
            </a:extLst>
          </p:cNvPr>
          <p:cNvSpPr txBox="1"/>
          <p:nvPr/>
        </p:nvSpPr>
        <p:spPr>
          <a:xfrm>
            <a:off x="310089" y="5051384"/>
            <a:ext cx="11365612" cy="1200329"/>
          </a:xfrm>
          <a:prstGeom prst="rect">
            <a:avLst/>
          </a:prstGeom>
          <a:noFill/>
        </p:spPr>
        <p:txBody>
          <a:bodyPr wrap="square">
            <a:spAutoFit/>
          </a:bodyPr>
          <a:lstStyle/>
          <a:p>
            <a:r>
              <a:rPr lang="en-US" sz="2400" dirty="0">
                <a:solidFill>
                  <a:srgbClr val="203864"/>
                </a:solidFill>
              </a:rPr>
              <a:t>Presentation Prepared by: </a:t>
            </a:r>
            <a:r>
              <a:rPr lang="en-US" sz="2400" b="1" dirty="0">
                <a:solidFill>
                  <a:srgbClr val="203864"/>
                </a:solidFill>
              </a:rPr>
              <a:t>Cross Atlantic Healthcare Partners, LLC</a:t>
            </a:r>
          </a:p>
          <a:p>
            <a:endParaRPr lang="en-US" sz="2400" dirty="0">
              <a:solidFill>
                <a:srgbClr val="203864"/>
              </a:solidFill>
            </a:endParaRPr>
          </a:p>
          <a:p>
            <a:r>
              <a:rPr lang="en-US" sz="2400" dirty="0">
                <a:solidFill>
                  <a:srgbClr val="203864"/>
                </a:solidFill>
              </a:rPr>
              <a:t>November 2023</a:t>
            </a:r>
            <a:endParaRPr lang="en-GB" sz="2400" dirty="0">
              <a:solidFill>
                <a:srgbClr val="203864"/>
              </a:solidFill>
            </a:endParaRPr>
          </a:p>
        </p:txBody>
      </p:sp>
      <p:sp>
        <p:nvSpPr>
          <p:cNvPr id="2" name="Footer Placeholder 1">
            <a:extLst>
              <a:ext uri="{FF2B5EF4-FFF2-40B4-BE49-F238E27FC236}">
                <a16:creationId xmlns:a16="http://schemas.microsoft.com/office/drawing/2014/main" id="{325BBCB4-46D1-FE74-252B-7B2B517CE648}"/>
              </a:ext>
            </a:extLst>
          </p:cNvPr>
          <p:cNvSpPr>
            <a:spLocks noGrp="1"/>
          </p:cNvSpPr>
          <p:nvPr>
            <p:ph type="ftr" sz="quarter" idx="11"/>
          </p:nvPr>
        </p:nvSpPr>
        <p:spPr/>
        <p:txBody>
          <a:bodyPr/>
          <a:lstStyle/>
          <a:p>
            <a:r>
              <a:rPr lang="en-GH"/>
              <a:t>AHCN Program 11.18.23</a:t>
            </a:r>
          </a:p>
        </p:txBody>
      </p:sp>
      <p:sp>
        <p:nvSpPr>
          <p:cNvPr id="3" name="Slide Number Placeholder 2">
            <a:extLst>
              <a:ext uri="{FF2B5EF4-FFF2-40B4-BE49-F238E27FC236}">
                <a16:creationId xmlns:a16="http://schemas.microsoft.com/office/drawing/2014/main" id="{C3D73F42-AC4F-9580-BB3B-463E3BEE7FA9}"/>
              </a:ext>
            </a:extLst>
          </p:cNvPr>
          <p:cNvSpPr>
            <a:spLocks noGrp="1"/>
          </p:cNvSpPr>
          <p:nvPr>
            <p:ph type="sldNum" sz="quarter" idx="12"/>
          </p:nvPr>
        </p:nvSpPr>
        <p:spPr/>
        <p:txBody>
          <a:bodyPr/>
          <a:lstStyle/>
          <a:p>
            <a:fld id="{BE692E23-C20B-4D44-A2E1-5ADF83A761CB}" type="slidenum">
              <a:rPr lang="en-GH" smtClean="0"/>
              <a:t>1</a:t>
            </a:fld>
            <a:endParaRPr lang="en-GH"/>
          </a:p>
        </p:txBody>
      </p:sp>
    </p:spTree>
    <p:extLst>
      <p:ext uri="{BB962C8B-B14F-4D97-AF65-F5344CB8AC3E}">
        <p14:creationId xmlns:p14="http://schemas.microsoft.com/office/powerpoint/2010/main" val="15150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100668" y="5236768"/>
            <a:ext cx="10515600" cy="568730"/>
          </a:xfrm>
        </p:spPr>
        <p:txBody>
          <a:bodyPr>
            <a:noAutofit/>
          </a:bodyPr>
          <a:lstStyle/>
          <a:p>
            <a:pPr algn="r"/>
            <a:r>
              <a:rPr lang="en-US" sz="4000" b="1" dirty="0">
                <a:solidFill>
                  <a:schemeClr val="bg1"/>
                </a:solidFill>
              </a:rPr>
              <a:t>Global Context: Where Demand Meets Supply </a:t>
            </a:r>
            <a:endParaRPr lang="en-GH" sz="4000" b="1" dirty="0">
              <a:solidFill>
                <a:schemeClr val="bg1"/>
              </a:solidFill>
            </a:endParaRPr>
          </a:p>
        </p:txBody>
      </p:sp>
      <p:sp>
        <p:nvSpPr>
          <p:cNvPr id="3" name="Footer Placeholder 2">
            <a:extLst>
              <a:ext uri="{FF2B5EF4-FFF2-40B4-BE49-F238E27FC236}">
                <a16:creationId xmlns:a16="http://schemas.microsoft.com/office/drawing/2014/main" id="{AA6DFA55-66E1-30E7-47E8-5624413AA5EB}"/>
              </a:ext>
            </a:extLst>
          </p:cNvPr>
          <p:cNvSpPr>
            <a:spLocks noGrp="1"/>
          </p:cNvSpPr>
          <p:nvPr>
            <p:ph type="ftr" sz="quarter" idx="11"/>
          </p:nvPr>
        </p:nvSpPr>
        <p:spPr/>
        <p:txBody>
          <a:bodyPr/>
          <a:lstStyle/>
          <a:p>
            <a:r>
              <a:rPr lang="en-GH"/>
              <a:t>AHCN Program 11.18.23</a:t>
            </a:r>
          </a:p>
        </p:txBody>
      </p:sp>
      <p:sp>
        <p:nvSpPr>
          <p:cNvPr id="4" name="Slide Number Placeholder 3">
            <a:extLst>
              <a:ext uri="{FF2B5EF4-FFF2-40B4-BE49-F238E27FC236}">
                <a16:creationId xmlns:a16="http://schemas.microsoft.com/office/drawing/2014/main" id="{AFBF210B-8205-A157-637F-A964B1D0FC6D}"/>
              </a:ext>
            </a:extLst>
          </p:cNvPr>
          <p:cNvSpPr>
            <a:spLocks noGrp="1"/>
          </p:cNvSpPr>
          <p:nvPr>
            <p:ph type="sldNum" sz="quarter" idx="12"/>
          </p:nvPr>
        </p:nvSpPr>
        <p:spPr/>
        <p:txBody>
          <a:bodyPr/>
          <a:lstStyle/>
          <a:p>
            <a:fld id="{BE692E23-C20B-4D44-A2E1-5ADF83A761CB}" type="slidenum">
              <a:rPr lang="en-GH" smtClean="0"/>
              <a:t>10</a:t>
            </a:fld>
            <a:endParaRPr lang="en-GH"/>
          </a:p>
        </p:txBody>
      </p:sp>
    </p:spTree>
    <p:extLst>
      <p:ext uri="{BB962C8B-B14F-4D97-AF65-F5344CB8AC3E}">
        <p14:creationId xmlns:p14="http://schemas.microsoft.com/office/powerpoint/2010/main" val="175789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1119920" y="98334"/>
            <a:ext cx="10767277" cy="568730"/>
          </a:xfrm>
        </p:spPr>
        <p:txBody>
          <a:bodyPr>
            <a:noAutofit/>
          </a:bodyPr>
          <a:lstStyle/>
          <a:p>
            <a:pPr algn="ctr"/>
            <a:r>
              <a:rPr lang="en-US" sz="4000" b="1" dirty="0">
                <a:solidFill>
                  <a:schemeClr val="accent1">
                    <a:lumMod val="50000"/>
                  </a:schemeClr>
                </a:solidFill>
              </a:rPr>
              <a:t>USA: The Demand – Current Situation </a:t>
            </a:r>
            <a:endParaRPr lang="en-GH" sz="4000" b="1" dirty="0">
              <a:solidFill>
                <a:schemeClr val="accent1">
                  <a:lumMod val="50000"/>
                </a:schemeClr>
              </a:solidFill>
            </a:endParaRPr>
          </a:p>
        </p:txBody>
      </p:sp>
      <p:sp>
        <p:nvSpPr>
          <p:cNvPr id="5" name="TextBox 4">
            <a:extLst>
              <a:ext uri="{FF2B5EF4-FFF2-40B4-BE49-F238E27FC236}">
                <a16:creationId xmlns:a16="http://schemas.microsoft.com/office/drawing/2014/main" id="{B6E756D2-8C86-8917-941D-AABA0FB7C205}"/>
              </a:ext>
            </a:extLst>
          </p:cNvPr>
          <p:cNvSpPr txBox="1"/>
          <p:nvPr/>
        </p:nvSpPr>
        <p:spPr>
          <a:xfrm>
            <a:off x="995520" y="5638913"/>
            <a:ext cx="5382207" cy="523220"/>
          </a:xfrm>
          <a:prstGeom prst="rect">
            <a:avLst/>
          </a:prstGeom>
          <a:noFill/>
        </p:spPr>
        <p:txBody>
          <a:bodyPr wrap="square" rtlCol="0">
            <a:spAutoFit/>
          </a:bodyPr>
          <a:lstStyle/>
          <a:p>
            <a:pPr algn="just"/>
            <a:r>
              <a:rPr lang="en-US" sz="1400" dirty="0">
                <a:solidFill>
                  <a:srgbClr val="203864"/>
                </a:solidFill>
              </a:rPr>
              <a:t>Some nurses move to specialized areas rather than remaining in primary care, where there is the highest need. </a:t>
            </a:r>
          </a:p>
        </p:txBody>
      </p:sp>
      <p:sp>
        <p:nvSpPr>
          <p:cNvPr id="7" name="TextBox 6">
            <a:extLst>
              <a:ext uri="{FF2B5EF4-FFF2-40B4-BE49-F238E27FC236}">
                <a16:creationId xmlns:a16="http://schemas.microsoft.com/office/drawing/2014/main" id="{A576FFC4-E3B3-CA37-F899-978ABBE9F722}"/>
              </a:ext>
            </a:extLst>
          </p:cNvPr>
          <p:cNvSpPr txBox="1"/>
          <p:nvPr/>
        </p:nvSpPr>
        <p:spPr>
          <a:xfrm>
            <a:off x="838200" y="6564056"/>
            <a:ext cx="3107635" cy="215444"/>
          </a:xfrm>
          <a:prstGeom prst="rect">
            <a:avLst/>
          </a:prstGeom>
          <a:noFill/>
        </p:spPr>
        <p:txBody>
          <a:bodyPr wrap="square">
            <a:spAutoFit/>
          </a:bodyPr>
          <a:lstStyle/>
          <a:p>
            <a:r>
              <a:rPr lang="en-US" sz="800" i="1" dirty="0">
                <a:solidFill>
                  <a:schemeClr val="accent1">
                    <a:lumMod val="50000"/>
                  </a:schemeClr>
                </a:solidFill>
              </a:rPr>
              <a:t>*Association of American Medical Colleges (AAMC)</a:t>
            </a:r>
            <a:endParaRPr lang="en-GH" sz="800" i="1" dirty="0">
              <a:solidFill>
                <a:schemeClr val="accent1">
                  <a:lumMod val="50000"/>
                </a:schemeClr>
              </a:solidFill>
            </a:endParaRPr>
          </a:p>
        </p:txBody>
      </p:sp>
      <p:sp>
        <p:nvSpPr>
          <p:cNvPr id="8" name="TextBox 7">
            <a:extLst>
              <a:ext uri="{FF2B5EF4-FFF2-40B4-BE49-F238E27FC236}">
                <a16:creationId xmlns:a16="http://schemas.microsoft.com/office/drawing/2014/main" id="{167207DE-D0D9-11DC-4599-35B702E1859B}"/>
              </a:ext>
            </a:extLst>
          </p:cNvPr>
          <p:cNvSpPr txBox="1"/>
          <p:nvPr/>
        </p:nvSpPr>
        <p:spPr>
          <a:xfrm>
            <a:off x="7036907" y="1562999"/>
            <a:ext cx="4711140" cy="2708434"/>
          </a:xfrm>
          <a:prstGeom prst="rect">
            <a:avLst/>
          </a:prstGeom>
          <a:noFill/>
        </p:spPr>
        <p:txBody>
          <a:bodyPr wrap="square">
            <a:spAutoFit/>
          </a:bodyPr>
          <a:lstStyle/>
          <a:p>
            <a:pPr marL="285750" indent="-285750">
              <a:spcAft>
                <a:spcPts val="600"/>
              </a:spcAft>
              <a:buFont typeface="Wingdings" pitchFamily="2" charset="2"/>
              <a:buChar char="ü"/>
            </a:pPr>
            <a:r>
              <a:rPr lang="en-US" sz="1400" dirty="0">
                <a:solidFill>
                  <a:srgbClr val="203864"/>
                </a:solidFill>
              </a:rPr>
              <a:t>Population growth and aging.</a:t>
            </a:r>
          </a:p>
          <a:p>
            <a:pPr marL="285750" indent="-285750">
              <a:spcAft>
                <a:spcPts val="600"/>
              </a:spcAft>
              <a:buFont typeface="Wingdings" pitchFamily="2" charset="2"/>
              <a:buChar char="ü"/>
            </a:pPr>
            <a:r>
              <a:rPr lang="en-US" sz="1400" dirty="0">
                <a:solidFill>
                  <a:srgbClr val="203864"/>
                </a:solidFill>
              </a:rPr>
              <a:t>Increased access to healthcare leading to higher demand for healthcare.</a:t>
            </a:r>
          </a:p>
          <a:p>
            <a:pPr marL="285750" indent="-285750">
              <a:spcAft>
                <a:spcPts val="600"/>
              </a:spcAft>
              <a:buFont typeface="Wingdings" pitchFamily="2" charset="2"/>
              <a:buChar char="ü"/>
            </a:pPr>
            <a:r>
              <a:rPr lang="en-US" sz="1400" dirty="0">
                <a:solidFill>
                  <a:srgbClr val="203864"/>
                </a:solidFill>
              </a:rPr>
              <a:t>Many healthcare workers are approaching retirement age and are not being replaced at the same rate.</a:t>
            </a:r>
          </a:p>
          <a:p>
            <a:pPr marL="285750" indent="-285750">
              <a:spcAft>
                <a:spcPts val="600"/>
              </a:spcAft>
              <a:buFont typeface="Wingdings" pitchFamily="2" charset="2"/>
              <a:buChar char="ü"/>
            </a:pPr>
            <a:r>
              <a:rPr lang="en-US" sz="1400" dirty="0">
                <a:solidFill>
                  <a:srgbClr val="203864"/>
                </a:solidFill>
              </a:rPr>
              <a:t>Burnout leading to high turnover.</a:t>
            </a:r>
          </a:p>
          <a:p>
            <a:pPr marL="285750" indent="-285750">
              <a:spcAft>
                <a:spcPts val="600"/>
              </a:spcAft>
              <a:buFont typeface="Wingdings" pitchFamily="2" charset="2"/>
              <a:buChar char="ü"/>
            </a:pPr>
            <a:r>
              <a:rPr lang="en-US" sz="1400" dirty="0">
                <a:solidFill>
                  <a:srgbClr val="203864"/>
                </a:solidFill>
              </a:rPr>
              <a:t>Hostility toward nurses in the healthcare setting.</a:t>
            </a:r>
            <a:endParaRPr lang="en-GH" sz="1400" dirty="0">
              <a:solidFill>
                <a:srgbClr val="203864"/>
              </a:solidFill>
            </a:endParaRPr>
          </a:p>
          <a:p>
            <a:pPr marL="285750" indent="-285750">
              <a:spcAft>
                <a:spcPts val="600"/>
              </a:spcAft>
              <a:buFont typeface="Wingdings" pitchFamily="2" charset="2"/>
              <a:buChar char="ü"/>
            </a:pPr>
            <a:r>
              <a:rPr lang="en-US" sz="1400" dirty="0">
                <a:solidFill>
                  <a:srgbClr val="203864"/>
                </a:solidFill>
              </a:rPr>
              <a:t>Balancing family – majority of  nurses are women and may leave or pause their careers when they have a family.</a:t>
            </a:r>
          </a:p>
          <a:p>
            <a:pPr marL="285750" indent="-285750">
              <a:spcAft>
                <a:spcPts val="600"/>
              </a:spcAft>
              <a:buFont typeface="Wingdings" pitchFamily="2" charset="2"/>
              <a:buChar char="ü"/>
            </a:pPr>
            <a:r>
              <a:rPr lang="en-US" sz="1400" dirty="0">
                <a:solidFill>
                  <a:srgbClr val="203864"/>
                </a:solidFill>
              </a:rPr>
              <a:t>Starbucks.</a:t>
            </a:r>
          </a:p>
        </p:txBody>
      </p:sp>
      <p:sp>
        <p:nvSpPr>
          <p:cNvPr id="9" name="TextBox 8">
            <a:extLst>
              <a:ext uri="{FF2B5EF4-FFF2-40B4-BE49-F238E27FC236}">
                <a16:creationId xmlns:a16="http://schemas.microsoft.com/office/drawing/2014/main" id="{47CE773E-0893-86D1-BAC2-4C1CACE7C16B}"/>
              </a:ext>
            </a:extLst>
          </p:cNvPr>
          <p:cNvSpPr txBox="1"/>
          <p:nvPr/>
        </p:nvSpPr>
        <p:spPr>
          <a:xfrm>
            <a:off x="7036907" y="4731060"/>
            <a:ext cx="4711136" cy="1831271"/>
          </a:xfrm>
          <a:prstGeom prst="rect">
            <a:avLst/>
          </a:prstGeom>
          <a:noFill/>
        </p:spPr>
        <p:txBody>
          <a:bodyPr wrap="square" rtlCol="0">
            <a:spAutoFit/>
          </a:bodyPr>
          <a:lstStyle/>
          <a:p>
            <a:pPr marL="285750" indent="-285750">
              <a:spcAft>
                <a:spcPts val="600"/>
              </a:spcAft>
              <a:buFont typeface="Wingdings" pitchFamily="2" charset="2"/>
              <a:buChar char="ü"/>
            </a:pPr>
            <a:r>
              <a:rPr lang="en-US" sz="1400" dirty="0">
                <a:solidFill>
                  <a:srgbClr val="203864"/>
                </a:solidFill>
              </a:rPr>
              <a:t>Recruiting foreign trained healthcare professionals to fill gaps in the workforce. </a:t>
            </a:r>
          </a:p>
          <a:p>
            <a:pPr marL="285750" indent="-285750">
              <a:spcAft>
                <a:spcPts val="600"/>
              </a:spcAft>
              <a:buFont typeface="Wingdings" pitchFamily="2" charset="2"/>
              <a:buChar char="ü"/>
            </a:pPr>
            <a:r>
              <a:rPr lang="en-US" sz="1400" dirty="0">
                <a:solidFill>
                  <a:srgbClr val="203864"/>
                </a:solidFill>
              </a:rPr>
              <a:t>Training programs to address skilled gaps. </a:t>
            </a:r>
          </a:p>
          <a:p>
            <a:pPr marL="285750" indent="-285750">
              <a:spcAft>
                <a:spcPts val="600"/>
              </a:spcAft>
              <a:buFont typeface="Wingdings" pitchFamily="2" charset="2"/>
              <a:buChar char="ü"/>
            </a:pPr>
            <a:r>
              <a:rPr lang="en-US" sz="1400" dirty="0">
                <a:solidFill>
                  <a:srgbClr val="203864"/>
                </a:solidFill>
              </a:rPr>
              <a:t>Interprofessional collaboration to optimize the healthcare workforce and improve patient care.</a:t>
            </a:r>
          </a:p>
          <a:p>
            <a:pPr marL="285750" indent="-285750">
              <a:spcAft>
                <a:spcPts val="600"/>
              </a:spcAft>
              <a:buFont typeface="Wingdings" pitchFamily="2" charset="2"/>
              <a:buChar char="ü"/>
            </a:pPr>
            <a:r>
              <a:rPr lang="en-US" sz="1400" dirty="0">
                <a:solidFill>
                  <a:srgbClr val="203864"/>
                </a:solidFill>
              </a:rPr>
              <a:t>Retention efforts:  improving working conditions, offering competitive salaries, and addressing issues of burnout.  </a:t>
            </a:r>
            <a:endParaRPr lang="en-GH" sz="1400" dirty="0">
              <a:solidFill>
                <a:srgbClr val="203864"/>
              </a:solidFill>
            </a:endParaRPr>
          </a:p>
        </p:txBody>
      </p:sp>
      <p:sp>
        <p:nvSpPr>
          <p:cNvPr id="13" name="Rectangle: Rounded Corners 12">
            <a:extLst>
              <a:ext uri="{FF2B5EF4-FFF2-40B4-BE49-F238E27FC236}">
                <a16:creationId xmlns:a16="http://schemas.microsoft.com/office/drawing/2014/main" id="{09BA3E49-09B1-A171-8B39-EB65CB729A45}"/>
              </a:ext>
            </a:extLst>
          </p:cNvPr>
          <p:cNvSpPr/>
          <p:nvPr/>
        </p:nvSpPr>
        <p:spPr>
          <a:xfrm>
            <a:off x="1023730" y="1152390"/>
            <a:ext cx="1798982" cy="367748"/>
          </a:xfrm>
          <a:prstGeom prst="roundRect">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 State of Affairs </a:t>
            </a:r>
            <a:endParaRPr lang="en-GH" sz="1600" dirty="0"/>
          </a:p>
        </p:txBody>
      </p:sp>
      <p:cxnSp>
        <p:nvCxnSpPr>
          <p:cNvPr id="15" name="Straight Connector 14">
            <a:extLst>
              <a:ext uri="{FF2B5EF4-FFF2-40B4-BE49-F238E27FC236}">
                <a16:creationId xmlns:a16="http://schemas.microsoft.com/office/drawing/2014/main" id="{27967037-A4D7-A0A9-24CC-98AD57AD1D02}"/>
              </a:ext>
            </a:extLst>
          </p:cNvPr>
          <p:cNvCxnSpPr/>
          <p:nvPr/>
        </p:nvCxnSpPr>
        <p:spPr>
          <a:xfrm>
            <a:off x="6568710" y="1340632"/>
            <a:ext cx="0" cy="527682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Rectangle: Rounded Corners 3">
            <a:extLst>
              <a:ext uri="{FF2B5EF4-FFF2-40B4-BE49-F238E27FC236}">
                <a16:creationId xmlns:a16="http://schemas.microsoft.com/office/drawing/2014/main" id="{69B31A14-D07A-E909-5FC6-F6C55B70E9C1}"/>
              </a:ext>
            </a:extLst>
          </p:cNvPr>
          <p:cNvSpPr/>
          <p:nvPr/>
        </p:nvSpPr>
        <p:spPr>
          <a:xfrm>
            <a:off x="7411103" y="4386556"/>
            <a:ext cx="1798982" cy="367748"/>
          </a:xfrm>
          <a:prstGeom prst="roundRect">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 The Solution</a:t>
            </a:r>
            <a:endParaRPr lang="en-GH" sz="1600" dirty="0"/>
          </a:p>
        </p:txBody>
      </p:sp>
      <p:sp>
        <p:nvSpPr>
          <p:cNvPr id="6" name="Rectangle: Rounded Corners 5">
            <a:extLst>
              <a:ext uri="{FF2B5EF4-FFF2-40B4-BE49-F238E27FC236}">
                <a16:creationId xmlns:a16="http://schemas.microsoft.com/office/drawing/2014/main" id="{29CA324F-2215-3D3A-68C3-AEBC7886E169}"/>
              </a:ext>
            </a:extLst>
          </p:cNvPr>
          <p:cNvSpPr/>
          <p:nvPr/>
        </p:nvSpPr>
        <p:spPr>
          <a:xfrm>
            <a:off x="7338644" y="1175370"/>
            <a:ext cx="2759086" cy="367748"/>
          </a:xfrm>
          <a:prstGeom prst="roundRect">
            <a:avLst/>
          </a:prstGeom>
          <a:gradFill flip="none" rotWithShape="1">
            <a:gsLst>
              <a:gs pos="0">
                <a:schemeClr val="accent1">
                  <a:tint val="66000"/>
                  <a:satMod val="160000"/>
                  <a:shade val="30000"/>
                  <a:satMod val="115000"/>
                </a:schemeClr>
              </a:gs>
              <a:gs pos="50000">
                <a:schemeClr val="accent1">
                  <a:tint val="66000"/>
                  <a:satMod val="160000"/>
                  <a:shade val="67500"/>
                  <a:satMod val="115000"/>
                </a:schemeClr>
              </a:gs>
              <a:gs pos="100000">
                <a:schemeClr val="accent1">
                  <a:tint val="66000"/>
                  <a:satMod val="160000"/>
                  <a:shade val="100000"/>
                  <a:satMod val="115000"/>
                </a:scheme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 Reasons for the Shortage </a:t>
            </a:r>
            <a:endParaRPr lang="en-GH" sz="1600" dirty="0"/>
          </a:p>
        </p:txBody>
      </p:sp>
      <p:sp>
        <p:nvSpPr>
          <p:cNvPr id="10" name="TextBox 9">
            <a:extLst>
              <a:ext uri="{FF2B5EF4-FFF2-40B4-BE49-F238E27FC236}">
                <a16:creationId xmlns:a16="http://schemas.microsoft.com/office/drawing/2014/main" id="{B23F7BC3-8223-9629-D935-817483B91FFA}"/>
              </a:ext>
            </a:extLst>
          </p:cNvPr>
          <p:cNvSpPr txBox="1"/>
          <p:nvPr/>
        </p:nvSpPr>
        <p:spPr>
          <a:xfrm>
            <a:off x="165474" y="1696041"/>
            <a:ext cx="857479" cy="400110"/>
          </a:xfrm>
          <a:prstGeom prst="rect">
            <a:avLst/>
          </a:prstGeom>
          <a:noFill/>
        </p:spPr>
        <p:txBody>
          <a:bodyPr wrap="none" rtlCol="0">
            <a:spAutoFit/>
          </a:bodyPr>
          <a:lstStyle/>
          <a:p>
            <a:r>
              <a:rPr lang="en-US" sz="2000" dirty="0">
                <a:solidFill>
                  <a:schemeClr val="accent2"/>
                </a:solidFill>
                <a:latin typeface="Cooper Black" panose="0208090404030B020404" pitchFamily="18" charset="0"/>
              </a:rPr>
              <a:t>124K</a:t>
            </a:r>
            <a:endParaRPr lang="en-GH" sz="2000" dirty="0">
              <a:solidFill>
                <a:schemeClr val="accent2"/>
              </a:solidFill>
              <a:latin typeface="Cooper Black" panose="0208090404030B020404" pitchFamily="18" charset="0"/>
            </a:endParaRPr>
          </a:p>
        </p:txBody>
      </p:sp>
      <p:sp>
        <p:nvSpPr>
          <p:cNvPr id="17" name="TextBox 16">
            <a:extLst>
              <a:ext uri="{FF2B5EF4-FFF2-40B4-BE49-F238E27FC236}">
                <a16:creationId xmlns:a16="http://schemas.microsoft.com/office/drawing/2014/main" id="{353EF874-D51F-BEF2-6784-EB1FEF56DDE0}"/>
              </a:ext>
            </a:extLst>
          </p:cNvPr>
          <p:cNvSpPr txBox="1"/>
          <p:nvPr/>
        </p:nvSpPr>
        <p:spPr>
          <a:xfrm>
            <a:off x="189769" y="2418043"/>
            <a:ext cx="857927" cy="400110"/>
          </a:xfrm>
          <a:prstGeom prst="rect">
            <a:avLst/>
          </a:prstGeom>
          <a:noFill/>
        </p:spPr>
        <p:txBody>
          <a:bodyPr wrap="none" rtlCol="0">
            <a:spAutoFit/>
          </a:bodyPr>
          <a:lstStyle/>
          <a:p>
            <a:r>
              <a:rPr lang="en-US" sz="2000" dirty="0">
                <a:solidFill>
                  <a:schemeClr val="accent2"/>
                </a:solidFill>
                <a:latin typeface="Cooper Black" panose="0208090404030B020404" pitchFamily="18" charset="0"/>
              </a:rPr>
              <a:t>200K</a:t>
            </a:r>
            <a:endParaRPr lang="en-GH" sz="2000" dirty="0">
              <a:solidFill>
                <a:schemeClr val="accent2"/>
              </a:solidFill>
              <a:latin typeface="Cooper Black" panose="0208090404030B020404" pitchFamily="18" charset="0"/>
            </a:endParaRPr>
          </a:p>
        </p:txBody>
      </p:sp>
      <p:pic>
        <p:nvPicPr>
          <p:cNvPr id="19" name="Picture 18">
            <a:extLst>
              <a:ext uri="{FF2B5EF4-FFF2-40B4-BE49-F238E27FC236}">
                <a16:creationId xmlns:a16="http://schemas.microsoft.com/office/drawing/2014/main" id="{660D74D4-A0A6-FD62-247F-9138E3C8C507}"/>
              </a:ext>
            </a:extLst>
          </p:cNvPr>
          <p:cNvPicPr>
            <a:picLocks noChangeAspect="1"/>
          </p:cNvPicPr>
          <p:nvPr/>
        </p:nvPicPr>
        <p:blipFill>
          <a:blip r:embed="rId2"/>
          <a:stretch>
            <a:fillRect/>
          </a:stretch>
        </p:blipFill>
        <p:spPr>
          <a:xfrm>
            <a:off x="299684" y="5606557"/>
            <a:ext cx="555576" cy="555576"/>
          </a:xfrm>
          <a:prstGeom prst="rect">
            <a:avLst/>
          </a:prstGeom>
        </p:spPr>
      </p:pic>
      <p:pic>
        <p:nvPicPr>
          <p:cNvPr id="20" name="Picture 19">
            <a:extLst>
              <a:ext uri="{FF2B5EF4-FFF2-40B4-BE49-F238E27FC236}">
                <a16:creationId xmlns:a16="http://schemas.microsoft.com/office/drawing/2014/main" id="{219A75E7-5A84-248B-DC7D-911DEEB20524}"/>
              </a:ext>
            </a:extLst>
          </p:cNvPr>
          <p:cNvPicPr>
            <a:picLocks noChangeAspect="1"/>
          </p:cNvPicPr>
          <p:nvPr/>
        </p:nvPicPr>
        <p:blipFill>
          <a:blip r:embed="rId3"/>
          <a:stretch>
            <a:fillRect/>
          </a:stretch>
        </p:blipFill>
        <p:spPr>
          <a:xfrm>
            <a:off x="317791" y="4894640"/>
            <a:ext cx="520403" cy="520403"/>
          </a:xfrm>
          <a:prstGeom prst="rect">
            <a:avLst/>
          </a:prstGeom>
        </p:spPr>
      </p:pic>
      <p:sp>
        <p:nvSpPr>
          <p:cNvPr id="22" name="TextBox 21">
            <a:extLst>
              <a:ext uri="{FF2B5EF4-FFF2-40B4-BE49-F238E27FC236}">
                <a16:creationId xmlns:a16="http://schemas.microsoft.com/office/drawing/2014/main" id="{3DE65497-202A-1122-9CE5-24CF3732ACC4}"/>
              </a:ext>
            </a:extLst>
          </p:cNvPr>
          <p:cNvSpPr txBox="1"/>
          <p:nvPr/>
        </p:nvSpPr>
        <p:spPr>
          <a:xfrm>
            <a:off x="995519" y="1636725"/>
            <a:ext cx="5297115" cy="523220"/>
          </a:xfrm>
          <a:prstGeom prst="rect">
            <a:avLst/>
          </a:prstGeom>
          <a:noFill/>
        </p:spPr>
        <p:txBody>
          <a:bodyPr wrap="square">
            <a:spAutoFit/>
          </a:bodyPr>
          <a:lstStyle/>
          <a:p>
            <a:r>
              <a:rPr lang="en-US" sz="1400" dirty="0">
                <a:solidFill>
                  <a:schemeClr val="accent1">
                    <a:lumMod val="50000"/>
                  </a:schemeClr>
                </a:solidFill>
              </a:rPr>
              <a:t>The US is projected to face a shortage of up to 124,000 physicians by 2034 as the demand outpaces supply*.</a:t>
            </a:r>
          </a:p>
        </p:txBody>
      </p:sp>
      <p:sp>
        <p:nvSpPr>
          <p:cNvPr id="24" name="TextBox 23">
            <a:extLst>
              <a:ext uri="{FF2B5EF4-FFF2-40B4-BE49-F238E27FC236}">
                <a16:creationId xmlns:a16="http://schemas.microsoft.com/office/drawing/2014/main" id="{B77FEA2C-2B0C-7E7B-596C-786CCDEFFFE4}"/>
              </a:ext>
            </a:extLst>
          </p:cNvPr>
          <p:cNvSpPr txBox="1"/>
          <p:nvPr/>
        </p:nvSpPr>
        <p:spPr>
          <a:xfrm>
            <a:off x="995519" y="2381763"/>
            <a:ext cx="5454433" cy="523220"/>
          </a:xfrm>
          <a:prstGeom prst="rect">
            <a:avLst/>
          </a:prstGeom>
          <a:noFill/>
        </p:spPr>
        <p:txBody>
          <a:bodyPr wrap="square">
            <a:spAutoFit/>
          </a:bodyPr>
          <a:lstStyle/>
          <a:p>
            <a:r>
              <a:rPr lang="en-US" sz="1400" dirty="0">
                <a:solidFill>
                  <a:srgbClr val="203864"/>
                </a:solidFill>
              </a:rPr>
              <a:t>200,000 nurses must be hired each year to meet rising demands. </a:t>
            </a:r>
          </a:p>
          <a:p>
            <a:r>
              <a:rPr lang="en-US" sz="1400" dirty="0">
                <a:solidFill>
                  <a:srgbClr val="203864"/>
                </a:solidFill>
              </a:rPr>
              <a:t>A shortage of home health aides is most acute.</a:t>
            </a:r>
            <a:endParaRPr lang="en-US" dirty="0">
              <a:solidFill>
                <a:srgbClr val="203864"/>
              </a:solidFill>
            </a:endParaRPr>
          </a:p>
        </p:txBody>
      </p:sp>
      <p:sp>
        <p:nvSpPr>
          <p:cNvPr id="26" name="TextBox 25">
            <a:extLst>
              <a:ext uri="{FF2B5EF4-FFF2-40B4-BE49-F238E27FC236}">
                <a16:creationId xmlns:a16="http://schemas.microsoft.com/office/drawing/2014/main" id="{0BF6C347-83DA-6F4A-2EEC-179FF5ADB554}"/>
              </a:ext>
            </a:extLst>
          </p:cNvPr>
          <p:cNvSpPr txBox="1"/>
          <p:nvPr/>
        </p:nvSpPr>
        <p:spPr>
          <a:xfrm>
            <a:off x="995520" y="3188356"/>
            <a:ext cx="5224882" cy="523220"/>
          </a:xfrm>
          <a:prstGeom prst="rect">
            <a:avLst/>
          </a:prstGeom>
          <a:noFill/>
        </p:spPr>
        <p:txBody>
          <a:bodyPr wrap="square">
            <a:spAutoFit/>
          </a:bodyPr>
          <a:lstStyle/>
          <a:p>
            <a:pPr algn="just"/>
            <a:r>
              <a:rPr lang="en-US" sz="1400" dirty="0">
                <a:solidFill>
                  <a:srgbClr val="203864"/>
                </a:solidFill>
              </a:rPr>
              <a:t>Hospitals are suffering a “national emergency,” projecting the overall shortage of nurses to reach 1.1 million by the end of 2023.</a:t>
            </a:r>
          </a:p>
        </p:txBody>
      </p:sp>
      <p:sp>
        <p:nvSpPr>
          <p:cNvPr id="28" name="TextBox 27">
            <a:extLst>
              <a:ext uri="{FF2B5EF4-FFF2-40B4-BE49-F238E27FC236}">
                <a16:creationId xmlns:a16="http://schemas.microsoft.com/office/drawing/2014/main" id="{88567797-0E92-612B-D5E1-461091AF9DBE}"/>
              </a:ext>
            </a:extLst>
          </p:cNvPr>
          <p:cNvSpPr txBox="1"/>
          <p:nvPr/>
        </p:nvSpPr>
        <p:spPr>
          <a:xfrm>
            <a:off x="995520" y="3933394"/>
            <a:ext cx="5382201" cy="738664"/>
          </a:xfrm>
          <a:prstGeom prst="rect">
            <a:avLst/>
          </a:prstGeom>
          <a:noFill/>
        </p:spPr>
        <p:txBody>
          <a:bodyPr wrap="square">
            <a:spAutoFit/>
          </a:bodyPr>
          <a:lstStyle/>
          <a:p>
            <a:r>
              <a:rPr lang="en-US" sz="1400" dirty="0">
                <a:solidFill>
                  <a:srgbClr val="203864"/>
                </a:solidFill>
              </a:rPr>
              <a:t>Increase in the aging population (Baby Boomers) - People in this demographic often require more medical care. The over-65 population will grow by 48% by 2032. </a:t>
            </a:r>
          </a:p>
        </p:txBody>
      </p:sp>
      <p:sp>
        <p:nvSpPr>
          <p:cNvPr id="30" name="TextBox 29">
            <a:extLst>
              <a:ext uri="{FF2B5EF4-FFF2-40B4-BE49-F238E27FC236}">
                <a16:creationId xmlns:a16="http://schemas.microsoft.com/office/drawing/2014/main" id="{6727A6AB-2BC3-998E-AE16-A867755F5228}"/>
              </a:ext>
            </a:extLst>
          </p:cNvPr>
          <p:cNvSpPr txBox="1"/>
          <p:nvPr/>
        </p:nvSpPr>
        <p:spPr>
          <a:xfrm>
            <a:off x="995520" y="4893876"/>
            <a:ext cx="5454440" cy="523220"/>
          </a:xfrm>
          <a:prstGeom prst="rect">
            <a:avLst/>
          </a:prstGeom>
          <a:noFill/>
        </p:spPr>
        <p:txBody>
          <a:bodyPr wrap="square">
            <a:spAutoFit/>
          </a:bodyPr>
          <a:lstStyle/>
          <a:p>
            <a:r>
              <a:rPr lang="en-US" sz="1400" dirty="0">
                <a:solidFill>
                  <a:schemeClr val="accent1">
                    <a:lumMod val="50000"/>
                  </a:schemeClr>
                </a:solidFill>
              </a:rPr>
              <a:t>Unfortunately, many working physicians will also be reaching retirement age along with the rest of the Baby Boomers.</a:t>
            </a:r>
          </a:p>
        </p:txBody>
      </p:sp>
      <p:sp>
        <p:nvSpPr>
          <p:cNvPr id="31" name="TextBox 30">
            <a:extLst>
              <a:ext uri="{FF2B5EF4-FFF2-40B4-BE49-F238E27FC236}">
                <a16:creationId xmlns:a16="http://schemas.microsoft.com/office/drawing/2014/main" id="{1F6C7884-4040-FC1E-1A7B-73544D6C64D8}"/>
              </a:ext>
            </a:extLst>
          </p:cNvPr>
          <p:cNvSpPr txBox="1"/>
          <p:nvPr/>
        </p:nvSpPr>
        <p:spPr>
          <a:xfrm>
            <a:off x="226713" y="3228559"/>
            <a:ext cx="790537" cy="400110"/>
          </a:xfrm>
          <a:prstGeom prst="rect">
            <a:avLst/>
          </a:prstGeom>
          <a:noFill/>
        </p:spPr>
        <p:txBody>
          <a:bodyPr wrap="none" rtlCol="0">
            <a:spAutoFit/>
          </a:bodyPr>
          <a:lstStyle/>
          <a:p>
            <a:r>
              <a:rPr lang="en-US" sz="2000" dirty="0">
                <a:solidFill>
                  <a:schemeClr val="accent2"/>
                </a:solidFill>
                <a:latin typeface="Cooper Black" panose="0208090404030B020404" pitchFamily="18" charset="0"/>
              </a:rPr>
              <a:t>1.1M</a:t>
            </a:r>
            <a:endParaRPr lang="en-GH" sz="2000" dirty="0">
              <a:solidFill>
                <a:schemeClr val="accent2"/>
              </a:solidFill>
              <a:latin typeface="Cooper Black" panose="0208090404030B020404" pitchFamily="18" charset="0"/>
            </a:endParaRPr>
          </a:p>
        </p:txBody>
      </p:sp>
      <p:pic>
        <p:nvPicPr>
          <p:cNvPr id="32" name="Picture 31">
            <a:extLst>
              <a:ext uri="{FF2B5EF4-FFF2-40B4-BE49-F238E27FC236}">
                <a16:creationId xmlns:a16="http://schemas.microsoft.com/office/drawing/2014/main" id="{32DD978D-9A6D-FE41-42FC-B91FCBAFD65C}"/>
              </a:ext>
            </a:extLst>
          </p:cNvPr>
          <p:cNvPicPr>
            <a:picLocks noChangeAspect="1"/>
          </p:cNvPicPr>
          <p:nvPr/>
        </p:nvPicPr>
        <p:blipFill rotWithShape="1">
          <a:blip r:embed="rId4"/>
          <a:srcRect l="36546"/>
          <a:stretch/>
        </p:blipFill>
        <p:spPr>
          <a:xfrm>
            <a:off x="225588" y="3921894"/>
            <a:ext cx="834309" cy="738664"/>
          </a:xfrm>
          <a:prstGeom prst="rect">
            <a:avLst/>
          </a:prstGeom>
        </p:spPr>
      </p:pic>
      <p:sp>
        <p:nvSpPr>
          <p:cNvPr id="3" name="Footer Placeholder 2">
            <a:extLst>
              <a:ext uri="{FF2B5EF4-FFF2-40B4-BE49-F238E27FC236}">
                <a16:creationId xmlns:a16="http://schemas.microsoft.com/office/drawing/2014/main" id="{9E68B607-1C16-A100-78E6-4C942EA68F0B}"/>
              </a:ext>
            </a:extLst>
          </p:cNvPr>
          <p:cNvSpPr>
            <a:spLocks noGrp="1"/>
          </p:cNvSpPr>
          <p:nvPr>
            <p:ph type="ftr" sz="quarter" idx="11"/>
          </p:nvPr>
        </p:nvSpPr>
        <p:spPr>
          <a:xfrm>
            <a:off x="4038600" y="6501025"/>
            <a:ext cx="4114800" cy="365125"/>
          </a:xfrm>
        </p:spPr>
        <p:txBody>
          <a:bodyPr/>
          <a:lstStyle/>
          <a:p>
            <a:r>
              <a:rPr lang="en-GH"/>
              <a:t>AHCN Program 11.18.23</a:t>
            </a:r>
            <a:endParaRPr lang="en-GH" dirty="0"/>
          </a:p>
        </p:txBody>
      </p:sp>
      <p:sp>
        <p:nvSpPr>
          <p:cNvPr id="11" name="Slide Number Placeholder 10">
            <a:extLst>
              <a:ext uri="{FF2B5EF4-FFF2-40B4-BE49-F238E27FC236}">
                <a16:creationId xmlns:a16="http://schemas.microsoft.com/office/drawing/2014/main" id="{B4CADF9A-BB23-CEF4-6142-72C66155379C}"/>
              </a:ext>
            </a:extLst>
          </p:cNvPr>
          <p:cNvSpPr>
            <a:spLocks noGrp="1"/>
          </p:cNvSpPr>
          <p:nvPr>
            <p:ph type="sldNum" sz="quarter" idx="12"/>
          </p:nvPr>
        </p:nvSpPr>
        <p:spPr>
          <a:xfrm>
            <a:off x="8610600" y="6529967"/>
            <a:ext cx="2743200" cy="365125"/>
          </a:xfrm>
        </p:spPr>
        <p:txBody>
          <a:bodyPr/>
          <a:lstStyle/>
          <a:p>
            <a:fld id="{BE692E23-C20B-4D44-A2E1-5ADF83A761CB}" type="slidenum">
              <a:rPr lang="en-GH" smtClean="0"/>
              <a:t>11</a:t>
            </a:fld>
            <a:endParaRPr lang="en-GH" dirty="0"/>
          </a:p>
        </p:txBody>
      </p:sp>
    </p:spTree>
    <p:extLst>
      <p:ext uri="{BB962C8B-B14F-4D97-AF65-F5344CB8AC3E}">
        <p14:creationId xmlns:p14="http://schemas.microsoft.com/office/powerpoint/2010/main" val="259167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317B2-E53E-E29B-67B2-F579A97244F6}"/>
              </a:ext>
            </a:extLst>
          </p:cNvPr>
          <p:cNvSpPr>
            <a:spLocks noGrp="1"/>
          </p:cNvSpPr>
          <p:nvPr>
            <p:ph type="title"/>
          </p:nvPr>
        </p:nvSpPr>
        <p:spPr>
          <a:xfrm>
            <a:off x="1474808" y="172614"/>
            <a:ext cx="10515600" cy="584775"/>
          </a:xfrm>
        </p:spPr>
        <p:txBody>
          <a:bodyPr>
            <a:normAutofit fontScale="90000"/>
          </a:bodyPr>
          <a:lstStyle/>
          <a:p>
            <a:pPr algn="ctr"/>
            <a:r>
              <a:rPr lang="en-US" b="1" dirty="0">
                <a:solidFill>
                  <a:schemeClr val="accent1">
                    <a:lumMod val="50000"/>
                  </a:schemeClr>
                </a:solidFill>
              </a:rPr>
              <a:t>Africa: The Supply - Current Situation </a:t>
            </a:r>
            <a:endParaRPr lang="en-GH" b="1" dirty="0">
              <a:solidFill>
                <a:schemeClr val="accent1">
                  <a:lumMod val="50000"/>
                </a:schemeClr>
              </a:solidFill>
            </a:endParaRPr>
          </a:p>
        </p:txBody>
      </p:sp>
      <p:sp>
        <p:nvSpPr>
          <p:cNvPr id="4" name="TextBox 3">
            <a:extLst>
              <a:ext uri="{FF2B5EF4-FFF2-40B4-BE49-F238E27FC236}">
                <a16:creationId xmlns:a16="http://schemas.microsoft.com/office/drawing/2014/main" id="{4C67090E-F1F2-48E4-BED9-4D31F72D7672}"/>
              </a:ext>
            </a:extLst>
          </p:cNvPr>
          <p:cNvSpPr txBox="1"/>
          <p:nvPr/>
        </p:nvSpPr>
        <p:spPr>
          <a:xfrm>
            <a:off x="1257834" y="5107738"/>
            <a:ext cx="4634345" cy="1384995"/>
          </a:xfrm>
          <a:prstGeom prst="rect">
            <a:avLst/>
          </a:prstGeom>
          <a:noFill/>
        </p:spPr>
        <p:txBody>
          <a:bodyPr wrap="square" rtlCol="0">
            <a:spAutoFit/>
          </a:bodyPr>
          <a:lstStyle/>
          <a:p>
            <a:pPr algn="just"/>
            <a:r>
              <a:rPr lang="en-US" sz="1400" b="0" i="0" dirty="0">
                <a:solidFill>
                  <a:schemeClr val="accent1">
                    <a:lumMod val="50000"/>
                  </a:schemeClr>
                </a:solidFill>
                <a:effectLst/>
                <a:latin typeface="Muli"/>
              </a:rPr>
              <a:t>Ghana is an imminent bilateral agreement with the British Government to send Ghanaian trained Nurses to the United Kingdom (UK) in exchange for financial considerations.</a:t>
            </a:r>
          </a:p>
          <a:p>
            <a:pPr algn="just"/>
            <a:endParaRPr lang="en-US" sz="1400" dirty="0">
              <a:solidFill>
                <a:schemeClr val="accent1">
                  <a:lumMod val="50000"/>
                </a:schemeClr>
              </a:solidFill>
            </a:endParaRPr>
          </a:p>
          <a:p>
            <a:pPr algn="just"/>
            <a:r>
              <a:rPr lang="en-US" sz="1400" dirty="0">
                <a:solidFill>
                  <a:schemeClr val="accent1">
                    <a:lumMod val="50000"/>
                  </a:schemeClr>
                </a:solidFill>
              </a:rPr>
              <a:t>Ghana has a similar agreement with Barbados where nurses are excelling.</a:t>
            </a:r>
            <a:endParaRPr lang="en-GH" sz="1400" dirty="0">
              <a:solidFill>
                <a:schemeClr val="accent1">
                  <a:lumMod val="50000"/>
                </a:schemeClr>
              </a:solidFill>
            </a:endParaRPr>
          </a:p>
        </p:txBody>
      </p:sp>
      <p:pic>
        <p:nvPicPr>
          <p:cNvPr id="5" name="Picture 4">
            <a:extLst>
              <a:ext uri="{FF2B5EF4-FFF2-40B4-BE49-F238E27FC236}">
                <a16:creationId xmlns:a16="http://schemas.microsoft.com/office/drawing/2014/main" id="{91B1E4F3-4857-8626-0E35-C887BAAAFFD4}"/>
              </a:ext>
            </a:extLst>
          </p:cNvPr>
          <p:cNvPicPr>
            <a:picLocks noChangeAspect="1"/>
          </p:cNvPicPr>
          <p:nvPr/>
        </p:nvPicPr>
        <p:blipFill>
          <a:blip r:embed="rId2"/>
          <a:stretch>
            <a:fillRect/>
          </a:stretch>
        </p:blipFill>
        <p:spPr>
          <a:xfrm>
            <a:off x="412660" y="1511642"/>
            <a:ext cx="707158" cy="707158"/>
          </a:xfrm>
          <a:prstGeom prst="rect">
            <a:avLst/>
          </a:prstGeom>
        </p:spPr>
      </p:pic>
      <p:sp>
        <p:nvSpPr>
          <p:cNvPr id="8" name="TextBox 7">
            <a:extLst>
              <a:ext uri="{FF2B5EF4-FFF2-40B4-BE49-F238E27FC236}">
                <a16:creationId xmlns:a16="http://schemas.microsoft.com/office/drawing/2014/main" id="{B29C2F47-FA57-06EE-066E-93FFCF591123}"/>
              </a:ext>
            </a:extLst>
          </p:cNvPr>
          <p:cNvSpPr txBox="1"/>
          <p:nvPr/>
        </p:nvSpPr>
        <p:spPr>
          <a:xfrm>
            <a:off x="1257834" y="1215908"/>
            <a:ext cx="4685771" cy="1600438"/>
          </a:xfrm>
          <a:prstGeom prst="rect">
            <a:avLst/>
          </a:prstGeom>
          <a:noFill/>
        </p:spPr>
        <p:txBody>
          <a:bodyPr wrap="square">
            <a:spAutoFit/>
          </a:bodyPr>
          <a:lstStyle/>
          <a:p>
            <a:pPr algn="just"/>
            <a:r>
              <a:rPr lang="en-US" sz="1400" dirty="0">
                <a:solidFill>
                  <a:schemeClr val="accent1">
                    <a:lumMod val="50000"/>
                  </a:schemeClr>
                </a:solidFill>
              </a:rPr>
              <a:t>Healthcare professionals are migrating from Africa to developed countries in search of better professional and personal opportunities. In recent years, this phenomenon has accelerated significantly.</a:t>
            </a:r>
          </a:p>
          <a:p>
            <a:pPr algn="just"/>
            <a:endParaRPr lang="en-US" sz="1400" dirty="0">
              <a:solidFill>
                <a:schemeClr val="accent1">
                  <a:lumMod val="50000"/>
                </a:schemeClr>
              </a:solidFill>
            </a:endParaRPr>
          </a:p>
          <a:p>
            <a:pPr algn="just"/>
            <a:r>
              <a:rPr lang="en-US" sz="1400" dirty="0">
                <a:solidFill>
                  <a:schemeClr val="accent1">
                    <a:lumMod val="50000"/>
                  </a:schemeClr>
                </a:solidFill>
              </a:rPr>
              <a:t>Healthcare professionals from South Africa, Ghana and Nigeria are in high demand in the USA  and UK.</a:t>
            </a:r>
          </a:p>
        </p:txBody>
      </p:sp>
      <p:sp>
        <p:nvSpPr>
          <p:cNvPr id="10" name="TextBox 9">
            <a:extLst>
              <a:ext uri="{FF2B5EF4-FFF2-40B4-BE49-F238E27FC236}">
                <a16:creationId xmlns:a16="http://schemas.microsoft.com/office/drawing/2014/main" id="{7802EB8A-0B75-4BC7-442E-D30124E12D98}"/>
              </a:ext>
            </a:extLst>
          </p:cNvPr>
          <p:cNvSpPr txBox="1"/>
          <p:nvPr/>
        </p:nvSpPr>
        <p:spPr>
          <a:xfrm>
            <a:off x="1257834" y="2957358"/>
            <a:ext cx="4634345" cy="738664"/>
          </a:xfrm>
          <a:prstGeom prst="rect">
            <a:avLst/>
          </a:prstGeom>
          <a:noFill/>
        </p:spPr>
        <p:txBody>
          <a:bodyPr wrap="square">
            <a:spAutoFit/>
          </a:bodyPr>
          <a:lstStyle/>
          <a:p>
            <a:pPr algn="just"/>
            <a:r>
              <a:rPr lang="en-US" sz="1400" dirty="0">
                <a:solidFill>
                  <a:schemeClr val="accent1">
                    <a:lumMod val="50000"/>
                  </a:schemeClr>
                </a:solidFill>
              </a:rPr>
              <a:t>In 2022 more than 3,000 nurses migrated from Ghana for greener pastures because of the unemployment situation, unfair salary scales and poor conditions of service.</a:t>
            </a:r>
          </a:p>
        </p:txBody>
      </p:sp>
      <p:sp>
        <p:nvSpPr>
          <p:cNvPr id="16" name="TextBox 15">
            <a:extLst>
              <a:ext uri="{FF2B5EF4-FFF2-40B4-BE49-F238E27FC236}">
                <a16:creationId xmlns:a16="http://schemas.microsoft.com/office/drawing/2014/main" id="{1D1E87C8-BA76-7757-9390-6D155DAF0877}"/>
              </a:ext>
            </a:extLst>
          </p:cNvPr>
          <p:cNvSpPr txBox="1"/>
          <p:nvPr/>
        </p:nvSpPr>
        <p:spPr>
          <a:xfrm>
            <a:off x="1257834" y="4153764"/>
            <a:ext cx="4634345" cy="738664"/>
          </a:xfrm>
          <a:prstGeom prst="rect">
            <a:avLst/>
          </a:prstGeom>
          <a:noFill/>
        </p:spPr>
        <p:txBody>
          <a:bodyPr wrap="square">
            <a:spAutoFit/>
          </a:bodyPr>
          <a:lstStyle/>
          <a:p>
            <a:pPr algn="just"/>
            <a:r>
              <a:rPr lang="en-US" sz="1400" dirty="0">
                <a:solidFill>
                  <a:schemeClr val="accent1">
                    <a:lumMod val="50000"/>
                  </a:schemeClr>
                </a:solidFill>
              </a:rPr>
              <a:t>The UK, Americas, Australia and Ireland generally offer better working conditions, flexible work schedules and better pay hence emigration to these locations.</a:t>
            </a:r>
          </a:p>
        </p:txBody>
      </p:sp>
      <p:grpSp>
        <p:nvGrpSpPr>
          <p:cNvPr id="21" name="Group 20">
            <a:extLst>
              <a:ext uri="{FF2B5EF4-FFF2-40B4-BE49-F238E27FC236}">
                <a16:creationId xmlns:a16="http://schemas.microsoft.com/office/drawing/2014/main" id="{AF3766B7-FC88-09D0-59E8-27638EB06286}"/>
              </a:ext>
            </a:extLst>
          </p:cNvPr>
          <p:cNvGrpSpPr/>
          <p:nvPr/>
        </p:nvGrpSpPr>
        <p:grpSpPr>
          <a:xfrm>
            <a:off x="201583" y="4219749"/>
            <a:ext cx="926372" cy="892737"/>
            <a:chOff x="543787" y="3665450"/>
            <a:chExt cx="1071588" cy="1013972"/>
          </a:xfrm>
        </p:grpSpPr>
        <p:pic>
          <p:nvPicPr>
            <p:cNvPr id="12" name="Picture 11">
              <a:extLst>
                <a:ext uri="{FF2B5EF4-FFF2-40B4-BE49-F238E27FC236}">
                  <a16:creationId xmlns:a16="http://schemas.microsoft.com/office/drawing/2014/main" id="{5E28C085-E059-E695-4930-C380EC135636}"/>
                </a:ext>
              </a:extLst>
            </p:cNvPr>
            <p:cNvPicPr>
              <a:picLocks noChangeAspect="1"/>
            </p:cNvPicPr>
            <p:nvPr/>
          </p:nvPicPr>
          <p:blipFill>
            <a:blip r:embed="rId3"/>
            <a:stretch>
              <a:fillRect/>
            </a:stretch>
          </p:blipFill>
          <p:spPr>
            <a:xfrm>
              <a:off x="598621" y="3665450"/>
              <a:ext cx="447472" cy="447472"/>
            </a:xfrm>
            <a:prstGeom prst="rect">
              <a:avLst/>
            </a:prstGeom>
          </p:spPr>
        </p:pic>
        <p:pic>
          <p:nvPicPr>
            <p:cNvPr id="17" name="Picture 16">
              <a:extLst>
                <a:ext uri="{FF2B5EF4-FFF2-40B4-BE49-F238E27FC236}">
                  <a16:creationId xmlns:a16="http://schemas.microsoft.com/office/drawing/2014/main" id="{2A25A643-2F36-23AE-AB66-E74732A84287}"/>
                </a:ext>
              </a:extLst>
            </p:cNvPr>
            <p:cNvPicPr>
              <a:picLocks noChangeAspect="1"/>
            </p:cNvPicPr>
            <p:nvPr/>
          </p:nvPicPr>
          <p:blipFill>
            <a:blip r:embed="rId4"/>
            <a:stretch>
              <a:fillRect/>
            </a:stretch>
          </p:blipFill>
          <p:spPr>
            <a:xfrm>
              <a:off x="1167319" y="3665450"/>
              <a:ext cx="447472" cy="447472"/>
            </a:xfrm>
            <a:prstGeom prst="rect">
              <a:avLst/>
            </a:prstGeom>
          </p:spPr>
        </p:pic>
        <p:pic>
          <p:nvPicPr>
            <p:cNvPr id="18" name="Picture 17">
              <a:extLst>
                <a:ext uri="{FF2B5EF4-FFF2-40B4-BE49-F238E27FC236}">
                  <a16:creationId xmlns:a16="http://schemas.microsoft.com/office/drawing/2014/main" id="{4C055F53-7145-E5BC-7656-7435CD707FF9}"/>
                </a:ext>
              </a:extLst>
            </p:cNvPr>
            <p:cNvPicPr>
              <a:picLocks noChangeAspect="1"/>
            </p:cNvPicPr>
            <p:nvPr/>
          </p:nvPicPr>
          <p:blipFill>
            <a:blip r:embed="rId5"/>
            <a:stretch>
              <a:fillRect/>
            </a:stretch>
          </p:blipFill>
          <p:spPr>
            <a:xfrm>
              <a:off x="543787" y="4177117"/>
              <a:ext cx="502306" cy="502305"/>
            </a:xfrm>
            <a:prstGeom prst="rect">
              <a:avLst/>
            </a:prstGeom>
          </p:spPr>
        </p:pic>
        <p:pic>
          <p:nvPicPr>
            <p:cNvPr id="19" name="Picture 18">
              <a:extLst>
                <a:ext uri="{FF2B5EF4-FFF2-40B4-BE49-F238E27FC236}">
                  <a16:creationId xmlns:a16="http://schemas.microsoft.com/office/drawing/2014/main" id="{C182C5BB-364E-87D1-2D10-694887A31939}"/>
                </a:ext>
              </a:extLst>
            </p:cNvPr>
            <p:cNvPicPr>
              <a:picLocks noChangeAspect="1"/>
            </p:cNvPicPr>
            <p:nvPr/>
          </p:nvPicPr>
          <p:blipFill>
            <a:blip r:embed="rId6"/>
            <a:stretch>
              <a:fillRect/>
            </a:stretch>
          </p:blipFill>
          <p:spPr>
            <a:xfrm>
              <a:off x="1167319" y="4177118"/>
              <a:ext cx="448056" cy="448056"/>
            </a:xfrm>
            <a:prstGeom prst="rect">
              <a:avLst/>
            </a:prstGeom>
          </p:spPr>
        </p:pic>
      </p:grpSp>
      <p:pic>
        <p:nvPicPr>
          <p:cNvPr id="20" name="Picture 19">
            <a:extLst>
              <a:ext uri="{FF2B5EF4-FFF2-40B4-BE49-F238E27FC236}">
                <a16:creationId xmlns:a16="http://schemas.microsoft.com/office/drawing/2014/main" id="{A9E7CD32-81E9-11AF-471A-D037E8A50DCF}"/>
              </a:ext>
            </a:extLst>
          </p:cNvPr>
          <p:cNvPicPr>
            <a:picLocks noChangeAspect="1"/>
          </p:cNvPicPr>
          <p:nvPr/>
        </p:nvPicPr>
        <p:blipFill>
          <a:blip r:embed="rId7"/>
          <a:stretch>
            <a:fillRect/>
          </a:stretch>
        </p:blipFill>
        <p:spPr>
          <a:xfrm>
            <a:off x="433735" y="5453125"/>
            <a:ext cx="694220" cy="694220"/>
          </a:xfrm>
          <a:prstGeom prst="rect">
            <a:avLst/>
          </a:prstGeom>
        </p:spPr>
      </p:pic>
      <p:pic>
        <p:nvPicPr>
          <p:cNvPr id="23" name="Picture 22">
            <a:extLst>
              <a:ext uri="{FF2B5EF4-FFF2-40B4-BE49-F238E27FC236}">
                <a16:creationId xmlns:a16="http://schemas.microsoft.com/office/drawing/2014/main" id="{03BCF1C7-77F4-3F92-985B-58F9F400780F}"/>
              </a:ext>
            </a:extLst>
          </p:cNvPr>
          <p:cNvPicPr>
            <a:picLocks noChangeAspect="1"/>
          </p:cNvPicPr>
          <p:nvPr/>
        </p:nvPicPr>
        <p:blipFill>
          <a:blip r:embed="rId8"/>
          <a:stretch>
            <a:fillRect/>
          </a:stretch>
        </p:blipFill>
        <p:spPr>
          <a:xfrm>
            <a:off x="6321288" y="4253159"/>
            <a:ext cx="3152215" cy="1928967"/>
          </a:xfrm>
          <a:prstGeom prst="rect">
            <a:avLst/>
          </a:prstGeom>
        </p:spPr>
      </p:pic>
      <p:sp>
        <p:nvSpPr>
          <p:cNvPr id="25" name="TextBox 24">
            <a:extLst>
              <a:ext uri="{FF2B5EF4-FFF2-40B4-BE49-F238E27FC236}">
                <a16:creationId xmlns:a16="http://schemas.microsoft.com/office/drawing/2014/main" id="{1657CD2D-B3EA-2505-F4B7-8AB3CF208673}"/>
              </a:ext>
            </a:extLst>
          </p:cNvPr>
          <p:cNvSpPr txBox="1"/>
          <p:nvPr/>
        </p:nvSpPr>
        <p:spPr>
          <a:xfrm>
            <a:off x="9581322" y="4432812"/>
            <a:ext cx="2484781" cy="1384995"/>
          </a:xfrm>
          <a:prstGeom prst="rect">
            <a:avLst/>
          </a:prstGeom>
          <a:noFill/>
        </p:spPr>
        <p:txBody>
          <a:bodyPr wrap="square">
            <a:spAutoFit/>
          </a:bodyPr>
          <a:lstStyle/>
          <a:p>
            <a:r>
              <a:rPr lang="en-US" sz="1200" dirty="0">
                <a:solidFill>
                  <a:schemeClr val="accent1">
                    <a:lumMod val="50000"/>
                  </a:schemeClr>
                </a:solidFill>
              </a:rPr>
              <a:t>Ghana: The period shows an increase of more than 80%  enrollment into professional nursing. </a:t>
            </a:r>
          </a:p>
          <a:p>
            <a:endParaRPr lang="en-US" sz="1200" dirty="0">
              <a:solidFill>
                <a:schemeClr val="accent1">
                  <a:lumMod val="50000"/>
                </a:schemeClr>
              </a:solidFill>
            </a:endParaRPr>
          </a:p>
          <a:p>
            <a:r>
              <a:rPr lang="en-US" sz="1200" dirty="0">
                <a:solidFill>
                  <a:schemeClr val="accent1">
                    <a:lumMod val="50000"/>
                  </a:schemeClr>
                </a:solidFill>
              </a:rPr>
              <a:t>81% of professional nurses are younger than 35 years compared to 2008  which was 43%.</a:t>
            </a:r>
          </a:p>
        </p:txBody>
      </p:sp>
      <p:pic>
        <p:nvPicPr>
          <p:cNvPr id="28" name="Picture 27">
            <a:extLst>
              <a:ext uri="{FF2B5EF4-FFF2-40B4-BE49-F238E27FC236}">
                <a16:creationId xmlns:a16="http://schemas.microsoft.com/office/drawing/2014/main" id="{E037F817-1774-0865-F720-F54F2815CAC1}"/>
              </a:ext>
            </a:extLst>
          </p:cNvPr>
          <p:cNvPicPr>
            <a:picLocks noChangeAspect="1"/>
          </p:cNvPicPr>
          <p:nvPr/>
        </p:nvPicPr>
        <p:blipFill rotWithShape="1">
          <a:blip r:embed="rId9"/>
          <a:srcRect l="51194" t="2750" r="-1"/>
          <a:stretch/>
        </p:blipFill>
        <p:spPr>
          <a:xfrm>
            <a:off x="9106069" y="1215131"/>
            <a:ext cx="2884341" cy="1986381"/>
          </a:xfrm>
          <a:prstGeom prst="rect">
            <a:avLst/>
          </a:prstGeom>
        </p:spPr>
      </p:pic>
      <p:pic>
        <p:nvPicPr>
          <p:cNvPr id="29" name="Picture 28">
            <a:extLst>
              <a:ext uri="{FF2B5EF4-FFF2-40B4-BE49-F238E27FC236}">
                <a16:creationId xmlns:a16="http://schemas.microsoft.com/office/drawing/2014/main" id="{61BF591D-69A5-A739-7420-8537AF660A31}"/>
              </a:ext>
            </a:extLst>
          </p:cNvPr>
          <p:cNvPicPr>
            <a:picLocks noChangeAspect="1"/>
          </p:cNvPicPr>
          <p:nvPr/>
        </p:nvPicPr>
        <p:blipFill rotWithShape="1">
          <a:blip r:embed="rId9"/>
          <a:srcRect l="1342" t="2750" r="50858"/>
          <a:stretch/>
        </p:blipFill>
        <p:spPr>
          <a:xfrm>
            <a:off x="6197434" y="1215131"/>
            <a:ext cx="2824848" cy="1986381"/>
          </a:xfrm>
          <a:prstGeom prst="rect">
            <a:avLst/>
          </a:prstGeom>
        </p:spPr>
      </p:pic>
      <p:cxnSp>
        <p:nvCxnSpPr>
          <p:cNvPr id="31" name="Straight Connector 30">
            <a:extLst>
              <a:ext uri="{FF2B5EF4-FFF2-40B4-BE49-F238E27FC236}">
                <a16:creationId xmlns:a16="http://schemas.microsoft.com/office/drawing/2014/main" id="{D3BEFAA6-164F-5460-2928-2F989FB75BC3}"/>
              </a:ext>
            </a:extLst>
          </p:cNvPr>
          <p:cNvCxnSpPr/>
          <p:nvPr/>
        </p:nvCxnSpPr>
        <p:spPr>
          <a:xfrm>
            <a:off x="6031996" y="1215907"/>
            <a:ext cx="0" cy="527682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63577FDC-3ABC-3A28-958E-D1582B6910E2}"/>
              </a:ext>
            </a:extLst>
          </p:cNvPr>
          <p:cNvSpPr txBox="1"/>
          <p:nvPr/>
        </p:nvSpPr>
        <p:spPr>
          <a:xfrm>
            <a:off x="6321287" y="3291509"/>
            <a:ext cx="5669121" cy="461665"/>
          </a:xfrm>
          <a:prstGeom prst="rect">
            <a:avLst/>
          </a:prstGeom>
          <a:noFill/>
        </p:spPr>
        <p:txBody>
          <a:bodyPr wrap="square">
            <a:spAutoFit/>
          </a:bodyPr>
          <a:lstStyle/>
          <a:p>
            <a:r>
              <a:rPr lang="en-US" sz="1200" dirty="0">
                <a:solidFill>
                  <a:schemeClr val="accent1">
                    <a:lumMod val="50000"/>
                  </a:schemeClr>
                </a:solidFill>
              </a:rPr>
              <a:t>South Africa: A consistent increase in the number of health professionals who are willing to migrate.</a:t>
            </a:r>
          </a:p>
        </p:txBody>
      </p:sp>
      <p:sp>
        <p:nvSpPr>
          <p:cNvPr id="9" name="TextBox 8">
            <a:extLst>
              <a:ext uri="{FF2B5EF4-FFF2-40B4-BE49-F238E27FC236}">
                <a16:creationId xmlns:a16="http://schemas.microsoft.com/office/drawing/2014/main" id="{2BE65342-3114-6C52-B8D9-C64EBEE17025}"/>
              </a:ext>
            </a:extLst>
          </p:cNvPr>
          <p:cNvSpPr txBox="1"/>
          <p:nvPr/>
        </p:nvSpPr>
        <p:spPr>
          <a:xfrm>
            <a:off x="301860" y="3091454"/>
            <a:ext cx="550151" cy="400110"/>
          </a:xfrm>
          <a:prstGeom prst="rect">
            <a:avLst/>
          </a:prstGeom>
          <a:noFill/>
        </p:spPr>
        <p:txBody>
          <a:bodyPr wrap="none" rtlCol="0">
            <a:spAutoFit/>
          </a:bodyPr>
          <a:lstStyle/>
          <a:p>
            <a:r>
              <a:rPr lang="en-US" sz="2000" dirty="0">
                <a:solidFill>
                  <a:schemeClr val="accent2"/>
                </a:solidFill>
                <a:latin typeface="Cooper Black" panose="0208090404030B020404" pitchFamily="18" charset="0"/>
              </a:rPr>
              <a:t>3K</a:t>
            </a:r>
            <a:endParaRPr lang="en-GH" sz="2000" dirty="0">
              <a:solidFill>
                <a:schemeClr val="accent2"/>
              </a:solidFill>
              <a:latin typeface="Cooper Black" panose="0208090404030B020404" pitchFamily="18" charset="0"/>
            </a:endParaRPr>
          </a:p>
        </p:txBody>
      </p:sp>
      <p:sp>
        <p:nvSpPr>
          <p:cNvPr id="3" name="Footer Placeholder 2">
            <a:extLst>
              <a:ext uri="{FF2B5EF4-FFF2-40B4-BE49-F238E27FC236}">
                <a16:creationId xmlns:a16="http://schemas.microsoft.com/office/drawing/2014/main" id="{E4601D30-A084-FBDD-AF5C-89B8F31FABED}"/>
              </a:ext>
            </a:extLst>
          </p:cNvPr>
          <p:cNvSpPr>
            <a:spLocks noGrp="1"/>
          </p:cNvSpPr>
          <p:nvPr>
            <p:ph type="ftr" sz="quarter" idx="11"/>
          </p:nvPr>
        </p:nvSpPr>
        <p:spPr>
          <a:xfrm>
            <a:off x="4038600" y="6466304"/>
            <a:ext cx="4114800" cy="365125"/>
          </a:xfrm>
        </p:spPr>
        <p:txBody>
          <a:bodyPr/>
          <a:lstStyle/>
          <a:p>
            <a:r>
              <a:rPr lang="en-GH"/>
              <a:t>AHCN Program 11.18.23</a:t>
            </a:r>
            <a:endParaRPr lang="en-GH" dirty="0"/>
          </a:p>
        </p:txBody>
      </p:sp>
      <p:sp>
        <p:nvSpPr>
          <p:cNvPr id="6" name="Slide Number Placeholder 5">
            <a:extLst>
              <a:ext uri="{FF2B5EF4-FFF2-40B4-BE49-F238E27FC236}">
                <a16:creationId xmlns:a16="http://schemas.microsoft.com/office/drawing/2014/main" id="{4B4C44D0-982D-ADA8-0EFE-DA19153CFED3}"/>
              </a:ext>
            </a:extLst>
          </p:cNvPr>
          <p:cNvSpPr>
            <a:spLocks noGrp="1"/>
          </p:cNvSpPr>
          <p:nvPr>
            <p:ph type="sldNum" sz="quarter" idx="12"/>
          </p:nvPr>
        </p:nvSpPr>
        <p:spPr>
          <a:xfrm>
            <a:off x="8610600" y="6472090"/>
            <a:ext cx="2743200" cy="365125"/>
          </a:xfrm>
        </p:spPr>
        <p:txBody>
          <a:bodyPr/>
          <a:lstStyle/>
          <a:p>
            <a:fld id="{BE692E23-C20B-4D44-A2E1-5ADF83A761CB}" type="slidenum">
              <a:rPr lang="en-GH" smtClean="0"/>
              <a:t>12</a:t>
            </a:fld>
            <a:endParaRPr lang="en-GH"/>
          </a:p>
        </p:txBody>
      </p:sp>
    </p:spTree>
    <p:extLst>
      <p:ext uri="{BB962C8B-B14F-4D97-AF65-F5344CB8AC3E}">
        <p14:creationId xmlns:p14="http://schemas.microsoft.com/office/powerpoint/2010/main" val="278283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0" y="4425696"/>
            <a:ext cx="8485632" cy="999744"/>
          </a:xfrm>
        </p:spPr>
        <p:txBody>
          <a:bodyPr>
            <a:noAutofit/>
          </a:bodyPr>
          <a:lstStyle/>
          <a:p>
            <a:pPr algn="ctr"/>
            <a:br>
              <a:rPr lang="en-US" sz="4000" b="1" dirty="0">
                <a:solidFill>
                  <a:schemeClr val="bg1"/>
                </a:solidFill>
              </a:rPr>
            </a:br>
            <a:br>
              <a:rPr lang="en-US" sz="4000" b="1" dirty="0">
                <a:solidFill>
                  <a:schemeClr val="bg1"/>
                </a:solidFill>
              </a:rPr>
            </a:br>
            <a:br>
              <a:rPr lang="en-US" sz="4000" b="1" dirty="0">
                <a:solidFill>
                  <a:schemeClr val="bg1"/>
                </a:solidFill>
              </a:rPr>
            </a:br>
            <a:r>
              <a:rPr lang="en-US" sz="4000" b="1" dirty="0">
                <a:solidFill>
                  <a:schemeClr val="bg1"/>
                </a:solidFill>
              </a:rPr>
              <a:t>Discovery and Sponsorship Selection</a:t>
            </a:r>
            <a:endParaRPr lang="en-GH" sz="4000" b="1" dirty="0">
              <a:solidFill>
                <a:schemeClr val="bg1"/>
              </a:solidFill>
            </a:endParaRPr>
          </a:p>
        </p:txBody>
      </p:sp>
      <p:sp>
        <p:nvSpPr>
          <p:cNvPr id="3" name="Footer Placeholder 2">
            <a:extLst>
              <a:ext uri="{FF2B5EF4-FFF2-40B4-BE49-F238E27FC236}">
                <a16:creationId xmlns:a16="http://schemas.microsoft.com/office/drawing/2014/main" id="{9F65787B-C422-354D-7F43-0C5E784FBA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AHCN Program 11.18.23</a:t>
            </a:r>
          </a:p>
        </p:txBody>
      </p:sp>
      <p:sp>
        <p:nvSpPr>
          <p:cNvPr id="4" name="Slide Number Placeholder 3">
            <a:extLst>
              <a:ext uri="{FF2B5EF4-FFF2-40B4-BE49-F238E27FC236}">
                <a16:creationId xmlns:a16="http://schemas.microsoft.com/office/drawing/2014/main" id="{C4A6D572-EE71-E1BC-8800-DD1A622D00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92E23-C20B-4D44-A2E1-5ADF83A761CB}" type="slidenum">
              <a:rPr kumimoji="0" lang="en-G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137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268356" y="5236768"/>
            <a:ext cx="10146575" cy="568730"/>
          </a:xfrm>
        </p:spPr>
        <p:txBody>
          <a:bodyPr>
            <a:noAutofit/>
          </a:bodyPr>
          <a:lstStyle/>
          <a:p>
            <a:r>
              <a:rPr lang="en-US" sz="4000" b="1" dirty="0">
                <a:solidFill>
                  <a:schemeClr val="bg1"/>
                </a:solidFill>
              </a:rPr>
              <a:t>Sponsorship Needs Assessment </a:t>
            </a:r>
            <a:endParaRPr lang="en-GH" sz="4000" b="1" dirty="0">
              <a:solidFill>
                <a:schemeClr val="bg1"/>
              </a:solidFill>
            </a:endParaRPr>
          </a:p>
        </p:txBody>
      </p:sp>
      <p:sp>
        <p:nvSpPr>
          <p:cNvPr id="3" name="Footer Placeholder 2">
            <a:extLst>
              <a:ext uri="{FF2B5EF4-FFF2-40B4-BE49-F238E27FC236}">
                <a16:creationId xmlns:a16="http://schemas.microsoft.com/office/drawing/2014/main" id="{AA6DFA55-66E1-30E7-47E8-5624413AA5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AHCN Program 11.18.23</a:t>
            </a:r>
          </a:p>
        </p:txBody>
      </p:sp>
      <p:sp>
        <p:nvSpPr>
          <p:cNvPr id="4" name="Slide Number Placeholder 3">
            <a:extLst>
              <a:ext uri="{FF2B5EF4-FFF2-40B4-BE49-F238E27FC236}">
                <a16:creationId xmlns:a16="http://schemas.microsoft.com/office/drawing/2014/main" id="{AFBF210B-8205-A157-637F-A964B1D0FC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92E23-C20B-4D44-A2E1-5ADF83A761CB}" type="slidenum">
              <a:rPr kumimoji="0" lang="en-G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6126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268356" y="5236768"/>
            <a:ext cx="10146575" cy="568730"/>
          </a:xfrm>
        </p:spPr>
        <p:txBody>
          <a:bodyPr>
            <a:noAutofit/>
          </a:bodyPr>
          <a:lstStyle/>
          <a:p>
            <a:r>
              <a:rPr lang="en-US" sz="4000" b="1" dirty="0">
                <a:solidFill>
                  <a:schemeClr val="bg1"/>
                </a:solidFill>
              </a:rPr>
              <a:t>Sponsorship Next Steps</a:t>
            </a:r>
            <a:endParaRPr lang="en-GH" sz="4000" b="1" dirty="0">
              <a:solidFill>
                <a:schemeClr val="bg1"/>
              </a:solidFill>
            </a:endParaRPr>
          </a:p>
        </p:txBody>
      </p:sp>
      <p:sp>
        <p:nvSpPr>
          <p:cNvPr id="3" name="Footer Placeholder 2">
            <a:extLst>
              <a:ext uri="{FF2B5EF4-FFF2-40B4-BE49-F238E27FC236}">
                <a16:creationId xmlns:a16="http://schemas.microsoft.com/office/drawing/2014/main" id="{AA6DFA55-66E1-30E7-47E8-5624413AA5E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AHCN Program 11.18.23</a:t>
            </a:r>
          </a:p>
        </p:txBody>
      </p:sp>
      <p:sp>
        <p:nvSpPr>
          <p:cNvPr id="4" name="Slide Number Placeholder 3">
            <a:extLst>
              <a:ext uri="{FF2B5EF4-FFF2-40B4-BE49-F238E27FC236}">
                <a16:creationId xmlns:a16="http://schemas.microsoft.com/office/drawing/2014/main" id="{AFBF210B-8205-A157-637F-A964B1D0FC6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92E23-C20B-4D44-A2E1-5ADF83A761CB}" type="slidenum">
              <a:rPr kumimoji="0" lang="en-G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25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84C50-565D-CE6B-A859-ACCF152A5F66}"/>
              </a:ext>
            </a:extLst>
          </p:cNvPr>
          <p:cNvSpPr>
            <a:spLocks noGrp="1"/>
          </p:cNvSpPr>
          <p:nvPr>
            <p:ph type="title"/>
          </p:nvPr>
        </p:nvSpPr>
        <p:spPr>
          <a:xfrm>
            <a:off x="1755648" y="658369"/>
            <a:ext cx="6266688" cy="1292351"/>
          </a:xfrm>
        </p:spPr>
        <p:txBody>
          <a:bodyPr/>
          <a:lstStyle/>
          <a:p>
            <a:r>
              <a:rPr lang="en-US" sz="4000" dirty="0">
                <a:solidFill>
                  <a:srgbClr val="203864"/>
                </a:solidFill>
                <a:latin typeface="+mn-lt"/>
              </a:rPr>
              <a:t>Contact Us:</a:t>
            </a:r>
          </a:p>
        </p:txBody>
      </p:sp>
      <p:sp>
        <p:nvSpPr>
          <p:cNvPr id="4" name="Footer Placeholder 3">
            <a:extLst>
              <a:ext uri="{FF2B5EF4-FFF2-40B4-BE49-F238E27FC236}">
                <a16:creationId xmlns:a16="http://schemas.microsoft.com/office/drawing/2014/main" id="{D8C5AF82-899E-0727-C6D4-ED99665A1887}"/>
              </a:ext>
            </a:extLst>
          </p:cNvPr>
          <p:cNvSpPr>
            <a:spLocks noGrp="1"/>
          </p:cNvSpPr>
          <p:nvPr>
            <p:ph type="ftr" sz="quarter" idx="11"/>
          </p:nvPr>
        </p:nvSpPr>
        <p:spPr/>
        <p:txBody>
          <a:bodyPr/>
          <a:lstStyle/>
          <a:p>
            <a:r>
              <a:rPr lang="en-GH"/>
              <a:t>AHCN Program 11.18.23</a:t>
            </a:r>
          </a:p>
        </p:txBody>
      </p:sp>
      <p:sp>
        <p:nvSpPr>
          <p:cNvPr id="5" name="Slide Number Placeholder 4">
            <a:extLst>
              <a:ext uri="{FF2B5EF4-FFF2-40B4-BE49-F238E27FC236}">
                <a16:creationId xmlns:a16="http://schemas.microsoft.com/office/drawing/2014/main" id="{B9BCB86A-A165-4941-E4A8-0C6301D02386}"/>
              </a:ext>
            </a:extLst>
          </p:cNvPr>
          <p:cNvSpPr>
            <a:spLocks noGrp="1"/>
          </p:cNvSpPr>
          <p:nvPr>
            <p:ph type="sldNum" sz="quarter" idx="12"/>
          </p:nvPr>
        </p:nvSpPr>
        <p:spPr/>
        <p:txBody>
          <a:bodyPr/>
          <a:lstStyle/>
          <a:p>
            <a:fld id="{BE692E23-C20B-4D44-A2E1-5ADF83A761CB}" type="slidenum">
              <a:rPr lang="en-GH" smtClean="0"/>
              <a:t>16</a:t>
            </a:fld>
            <a:endParaRPr lang="en-GH"/>
          </a:p>
        </p:txBody>
      </p:sp>
      <p:sp>
        <p:nvSpPr>
          <p:cNvPr id="6" name="Subtitle 2">
            <a:extLst>
              <a:ext uri="{FF2B5EF4-FFF2-40B4-BE49-F238E27FC236}">
                <a16:creationId xmlns:a16="http://schemas.microsoft.com/office/drawing/2014/main" id="{5CFB569D-D18E-27B9-8437-CC5B3ABA3975}"/>
              </a:ext>
            </a:extLst>
          </p:cNvPr>
          <p:cNvSpPr>
            <a:spLocks noGrp="1"/>
          </p:cNvSpPr>
          <p:nvPr>
            <p:ph idx="1"/>
          </p:nvPr>
        </p:nvSpPr>
        <p:spPr>
          <a:xfrm>
            <a:off x="1755648" y="1670305"/>
            <a:ext cx="6063049" cy="3399408"/>
          </a:xfrm>
        </p:spPr>
        <p:txBody>
          <a:bodyPr>
            <a:noAutofit/>
          </a:bodyPr>
          <a:lstStyle/>
          <a:p>
            <a:pPr marL="0" indent="0">
              <a:buNone/>
            </a:pPr>
            <a:r>
              <a:rPr lang="en-US" sz="1800" b="1" dirty="0"/>
              <a:t> Edmund Aziabor MBA</a:t>
            </a:r>
          </a:p>
          <a:p>
            <a:pPr marL="0" indent="0">
              <a:buNone/>
            </a:pPr>
            <a:r>
              <a:rPr lang="en-US" sz="1800" dirty="0">
                <a:hlinkClick r:id="rId2"/>
              </a:rPr>
              <a:t>edaziabor@succorhomecare.com</a:t>
            </a:r>
            <a:endParaRPr lang="en-US" sz="1800" dirty="0"/>
          </a:p>
          <a:p>
            <a:pPr marL="0" indent="0">
              <a:buNone/>
            </a:pPr>
            <a:r>
              <a:rPr lang="en-US" sz="1800" dirty="0">
                <a:hlinkClick r:id="rId3"/>
              </a:rPr>
              <a:t>edaziabor@alum.mit.edu</a:t>
            </a:r>
            <a:endParaRPr lang="en-US" sz="1800" dirty="0"/>
          </a:p>
          <a:p>
            <a:pPr marL="0" indent="0">
              <a:buNone/>
            </a:pPr>
            <a:r>
              <a:rPr lang="en-US" sz="1800" dirty="0"/>
              <a:t>201.417.6533</a:t>
            </a:r>
          </a:p>
          <a:p>
            <a:pPr marL="0" indent="0">
              <a:buNone/>
            </a:pPr>
            <a:endParaRPr lang="en-US" sz="1800" dirty="0"/>
          </a:p>
          <a:p>
            <a:pPr marL="0" indent="0">
              <a:buNone/>
            </a:pPr>
            <a:r>
              <a:rPr lang="en-US" sz="1800" b="1" dirty="0"/>
              <a:t>Leslie Nelson MBA</a:t>
            </a:r>
          </a:p>
          <a:p>
            <a:pPr marL="0" indent="0">
              <a:buNone/>
            </a:pPr>
            <a:r>
              <a:rPr lang="en-US" sz="1800" dirty="0">
                <a:hlinkClick r:id="rId4"/>
              </a:rPr>
              <a:t>niiaruna@hotmail.com</a:t>
            </a:r>
            <a:r>
              <a:rPr lang="en-US" sz="1800" dirty="0"/>
              <a:t> </a:t>
            </a:r>
          </a:p>
          <a:p>
            <a:pPr marL="0" indent="0">
              <a:buNone/>
            </a:pPr>
            <a:r>
              <a:rPr lang="en-US" sz="1800" dirty="0"/>
              <a:t>+233.24.814.8056</a:t>
            </a:r>
          </a:p>
          <a:p>
            <a:endParaRPr lang="en-US" sz="1800" dirty="0"/>
          </a:p>
          <a:p>
            <a:pPr marL="0" indent="0">
              <a:buNone/>
            </a:pPr>
            <a:r>
              <a:rPr lang="en-US" sz="1800" b="1" dirty="0"/>
              <a:t>Kris B. Harmony OTR/L, LNHA, MBA</a:t>
            </a:r>
          </a:p>
          <a:p>
            <a:pPr marL="0" indent="0">
              <a:buNone/>
            </a:pPr>
            <a:r>
              <a:rPr lang="en-US" sz="1800" dirty="0">
                <a:hlinkClick r:id="rId5"/>
              </a:rPr>
              <a:t>kris@krisbharmony.com</a:t>
            </a:r>
            <a:r>
              <a:rPr lang="en-US" sz="1800" dirty="0"/>
              <a:t> </a:t>
            </a:r>
          </a:p>
          <a:p>
            <a:pPr marL="0" indent="0">
              <a:buNone/>
            </a:pPr>
            <a:r>
              <a:rPr lang="en-US" sz="1800" dirty="0"/>
              <a:t>617.595.6032</a:t>
            </a:r>
          </a:p>
          <a:p>
            <a:endParaRPr lang="en-US" sz="1800" dirty="0"/>
          </a:p>
          <a:p>
            <a:endParaRPr lang="en-US" sz="1600" dirty="0"/>
          </a:p>
        </p:txBody>
      </p:sp>
      <p:sp>
        <p:nvSpPr>
          <p:cNvPr id="7" name="TextBox 6">
            <a:extLst>
              <a:ext uri="{FF2B5EF4-FFF2-40B4-BE49-F238E27FC236}">
                <a16:creationId xmlns:a16="http://schemas.microsoft.com/office/drawing/2014/main" id="{60982973-3463-453E-03BC-3FD1F148B6B6}"/>
              </a:ext>
            </a:extLst>
          </p:cNvPr>
          <p:cNvSpPr txBox="1"/>
          <p:nvPr/>
        </p:nvSpPr>
        <p:spPr>
          <a:xfrm>
            <a:off x="2377440" y="136526"/>
            <a:ext cx="7680960" cy="769441"/>
          </a:xfrm>
          <a:prstGeom prst="rect">
            <a:avLst/>
          </a:prstGeom>
          <a:noFill/>
        </p:spPr>
        <p:txBody>
          <a:bodyPr wrap="square" rtlCol="0">
            <a:spAutoFit/>
          </a:bodyPr>
          <a:lstStyle/>
          <a:p>
            <a:pPr algn="ctr"/>
            <a:r>
              <a:rPr lang="en-US" sz="4400" dirty="0">
                <a:solidFill>
                  <a:srgbClr val="203864"/>
                </a:solidFill>
              </a:rPr>
              <a:t>Thank you! </a:t>
            </a:r>
          </a:p>
        </p:txBody>
      </p:sp>
    </p:spTree>
    <p:extLst>
      <p:ext uri="{BB962C8B-B14F-4D97-AF65-F5344CB8AC3E}">
        <p14:creationId xmlns:p14="http://schemas.microsoft.com/office/powerpoint/2010/main" val="4794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121920" y="524256"/>
            <a:ext cx="5188257" cy="3903299"/>
          </a:xfrm>
        </p:spPr>
        <p:txBody>
          <a:bodyPr vert="horz" lIns="91440" tIns="45720" rIns="91440" bIns="45720" rtlCol="0" anchor="b">
            <a:normAutofit fontScale="90000"/>
          </a:bodyPr>
          <a:lstStyle/>
          <a:p>
            <a:br>
              <a:rPr lang="en-US" sz="1800" dirty="0"/>
            </a:br>
            <a:r>
              <a:rPr lang="en-US" sz="2700" b="0" i="0" dirty="0">
                <a:solidFill>
                  <a:srgbClr val="203864"/>
                </a:solidFill>
                <a:effectLst/>
              </a:rPr>
              <a:t>"Bridging the rich tapestry of cultures between the United States and Africa is a harmonious symphony that celebrates diversity, embraces unity, and fosters understanding. In the exchange of traditions and stories, we build bridges that connect hearts across continents, weaving a fabric of shared experiences that transcends borders and cultivates a global community."</a:t>
            </a:r>
            <a:br>
              <a:rPr lang="en-US" sz="1800" dirty="0"/>
            </a:br>
            <a:br>
              <a:rPr lang="en-US" sz="1800" dirty="0"/>
            </a:br>
            <a:endParaRPr lang="en-US" sz="1800" dirty="0"/>
          </a:p>
        </p:txBody>
      </p:sp>
      <p:sp>
        <p:nvSpPr>
          <p:cNvPr id="15"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1">
            <a:extLst>
              <a:ext uri="{FF2B5EF4-FFF2-40B4-BE49-F238E27FC236}">
                <a16:creationId xmlns:a16="http://schemas.microsoft.com/office/drawing/2014/main" id="{9F95FDD0-06A6-A0AF-98AB-CC8F324F6035}"/>
              </a:ext>
            </a:extLst>
          </p:cNvPr>
          <p:cNvPicPr>
            <a:picLocks/>
          </p:cNvPicPr>
          <p:nvPr/>
        </p:nvPicPr>
        <p:blipFill rotWithShape="1">
          <a:blip r:embed="rId2" cstate="print"/>
          <a:srcRect l="1918" r="289" b="2"/>
          <a:stretch/>
        </p:blipFill>
        <p:spPr>
          <a:xfrm>
            <a:off x="531017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Footer Placeholder 2">
            <a:extLst>
              <a:ext uri="{FF2B5EF4-FFF2-40B4-BE49-F238E27FC236}">
                <a16:creationId xmlns:a16="http://schemas.microsoft.com/office/drawing/2014/main" id="{142F4509-EAEA-3700-5D45-A96F00CAECA6}"/>
              </a:ext>
            </a:extLst>
          </p:cNvPr>
          <p:cNvSpPr>
            <a:spLocks noGrp="1"/>
          </p:cNvSpPr>
          <p:nvPr>
            <p:ph type="ftr" sz="quarter" idx="11"/>
          </p:nvPr>
        </p:nvSpPr>
        <p:spPr>
          <a:xfrm>
            <a:off x="6105278" y="6356350"/>
            <a:ext cx="4114800" cy="365125"/>
          </a:xfrm>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AHCN Program 11.18.23</a:t>
            </a:r>
          </a:p>
        </p:txBody>
      </p:sp>
      <p:sp>
        <p:nvSpPr>
          <p:cNvPr id="4" name="Slide Number Placeholder 3">
            <a:extLst>
              <a:ext uri="{FF2B5EF4-FFF2-40B4-BE49-F238E27FC236}">
                <a16:creationId xmlns:a16="http://schemas.microsoft.com/office/drawing/2014/main" id="{070BACBA-23AC-28E6-AFC3-2D2783A5D318}"/>
              </a:ext>
            </a:extLst>
          </p:cNvPr>
          <p:cNvSpPr>
            <a:spLocks noGrp="1"/>
          </p:cNvSpPr>
          <p:nvPr>
            <p:ph type="sldNum" sz="quarter" idx="12"/>
          </p:nvPr>
        </p:nvSpPr>
        <p:spPr>
          <a:xfrm>
            <a:off x="10591800" y="6356350"/>
            <a:ext cx="762000" cy="365125"/>
          </a:xfrm>
        </p:spPr>
        <p:txBody>
          <a:bodyPr vert="horz" lIns="91440" tIns="45720" rIns="91440" bIns="45720" rtlCol="0" anchor="ctr">
            <a:normAutofit/>
          </a:bodyPr>
          <a:lstStyle/>
          <a:p>
            <a:pPr>
              <a:spcAft>
                <a:spcPts val="600"/>
              </a:spcAft>
              <a:defRPr/>
            </a:pPr>
            <a:fld id="{BE692E23-C20B-4D44-A2E1-5ADF83A761CB}"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3119336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1"/>
          <p:cNvSpPr txBox="1">
            <a:spLocks/>
          </p:cNvSpPr>
          <p:nvPr/>
        </p:nvSpPr>
        <p:spPr>
          <a:xfrm>
            <a:off x="648070" y="1143670"/>
            <a:ext cx="10670959" cy="5315705"/>
          </a:xfrm>
          <a:prstGeom prst="rect">
            <a:avLst/>
          </a:prstGeom>
        </p:spPr>
        <p:txBody>
          <a:bodyPr lIns="0" tIns="0" rIns="0" bIns="0"/>
          <a:lstStyle/>
          <a:p>
            <a:pPr algn="just">
              <a:spcAft>
                <a:spcPts val="997"/>
              </a:spcAft>
            </a:pPr>
            <a:r>
              <a:rPr lang="en-GB" sz="2400" b="1" dirty="0">
                <a:solidFill>
                  <a:srgbClr val="203864"/>
                </a:solidFill>
                <a:ea typeface="Times New Roman" panose="02020603050405020304" pitchFamily="18" charset="0"/>
              </a:rPr>
              <a:t>DISCLAIMER</a:t>
            </a:r>
          </a:p>
          <a:p>
            <a:pPr algn="just">
              <a:spcAft>
                <a:spcPts val="997"/>
              </a:spcAft>
            </a:pPr>
            <a:endParaRPr lang="en-GB" dirty="0">
              <a:ea typeface="Times New Roman" panose="02020603050405020304" pitchFamily="18" charset="0"/>
            </a:endParaRPr>
          </a:p>
          <a:p>
            <a:pPr algn="just">
              <a:spcAft>
                <a:spcPts val="997"/>
              </a:spcAft>
            </a:pPr>
            <a:r>
              <a:rPr lang="en-GB" sz="2000" dirty="0">
                <a:solidFill>
                  <a:srgbClr val="203864"/>
                </a:solidFill>
                <a:ea typeface="Times New Roman" panose="02020603050405020304" pitchFamily="18" charset="0"/>
              </a:rPr>
              <a:t>The following presentation, the information communicated during any delivery of the presentation and any question-and-answer session, and any other materials distributed at or in connection with the presentation (collectively, this “presentation”) has been prepared by </a:t>
            </a:r>
            <a:r>
              <a:rPr lang="en-US" sz="2000" dirty="0">
                <a:solidFill>
                  <a:srgbClr val="203864"/>
                </a:solidFill>
              </a:rPr>
              <a:t>Cross Atlantic Healthcare Partners, LLC</a:t>
            </a:r>
            <a:r>
              <a:rPr lang="en-US" sz="2000" dirty="0">
                <a:solidFill>
                  <a:srgbClr val="203864"/>
                </a:solidFill>
                <a:cs typeface="Calibri" panose="020F0502020204030204" pitchFamily="34" charset="0"/>
              </a:rPr>
              <a:t> </a:t>
            </a:r>
            <a:r>
              <a:rPr lang="en-GB" sz="2000" dirty="0">
                <a:solidFill>
                  <a:srgbClr val="203864"/>
                </a:solidFill>
                <a:ea typeface="Times New Roman" panose="02020603050405020304" pitchFamily="18" charset="0"/>
              </a:rPr>
              <a:t>and its affiliates.  This presentation is intended for the recipient hereof only and may not be reproduced or distributed, in whole or in part without the prior written consent of </a:t>
            </a:r>
            <a:r>
              <a:rPr lang="en-US" sz="2000" dirty="0">
                <a:solidFill>
                  <a:srgbClr val="203864"/>
                </a:solidFill>
              </a:rPr>
              <a:t>Cross Atlantic Healthcare Partners, LLC</a:t>
            </a:r>
            <a:r>
              <a:rPr lang="en-US" sz="2000" dirty="0">
                <a:solidFill>
                  <a:srgbClr val="203864"/>
                </a:solidFill>
                <a:cs typeface="Calibri" panose="020F0502020204030204" pitchFamily="34" charset="0"/>
              </a:rPr>
              <a:t>.</a:t>
            </a:r>
          </a:p>
          <a:p>
            <a:pPr algn="just">
              <a:spcAft>
                <a:spcPts val="997"/>
              </a:spcAft>
            </a:pPr>
            <a:r>
              <a:rPr lang="en-GB" sz="2000" dirty="0">
                <a:solidFill>
                  <a:srgbClr val="203864"/>
                </a:solidFill>
                <a:ea typeface="Times New Roman" panose="02020603050405020304" pitchFamily="18" charset="0"/>
              </a:rPr>
              <a:t>This presentation and information contained herein constitutes confidential information and is provided to you on the condition that you agree that you will hold it in strict confidence.</a:t>
            </a:r>
          </a:p>
          <a:p>
            <a:pPr algn="just">
              <a:spcAft>
                <a:spcPts val="997"/>
              </a:spcAft>
            </a:pPr>
            <a:endParaRPr lang="en-GB" sz="2000" dirty="0">
              <a:solidFill>
                <a:srgbClr val="203864"/>
              </a:solidFill>
              <a:ea typeface="Times New Roman" panose="02020603050405020304" pitchFamily="18" charset="0"/>
            </a:endParaRPr>
          </a:p>
          <a:p>
            <a:pPr algn="just">
              <a:spcAft>
                <a:spcPts val="997"/>
              </a:spcAft>
            </a:pPr>
            <a:r>
              <a:rPr lang="en-GB" sz="2000" dirty="0">
                <a:solidFill>
                  <a:srgbClr val="203864"/>
                </a:solidFill>
                <a:ea typeface="Times New Roman" panose="02020603050405020304" pitchFamily="18" charset="0"/>
              </a:rPr>
              <a:t>The distribution of this presentation may also be restricted by law and persons into whose possession this presentation comes should inform themselves about and observe any such restrictions. </a:t>
            </a:r>
            <a:endParaRPr lang="en-US" sz="2000" dirty="0">
              <a:solidFill>
                <a:srgbClr val="203864"/>
              </a:solidFill>
              <a:ea typeface="Times New Roman" panose="02020603050405020304" pitchFamily="18" charset="0"/>
            </a:endParaRPr>
          </a:p>
        </p:txBody>
      </p:sp>
      <p:sp>
        <p:nvSpPr>
          <p:cNvPr id="7" name="Slide Number Placeholder 2">
            <a:extLst>
              <a:ext uri="{FF2B5EF4-FFF2-40B4-BE49-F238E27FC236}">
                <a16:creationId xmlns:a16="http://schemas.microsoft.com/office/drawing/2014/main" id="{D69BF5C6-3C73-4566-B836-C86780882514}"/>
              </a:ext>
            </a:extLst>
          </p:cNvPr>
          <p:cNvSpPr>
            <a:spLocks noGrp="1"/>
          </p:cNvSpPr>
          <p:nvPr>
            <p:ph type="sldNum" sz="quarter" idx="12"/>
          </p:nvPr>
        </p:nvSpPr>
        <p:spPr>
          <a:xfrm>
            <a:off x="10552768" y="6569152"/>
            <a:ext cx="229024" cy="151201"/>
          </a:xfrm>
          <a:prstGeom prst="rect">
            <a:avLst/>
          </a:prstGeom>
        </p:spPr>
        <p:txBody>
          <a:bodyPr vert="horz" lIns="0" tIns="0" rIns="0" bIns="0" rtlCol="0" anchor="b" anchorCtr="0"/>
          <a:lstStyle>
            <a:defPPr>
              <a:defRPr lang="en-US"/>
            </a:defPPr>
            <a:lvl1pPr marL="0" algn="r" defTabSz="902726" rtl="0" eaLnBrk="1" latinLnBrk="0" hangingPunct="1">
              <a:defRPr sz="849" kern="1200">
                <a:solidFill>
                  <a:schemeClr val="tx1">
                    <a:tint val="75000"/>
                  </a:schemeClr>
                </a:solidFill>
                <a:latin typeface="+mn-lt"/>
                <a:ea typeface="+mn-ea"/>
                <a:cs typeface="+mn-cs"/>
              </a:defRPr>
            </a:lvl1pPr>
            <a:lvl2pPr marL="451363" algn="l" defTabSz="902726" rtl="0" eaLnBrk="1" latinLnBrk="0" hangingPunct="1">
              <a:defRPr sz="1777" kern="1200">
                <a:solidFill>
                  <a:schemeClr val="tx1"/>
                </a:solidFill>
                <a:latin typeface="+mn-lt"/>
                <a:ea typeface="+mn-ea"/>
                <a:cs typeface="+mn-cs"/>
              </a:defRPr>
            </a:lvl2pPr>
            <a:lvl3pPr marL="902726" algn="l" defTabSz="902726" rtl="0" eaLnBrk="1" latinLnBrk="0" hangingPunct="1">
              <a:defRPr sz="1777" kern="1200">
                <a:solidFill>
                  <a:schemeClr val="tx1"/>
                </a:solidFill>
                <a:latin typeface="+mn-lt"/>
                <a:ea typeface="+mn-ea"/>
                <a:cs typeface="+mn-cs"/>
              </a:defRPr>
            </a:lvl3pPr>
            <a:lvl4pPr marL="1354089" algn="l" defTabSz="902726" rtl="0" eaLnBrk="1" latinLnBrk="0" hangingPunct="1">
              <a:defRPr sz="1777" kern="1200">
                <a:solidFill>
                  <a:schemeClr val="tx1"/>
                </a:solidFill>
                <a:latin typeface="+mn-lt"/>
                <a:ea typeface="+mn-ea"/>
                <a:cs typeface="+mn-cs"/>
              </a:defRPr>
            </a:lvl4pPr>
            <a:lvl5pPr marL="1805452" algn="l" defTabSz="902726" rtl="0" eaLnBrk="1" latinLnBrk="0" hangingPunct="1">
              <a:defRPr sz="1777" kern="1200">
                <a:solidFill>
                  <a:schemeClr val="tx1"/>
                </a:solidFill>
                <a:latin typeface="+mn-lt"/>
                <a:ea typeface="+mn-ea"/>
                <a:cs typeface="+mn-cs"/>
              </a:defRPr>
            </a:lvl5pPr>
            <a:lvl6pPr marL="2256815" algn="l" defTabSz="902726" rtl="0" eaLnBrk="1" latinLnBrk="0" hangingPunct="1">
              <a:defRPr sz="1777" kern="1200">
                <a:solidFill>
                  <a:schemeClr val="tx1"/>
                </a:solidFill>
                <a:latin typeface="+mn-lt"/>
                <a:ea typeface="+mn-ea"/>
                <a:cs typeface="+mn-cs"/>
              </a:defRPr>
            </a:lvl6pPr>
            <a:lvl7pPr marL="2708178" algn="l" defTabSz="902726" rtl="0" eaLnBrk="1" latinLnBrk="0" hangingPunct="1">
              <a:defRPr sz="1777" kern="1200">
                <a:solidFill>
                  <a:schemeClr val="tx1"/>
                </a:solidFill>
                <a:latin typeface="+mn-lt"/>
                <a:ea typeface="+mn-ea"/>
                <a:cs typeface="+mn-cs"/>
              </a:defRPr>
            </a:lvl7pPr>
            <a:lvl8pPr marL="3159541" algn="l" defTabSz="902726" rtl="0" eaLnBrk="1" latinLnBrk="0" hangingPunct="1">
              <a:defRPr sz="1777" kern="1200">
                <a:solidFill>
                  <a:schemeClr val="tx1"/>
                </a:solidFill>
                <a:latin typeface="+mn-lt"/>
                <a:ea typeface="+mn-ea"/>
                <a:cs typeface="+mn-cs"/>
              </a:defRPr>
            </a:lvl8pPr>
            <a:lvl9pPr marL="3610904" algn="l" defTabSz="902726" rtl="0" eaLnBrk="1" latinLnBrk="0" hangingPunct="1">
              <a:defRPr sz="1777" kern="1200">
                <a:solidFill>
                  <a:schemeClr val="tx1"/>
                </a:solidFill>
                <a:latin typeface="+mn-lt"/>
                <a:ea typeface="+mn-ea"/>
                <a:cs typeface="+mn-cs"/>
              </a:defRPr>
            </a:lvl9pPr>
          </a:lstStyle>
          <a:p>
            <a:fld id="{17594663-0507-48A0-80E3-ECC5578714DE}" type="slidenum">
              <a:rPr lang="en-GB" smtClean="0"/>
              <a:pPr/>
              <a:t>3</a:t>
            </a:fld>
            <a:endParaRPr lang="en-GB" dirty="0">
              <a:latin typeface="Source Sans Pro" panose="020B0503030403020204" pitchFamily="34" charset="0"/>
            </a:endParaRPr>
          </a:p>
        </p:txBody>
      </p:sp>
      <p:sp>
        <p:nvSpPr>
          <p:cNvPr id="3" name="Title 1">
            <a:extLst>
              <a:ext uri="{FF2B5EF4-FFF2-40B4-BE49-F238E27FC236}">
                <a16:creationId xmlns:a16="http://schemas.microsoft.com/office/drawing/2014/main" id="{17947034-2DB4-352E-A406-444E62E5E012}"/>
              </a:ext>
            </a:extLst>
          </p:cNvPr>
          <p:cNvSpPr>
            <a:spLocks noGrp="1"/>
          </p:cNvSpPr>
          <p:nvPr>
            <p:ph type="title"/>
          </p:nvPr>
        </p:nvSpPr>
        <p:spPr>
          <a:xfrm>
            <a:off x="1474809" y="106237"/>
            <a:ext cx="10515600" cy="584775"/>
          </a:xfrm>
        </p:spPr>
        <p:txBody>
          <a:bodyPr>
            <a:normAutofit fontScale="90000"/>
          </a:bodyPr>
          <a:lstStyle/>
          <a:p>
            <a:pPr algn="r"/>
            <a:r>
              <a:rPr lang="en-US" b="1" dirty="0">
                <a:solidFill>
                  <a:srgbClr val="203864"/>
                </a:solidFill>
                <a:latin typeface="+mn-lt"/>
              </a:rPr>
              <a:t>Important Notice and Disclaimer </a:t>
            </a:r>
            <a:endParaRPr lang="en-GH" b="1" dirty="0">
              <a:solidFill>
                <a:srgbClr val="203864"/>
              </a:solidFill>
              <a:latin typeface="+mn-lt"/>
            </a:endParaRPr>
          </a:p>
        </p:txBody>
      </p:sp>
      <p:sp>
        <p:nvSpPr>
          <p:cNvPr id="2" name="Footer Placeholder 1">
            <a:extLst>
              <a:ext uri="{FF2B5EF4-FFF2-40B4-BE49-F238E27FC236}">
                <a16:creationId xmlns:a16="http://schemas.microsoft.com/office/drawing/2014/main" id="{C01D988E-5FBC-833C-2676-71DF853484B0}"/>
              </a:ext>
            </a:extLst>
          </p:cNvPr>
          <p:cNvSpPr>
            <a:spLocks noGrp="1"/>
          </p:cNvSpPr>
          <p:nvPr>
            <p:ph type="ftr" sz="quarter" idx="11"/>
          </p:nvPr>
        </p:nvSpPr>
        <p:spPr/>
        <p:txBody>
          <a:bodyPr/>
          <a:lstStyle/>
          <a:p>
            <a:r>
              <a:rPr lang="en-GH"/>
              <a:t>AHCN Program 11.18.23</a:t>
            </a:r>
          </a:p>
        </p:txBody>
      </p:sp>
    </p:spTree>
    <p:extLst>
      <p:ext uri="{BB962C8B-B14F-4D97-AF65-F5344CB8AC3E}">
        <p14:creationId xmlns:p14="http://schemas.microsoft.com/office/powerpoint/2010/main" val="252368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1415249" y="169817"/>
            <a:ext cx="10515600" cy="568730"/>
          </a:xfrm>
        </p:spPr>
        <p:txBody>
          <a:bodyPr>
            <a:noAutofit/>
          </a:bodyPr>
          <a:lstStyle/>
          <a:p>
            <a:pPr algn="r"/>
            <a:r>
              <a:rPr lang="en-US" sz="4000" b="1" dirty="0">
                <a:solidFill>
                  <a:schemeClr val="accent1">
                    <a:lumMod val="50000"/>
                  </a:schemeClr>
                </a:solidFill>
                <a:latin typeface="+mn-lt"/>
              </a:rPr>
              <a:t>List of Contents </a:t>
            </a:r>
            <a:endParaRPr lang="en-GH" sz="4000" b="1" dirty="0">
              <a:solidFill>
                <a:schemeClr val="accent1">
                  <a:lumMod val="50000"/>
                </a:schemeClr>
              </a:solidFill>
              <a:latin typeface="+mn-lt"/>
            </a:endParaRPr>
          </a:p>
        </p:txBody>
      </p:sp>
      <p:sp>
        <p:nvSpPr>
          <p:cNvPr id="11" name="TextBox 10">
            <a:extLst>
              <a:ext uri="{FF2B5EF4-FFF2-40B4-BE49-F238E27FC236}">
                <a16:creationId xmlns:a16="http://schemas.microsoft.com/office/drawing/2014/main" id="{16AD85B8-14E8-E49D-F99E-DB2720812636}"/>
              </a:ext>
            </a:extLst>
          </p:cNvPr>
          <p:cNvSpPr txBox="1"/>
          <p:nvPr/>
        </p:nvSpPr>
        <p:spPr>
          <a:xfrm>
            <a:off x="1077089" y="893254"/>
            <a:ext cx="7779797" cy="5405775"/>
          </a:xfrm>
          <a:prstGeom prst="rect">
            <a:avLst/>
          </a:prstGeom>
          <a:noFill/>
        </p:spPr>
        <p:txBody>
          <a:bodyPr wrap="square">
            <a:spAutoFit/>
          </a:bodyPr>
          <a:lstStyle/>
          <a:p>
            <a:pPr>
              <a:lnSpc>
                <a:spcPct val="200000"/>
              </a:lnSpc>
            </a:pPr>
            <a:r>
              <a:rPr lang="en-US" sz="3200" u="sng" dirty="0">
                <a:solidFill>
                  <a:srgbClr val="203864"/>
                </a:solidFill>
              </a:rPr>
              <a:t>Agenda</a:t>
            </a:r>
          </a:p>
          <a:p>
            <a:pPr marL="285750" indent="-285750">
              <a:lnSpc>
                <a:spcPct val="200000"/>
              </a:lnSpc>
              <a:buFont typeface="Wingdings" panose="05000000000000000000" pitchFamily="2" charset="2"/>
              <a:buChar char="§"/>
            </a:pPr>
            <a:r>
              <a:rPr lang="en-US" sz="2400" dirty="0">
                <a:solidFill>
                  <a:srgbClr val="203864"/>
                </a:solidFill>
              </a:rPr>
              <a:t>Introduction and Primary Program Goals.</a:t>
            </a:r>
          </a:p>
          <a:p>
            <a:pPr marL="285750" indent="-285750">
              <a:lnSpc>
                <a:spcPct val="200000"/>
              </a:lnSpc>
              <a:buFont typeface="Wingdings" panose="05000000000000000000" pitchFamily="2" charset="2"/>
              <a:buChar char="§"/>
            </a:pPr>
            <a:r>
              <a:rPr lang="en-US" sz="2400" dirty="0">
                <a:solidFill>
                  <a:srgbClr val="203864"/>
                </a:solidFill>
              </a:rPr>
              <a:t>Global Context. </a:t>
            </a:r>
          </a:p>
          <a:p>
            <a:pPr marL="285750" indent="-285750">
              <a:lnSpc>
                <a:spcPct val="200000"/>
              </a:lnSpc>
              <a:buFont typeface="Wingdings" panose="05000000000000000000" pitchFamily="2" charset="2"/>
              <a:buChar char="§"/>
            </a:pPr>
            <a:r>
              <a:rPr lang="en-US" sz="2400" dirty="0">
                <a:solidFill>
                  <a:srgbClr val="203864"/>
                </a:solidFill>
              </a:rPr>
              <a:t>Operating Model. </a:t>
            </a:r>
          </a:p>
          <a:p>
            <a:pPr marL="285750" indent="-285750">
              <a:lnSpc>
                <a:spcPct val="200000"/>
              </a:lnSpc>
              <a:buFont typeface="Wingdings" panose="05000000000000000000" pitchFamily="2" charset="2"/>
              <a:buChar char="§"/>
            </a:pPr>
            <a:r>
              <a:rPr lang="en-US" sz="2400" dirty="0">
                <a:solidFill>
                  <a:srgbClr val="203864"/>
                </a:solidFill>
              </a:rPr>
              <a:t>Discovery and Sponsorship Selection. </a:t>
            </a:r>
          </a:p>
          <a:p>
            <a:pPr marL="285750" indent="-285750">
              <a:lnSpc>
                <a:spcPct val="200000"/>
              </a:lnSpc>
              <a:buFont typeface="Wingdings" panose="05000000000000000000" pitchFamily="2" charset="2"/>
              <a:buChar char="§"/>
            </a:pPr>
            <a:r>
              <a:rPr lang="en-US" sz="2400" dirty="0">
                <a:solidFill>
                  <a:srgbClr val="203864"/>
                </a:solidFill>
              </a:rPr>
              <a:t>Sponsorship Needs Assessment.</a:t>
            </a:r>
          </a:p>
          <a:p>
            <a:pPr marL="285750" indent="-285750">
              <a:lnSpc>
                <a:spcPct val="200000"/>
              </a:lnSpc>
              <a:buFont typeface="Wingdings" panose="05000000000000000000" pitchFamily="2" charset="2"/>
              <a:buChar char="§"/>
            </a:pPr>
            <a:r>
              <a:rPr lang="en-US" sz="2400" dirty="0">
                <a:solidFill>
                  <a:srgbClr val="203864"/>
                </a:solidFill>
              </a:rPr>
              <a:t>Sponsorship Next Steps.  </a:t>
            </a:r>
            <a:endParaRPr lang="en-GB" sz="2400" dirty="0">
              <a:solidFill>
                <a:srgbClr val="203864"/>
              </a:solidFill>
            </a:endParaRPr>
          </a:p>
        </p:txBody>
      </p:sp>
      <p:sp>
        <p:nvSpPr>
          <p:cNvPr id="3" name="Footer Placeholder 2">
            <a:extLst>
              <a:ext uri="{FF2B5EF4-FFF2-40B4-BE49-F238E27FC236}">
                <a16:creationId xmlns:a16="http://schemas.microsoft.com/office/drawing/2014/main" id="{6425B374-570E-35D6-AC1B-B42922EED3B3}"/>
              </a:ext>
            </a:extLst>
          </p:cNvPr>
          <p:cNvSpPr>
            <a:spLocks noGrp="1"/>
          </p:cNvSpPr>
          <p:nvPr>
            <p:ph type="ftr" sz="quarter" idx="11"/>
          </p:nvPr>
        </p:nvSpPr>
        <p:spPr/>
        <p:txBody>
          <a:bodyPr/>
          <a:lstStyle/>
          <a:p>
            <a:r>
              <a:rPr lang="en-GH"/>
              <a:t>AHCN Program 11.18.23</a:t>
            </a:r>
          </a:p>
        </p:txBody>
      </p:sp>
      <p:sp>
        <p:nvSpPr>
          <p:cNvPr id="4" name="Slide Number Placeholder 3">
            <a:extLst>
              <a:ext uri="{FF2B5EF4-FFF2-40B4-BE49-F238E27FC236}">
                <a16:creationId xmlns:a16="http://schemas.microsoft.com/office/drawing/2014/main" id="{20E29F97-7600-7007-5251-5CA14BCB8CE9}"/>
              </a:ext>
            </a:extLst>
          </p:cNvPr>
          <p:cNvSpPr>
            <a:spLocks noGrp="1"/>
          </p:cNvSpPr>
          <p:nvPr>
            <p:ph type="sldNum" sz="quarter" idx="12"/>
          </p:nvPr>
        </p:nvSpPr>
        <p:spPr/>
        <p:txBody>
          <a:bodyPr/>
          <a:lstStyle/>
          <a:p>
            <a:fld id="{BE692E23-C20B-4D44-A2E1-5ADF83A761CB}" type="slidenum">
              <a:rPr lang="en-GH" smtClean="0"/>
              <a:t>4</a:t>
            </a:fld>
            <a:endParaRPr lang="en-GH"/>
          </a:p>
        </p:txBody>
      </p:sp>
    </p:spTree>
    <p:extLst>
      <p:ext uri="{BB962C8B-B14F-4D97-AF65-F5344CB8AC3E}">
        <p14:creationId xmlns:p14="http://schemas.microsoft.com/office/powerpoint/2010/main" val="326118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1415249" y="169817"/>
            <a:ext cx="10515600" cy="568730"/>
          </a:xfrm>
        </p:spPr>
        <p:txBody>
          <a:bodyPr>
            <a:noAutofit/>
          </a:bodyPr>
          <a:lstStyle/>
          <a:p>
            <a:pPr algn="r"/>
            <a:r>
              <a:rPr lang="en-US" sz="4000" b="1" dirty="0">
                <a:solidFill>
                  <a:schemeClr val="accent1">
                    <a:lumMod val="50000"/>
                  </a:schemeClr>
                </a:solidFill>
                <a:latin typeface="+mn-lt"/>
              </a:rPr>
              <a:t>Team and Advisory Network </a:t>
            </a:r>
            <a:endParaRPr lang="en-GH" sz="4000" b="1" dirty="0">
              <a:solidFill>
                <a:schemeClr val="accent1">
                  <a:lumMod val="50000"/>
                </a:schemeClr>
              </a:solidFill>
              <a:latin typeface="+mn-lt"/>
            </a:endParaRPr>
          </a:p>
        </p:txBody>
      </p:sp>
      <p:sp>
        <p:nvSpPr>
          <p:cNvPr id="3" name="TextBox 2">
            <a:extLst>
              <a:ext uri="{FF2B5EF4-FFF2-40B4-BE49-F238E27FC236}">
                <a16:creationId xmlns:a16="http://schemas.microsoft.com/office/drawing/2014/main" id="{2C849C12-34CB-C5FD-BA53-C5C25C938172}"/>
              </a:ext>
            </a:extLst>
          </p:cNvPr>
          <p:cNvSpPr txBox="1"/>
          <p:nvPr/>
        </p:nvSpPr>
        <p:spPr>
          <a:xfrm>
            <a:off x="56060" y="1072978"/>
            <a:ext cx="3024785" cy="338554"/>
          </a:xfrm>
          <a:prstGeom prst="rect">
            <a:avLst/>
          </a:prstGeom>
          <a:noFill/>
        </p:spPr>
        <p:txBody>
          <a:bodyPr wrap="square" rtlCol="0">
            <a:spAutoFit/>
          </a:bodyPr>
          <a:lstStyle/>
          <a:p>
            <a:r>
              <a:rPr lang="en-US" sz="1600" b="1" dirty="0">
                <a:solidFill>
                  <a:schemeClr val="accent1"/>
                </a:solidFill>
                <a:latin typeface="Source Sans Pro" panose="020B0503030403020204" pitchFamily="34" charset="0"/>
              </a:rPr>
              <a:t>Edmund K. Aziabor </a:t>
            </a:r>
          </a:p>
        </p:txBody>
      </p:sp>
      <p:sp>
        <p:nvSpPr>
          <p:cNvPr id="4" name="TextBox 3">
            <a:extLst>
              <a:ext uri="{FF2B5EF4-FFF2-40B4-BE49-F238E27FC236}">
                <a16:creationId xmlns:a16="http://schemas.microsoft.com/office/drawing/2014/main" id="{65E0045C-208C-FD96-12D8-EC5621775836}"/>
              </a:ext>
            </a:extLst>
          </p:cNvPr>
          <p:cNvSpPr txBox="1"/>
          <p:nvPr/>
        </p:nvSpPr>
        <p:spPr>
          <a:xfrm>
            <a:off x="1266503" y="1462084"/>
            <a:ext cx="3024785" cy="1223412"/>
          </a:xfrm>
          <a:prstGeom prst="rect">
            <a:avLst/>
          </a:prstGeom>
          <a:noFill/>
        </p:spPr>
        <p:txBody>
          <a:bodyPr wrap="square" rtlCol="0">
            <a:spAutoFit/>
          </a:bodyPr>
          <a:lstStyle>
            <a:defPPr>
              <a:defRPr lang="en-US"/>
            </a:defPPr>
            <a:lvl1pPr marL="171450" indent="-171450">
              <a:buClr>
                <a:srgbClr val="F26524"/>
              </a:buClr>
              <a:buFont typeface="Arial" panose="020B0604020202020204" pitchFamily="34" charset="0"/>
              <a:buChar char="•"/>
              <a:defRPr sz="1000">
                <a:latin typeface="Source Sans Pro" panose="020B0503030403020204" pitchFamily="34" charset="0"/>
              </a:defRPr>
            </a:lvl1pPr>
          </a:lstStyle>
          <a:p>
            <a:r>
              <a:rPr lang="en-GB" sz="1050" dirty="0">
                <a:solidFill>
                  <a:srgbClr val="203864"/>
                </a:solidFill>
                <a:latin typeface="+mn-lt"/>
              </a:rPr>
              <a:t>Founder of Cross Atlantic Health Partners LLC. ; Succor Home Care LLC; Entrepreneur.</a:t>
            </a:r>
          </a:p>
          <a:p>
            <a:r>
              <a:rPr lang="en-GB" sz="1050" dirty="0">
                <a:solidFill>
                  <a:srgbClr val="203864"/>
                </a:solidFill>
                <a:latin typeface="+mn-lt"/>
              </a:rPr>
              <a:t>Former Banking and Finance Executive.</a:t>
            </a:r>
          </a:p>
          <a:p>
            <a:r>
              <a:rPr lang="en-GB" sz="1050" dirty="0">
                <a:solidFill>
                  <a:srgbClr val="203864"/>
                </a:solidFill>
                <a:latin typeface="+mn-lt"/>
              </a:rPr>
              <a:t>Former Director at Fidelity Investments and Bank of America/ Merrill Lynch.</a:t>
            </a:r>
            <a:endParaRPr lang="pt-BR" sz="1050" dirty="0">
              <a:solidFill>
                <a:srgbClr val="203864"/>
              </a:solidFill>
              <a:latin typeface="+mn-lt"/>
            </a:endParaRPr>
          </a:p>
          <a:p>
            <a:r>
              <a:rPr lang="pt-BR" sz="1050" dirty="0">
                <a:solidFill>
                  <a:srgbClr val="203864"/>
                </a:solidFill>
                <a:latin typeface="+mn-lt"/>
              </a:rPr>
              <a:t>University of Ghana,  MBA MIT Sloan School of Management.</a:t>
            </a:r>
            <a:endParaRPr lang="en-US" sz="1050" dirty="0">
              <a:solidFill>
                <a:srgbClr val="203864"/>
              </a:solidFill>
              <a:latin typeface="+mn-lt"/>
            </a:endParaRPr>
          </a:p>
        </p:txBody>
      </p:sp>
      <p:sp>
        <p:nvSpPr>
          <p:cNvPr id="6" name="TextBox 5">
            <a:extLst>
              <a:ext uri="{FF2B5EF4-FFF2-40B4-BE49-F238E27FC236}">
                <a16:creationId xmlns:a16="http://schemas.microsoft.com/office/drawing/2014/main" id="{C39A1735-CFD0-8048-6162-6A31092C9392}"/>
              </a:ext>
            </a:extLst>
          </p:cNvPr>
          <p:cNvSpPr txBox="1"/>
          <p:nvPr/>
        </p:nvSpPr>
        <p:spPr>
          <a:xfrm>
            <a:off x="5897426" y="1135001"/>
            <a:ext cx="3024785" cy="338554"/>
          </a:xfrm>
          <a:prstGeom prst="rect">
            <a:avLst/>
          </a:prstGeom>
          <a:noFill/>
        </p:spPr>
        <p:txBody>
          <a:bodyPr wrap="square" rtlCol="0">
            <a:spAutoFit/>
          </a:bodyPr>
          <a:lstStyle/>
          <a:p>
            <a:r>
              <a:rPr lang="en-US" sz="1600" b="1" dirty="0">
                <a:solidFill>
                  <a:schemeClr val="accent1"/>
                </a:solidFill>
                <a:latin typeface="Source Sans Pro" panose="020B0503030403020204" pitchFamily="34" charset="0"/>
              </a:rPr>
              <a:t>Leslie A Nelson</a:t>
            </a:r>
          </a:p>
        </p:txBody>
      </p:sp>
      <p:sp>
        <p:nvSpPr>
          <p:cNvPr id="7" name="TextBox 6">
            <a:extLst>
              <a:ext uri="{FF2B5EF4-FFF2-40B4-BE49-F238E27FC236}">
                <a16:creationId xmlns:a16="http://schemas.microsoft.com/office/drawing/2014/main" id="{BEC8946D-AA28-0D99-265A-4D953CB8C351}"/>
              </a:ext>
            </a:extLst>
          </p:cNvPr>
          <p:cNvSpPr txBox="1"/>
          <p:nvPr/>
        </p:nvSpPr>
        <p:spPr>
          <a:xfrm>
            <a:off x="7082547" y="1485430"/>
            <a:ext cx="3706971" cy="1546577"/>
          </a:xfrm>
          <a:prstGeom prst="rect">
            <a:avLst/>
          </a:prstGeom>
          <a:noFill/>
        </p:spPr>
        <p:txBody>
          <a:bodyPr wrap="square" rtlCol="0">
            <a:spAutoFit/>
          </a:bodyPr>
          <a:lstStyle>
            <a:defPPr>
              <a:defRPr lang="en-US"/>
            </a:defPPr>
            <a:lvl1pPr marL="171450" indent="-171450">
              <a:buClr>
                <a:srgbClr val="F26524"/>
              </a:buClr>
              <a:buFont typeface="Arial" panose="020B0604020202020204" pitchFamily="34" charset="0"/>
              <a:buChar char="•"/>
              <a:defRPr sz="1000">
                <a:latin typeface="Source Sans Pro" panose="020B0503030403020204" pitchFamily="34" charset="0"/>
              </a:defRPr>
            </a:lvl1pPr>
          </a:lstStyle>
          <a:p>
            <a:r>
              <a:rPr lang="en-GB" sz="1050" dirty="0">
                <a:solidFill>
                  <a:srgbClr val="203864"/>
                </a:solidFill>
                <a:latin typeface="+mn-lt"/>
              </a:rPr>
              <a:t>Entrepreneur &amp; Senior Business Executive with extensive experience in Africa  (Private Equity, Energy, Healthcare and Finance.</a:t>
            </a:r>
          </a:p>
          <a:p>
            <a:r>
              <a:rPr lang="en-GB" sz="1050" dirty="0">
                <a:solidFill>
                  <a:srgbClr val="203864"/>
                </a:solidFill>
                <a:latin typeface="+mn-lt"/>
              </a:rPr>
              <a:t>Former Managing Director New Fortress Energy (NASDAQ: NFE),  former </a:t>
            </a:r>
            <a:r>
              <a:rPr lang="pt-BR" sz="1050" dirty="0">
                <a:solidFill>
                  <a:srgbClr val="203864"/>
                </a:solidFill>
                <a:latin typeface="+mn-lt"/>
              </a:rPr>
              <a:t> GE Senior Executive in Africa , former expeience with Merrill Lynch/ Bank of America and UBS Financial. </a:t>
            </a:r>
          </a:p>
          <a:p>
            <a:r>
              <a:rPr lang="pt-BR" sz="1050" dirty="0">
                <a:solidFill>
                  <a:srgbClr val="203864"/>
                </a:solidFill>
                <a:latin typeface="+mn-lt"/>
              </a:rPr>
              <a:t>University of Ghana BA Hons, MBA NYU Stern School of Business, New York.</a:t>
            </a:r>
            <a:endParaRPr lang="en-US" sz="1050" dirty="0">
              <a:solidFill>
                <a:srgbClr val="203864"/>
              </a:solidFill>
              <a:latin typeface="+mn-lt"/>
            </a:endParaRPr>
          </a:p>
        </p:txBody>
      </p:sp>
      <p:pic>
        <p:nvPicPr>
          <p:cNvPr id="8" name="F32266FA-A738-48EE-9B0B-361442C6E11B" descr="IMG_9188.jpg">
            <a:extLst>
              <a:ext uri="{FF2B5EF4-FFF2-40B4-BE49-F238E27FC236}">
                <a16:creationId xmlns:a16="http://schemas.microsoft.com/office/drawing/2014/main" id="{49117097-FC3C-149B-9516-68F7D10C884F}"/>
              </a:ext>
            </a:extLst>
          </p:cNvPr>
          <p:cNvPicPr>
            <a:picLocks noChangeAspect="1" noChangeArrowheads="1"/>
          </p:cNvPicPr>
          <p:nvPr/>
        </p:nvPicPr>
        <p:blipFill>
          <a:blip r:embed="rId2" cstate="print">
            <a:alphaModFix/>
            <a:extLst>
              <a:ext uri="{BEBA8EAE-BF5A-486C-A8C5-ECC9F3942E4B}">
                <a14:imgProps xmlns:a14="http://schemas.microsoft.com/office/drawing/2010/main">
                  <a14:imgLayer r:embed="rId3">
                    <a14:imgEffect>
                      <a14:sharpenSoften amount="54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5995358" y="1461016"/>
            <a:ext cx="1066024" cy="139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B50E054-726D-167F-DBC8-06C6D1C8FB53}"/>
              </a:ext>
            </a:extLst>
          </p:cNvPr>
          <p:cNvSpPr txBox="1"/>
          <p:nvPr/>
        </p:nvSpPr>
        <p:spPr>
          <a:xfrm>
            <a:off x="121094" y="3027268"/>
            <a:ext cx="3024785" cy="338554"/>
          </a:xfrm>
          <a:prstGeom prst="rect">
            <a:avLst/>
          </a:prstGeom>
          <a:noFill/>
        </p:spPr>
        <p:txBody>
          <a:bodyPr wrap="square" rtlCol="0">
            <a:spAutoFit/>
          </a:bodyPr>
          <a:lstStyle/>
          <a:p>
            <a:r>
              <a:rPr lang="en-US" sz="1600" b="1" dirty="0">
                <a:solidFill>
                  <a:schemeClr val="accent1"/>
                </a:solidFill>
                <a:latin typeface="Source Sans Pro" panose="020B0503030403020204" pitchFamily="34" charset="0"/>
              </a:rPr>
              <a:t>Kris B. Harmony  </a:t>
            </a:r>
          </a:p>
        </p:txBody>
      </p:sp>
      <p:sp>
        <p:nvSpPr>
          <p:cNvPr id="10" name="TextBox 9">
            <a:extLst>
              <a:ext uri="{FF2B5EF4-FFF2-40B4-BE49-F238E27FC236}">
                <a16:creationId xmlns:a16="http://schemas.microsoft.com/office/drawing/2014/main" id="{1C1854BE-1B35-B486-2816-077B2ABD3941}"/>
              </a:ext>
            </a:extLst>
          </p:cNvPr>
          <p:cNvSpPr txBox="1"/>
          <p:nvPr/>
        </p:nvSpPr>
        <p:spPr>
          <a:xfrm>
            <a:off x="1264996" y="3288917"/>
            <a:ext cx="3338981" cy="1223412"/>
          </a:xfrm>
          <a:prstGeom prst="rect">
            <a:avLst/>
          </a:prstGeom>
          <a:noFill/>
        </p:spPr>
        <p:txBody>
          <a:bodyPr wrap="square" rtlCol="0">
            <a:spAutoFit/>
          </a:bodyPr>
          <a:lstStyle>
            <a:defPPr>
              <a:defRPr lang="en-US"/>
            </a:defPPr>
            <a:lvl1pPr marL="171450" indent="-171450">
              <a:buClr>
                <a:srgbClr val="F26524"/>
              </a:buClr>
              <a:buFont typeface="Arial" panose="020B0604020202020204" pitchFamily="34" charset="0"/>
              <a:buChar char="•"/>
              <a:defRPr sz="1000">
                <a:latin typeface="Source Sans Pro" panose="020B0503030403020204" pitchFamily="34" charset="0"/>
              </a:defRPr>
            </a:lvl1pPr>
          </a:lstStyle>
          <a:p>
            <a:r>
              <a:rPr lang="en-US" sz="1050" dirty="0">
                <a:solidFill>
                  <a:srgbClr val="203864"/>
                </a:solidFill>
              </a:rPr>
              <a:t>Entrepreneur, Consultant, Keynote Speaker, Educator and Advocate.</a:t>
            </a:r>
          </a:p>
          <a:p>
            <a:r>
              <a:rPr lang="en-US" sz="1050" dirty="0">
                <a:solidFill>
                  <a:srgbClr val="203864"/>
                </a:solidFill>
              </a:rPr>
              <a:t>Founder, President and CEO Harmony Healthcare International, (HHI).</a:t>
            </a:r>
          </a:p>
          <a:p>
            <a:r>
              <a:rPr lang="en-US" sz="1050" dirty="0">
                <a:solidFill>
                  <a:srgbClr val="203864"/>
                </a:solidFill>
              </a:rPr>
              <a:t>Founder, President and CEO  KrisBHarmony, LLC.</a:t>
            </a:r>
          </a:p>
          <a:p>
            <a:r>
              <a:rPr lang="en-US" sz="1050" dirty="0">
                <a:solidFill>
                  <a:srgbClr val="203864"/>
                </a:solidFill>
              </a:rPr>
              <a:t>Tufts University, B.S.O.T., Salem State University M.B.A., LNHA, OTR/L.</a:t>
            </a:r>
          </a:p>
        </p:txBody>
      </p:sp>
      <p:sp>
        <p:nvSpPr>
          <p:cNvPr id="13" name="TextBox 12">
            <a:extLst>
              <a:ext uri="{FF2B5EF4-FFF2-40B4-BE49-F238E27FC236}">
                <a16:creationId xmlns:a16="http://schemas.microsoft.com/office/drawing/2014/main" id="{24FC06EA-76C4-853C-B361-E8D5F4BEA4EE}"/>
              </a:ext>
            </a:extLst>
          </p:cNvPr>
          <p:cNvSpPr txBox="1"/>
          <p:nvPr/>
        </p:nvSpPr>
        <p:spPr>
          <a:xfrm>
            <a:off x="5848559" y="2975269"/>
            <a:ext cx="3024785" cy="338554"/>
          </a:xfrm>
          <a:prstGeom prst="rect">
            <a:avLst/>
          </a:prstGeom>
          <a:noFill/>
        </p:spPr>
        <p:txBody>
          <a:bodyPr wrap="square" rtlCol="0">
            <a:spAutoFit/>
          </a:bodyPr>
          <a:lstStyle/>
          <a:p>
            <a:r>
              <a:rPr lang="en-US" sz="1600" b="1" dirty="0">
                <a:solidFill>
                  <a:schemeClr val="accent1"/>
                </a:solidFill>
                <a:latin typeface="Source Sans Pro" panose="020B0503030403020204" pitchFamily="34" charset="0"/>
              </a:rPr>
              <a:t>Dr. Kwame Larbi-Siaw </a:t>
            </a:r>
          </a:p>
        </p:txBody>
      </p:sp>
      <p:pic>
        <p:nvPicPr>
          <p:cNvPr id="24" name="Picture 2">
            <a:extLst>
              <a:ext uri="{FF2B5EF4-FFF2-40B4-BE49-F238E27FC236}">
                <a16:creationId xmlns:a16="http://schemas.microsoft.com/office/drawing/2014/main" id="{90E7E2C3-BE50-A03C-9578-ECD3E9E277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585" y="1893483"/>
            <a:ext cx="1133475" cy="4736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8710AAE-EE9B-73B3-EEA0-56D8A5E837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6794" y="1309616"/>
            <a:ext cx="1133475" cy="638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FE and Apollo Funds Agree to Form a New Joint Venture for LNG Maritime  Infrastructure; Transaction Valued at Approximately $2 billion | Business  Wire">
            <a:extLst>
              <a:ext uri="{FF2B5EF4-FFF2-40B4-BE49-F238E27FC236}">
                <a16:creationId xmlns:a16="http://schemas.microsoft.com/office/drawing/2014/main" id="{7D573CFB-6E87-D521-A499-2135DD2A34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3827" y="1192898"/>
            <a:ext cx="1133475" cy="5067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BS Logo PNG vector in SVG, PDF, AI, CDR format">
            <a:extLst>
              <a:ext uri="{FF2B5EF4-FFF2-40B4-BE49-F238E27FC236}">
                <a16:creationId xmlns:a16="http://schemas.microsoft.com/office/drawing/2014/main" id="{C92D6B54-F959-E26B-8D2E-916F05EF4C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97405" y="2141311"/>
            <a:ext cx="821776" cy="61553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GE Archives - African Eye Report">
            <a:extLst>
              <a:ext uri="{FF2B5EF4-FFF2-40B4-BE49-F238E27FC236}">
                <a16:creationId xmlns:a16="http://schemas.microsoft.com/office/drawing/2014/main" id="{3F1C3B2D-11DD-9A49-76F3-4AE8F6C000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5578" y="1632132"/>
            <a:ext cx="565717" cy="56320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CE209E6F-0B55-AA6F-FBEC-631EACBFA5C1}"/>
              </a:ext>
            </a:extLst>
          </p:cNvPr>
          <p:cNvSpPr txBox="1"/>
          <p:nvPr/>
        </p:nvSpPr>
        <p:spPr>
          <a:xfrm>
            <a:off x="7110336" y="3288917"/>
            <a:ext cx="3118752" cy="1223412"/>
          </a:xfrm>
          <a:prstGeom prst="rect">
            <a:avLst/>
          </a:prstGeom>
          <a:noFill/>
        </p:spPr>
        <p:txBody>
          <a:bodyPr wrap="square" rtlCol="0">
            <a:spAutoFit/>
          </a:bodyPr>
          <a:lstStyle>
            <a:defPPr>
              <a:defRPr lang="en-US"/>
            </a:defPPr>
            <a:lvl1pPr marL="171450" indent="-171450">
              <a:buClr>
                <a:srgbClr val="F26524"/>
              </a:buClr>
              <a:buFont typeface="Arial" panose="020B0604020202020204" pitchFamily="34" charset="0"/>
              <a:buChar char="•"/>
              <a:defRPr sz="1000">
                <a:latin typeface="Source Sans Pro" panose="020B0503030403020204" pitchFamily="34" charset="0"/>
              </a:defRPr>
            </a:lvl1pPr>
          </a:lstStyle>
          <a:p>
            <a:r>
              <a:rPr lang="en-US" sz="1050" dirty="0">
                <a:solidFill>
                  <a:srgbClr val="203864"/>
                </a:solidFill>
                <a:latin typeface="+mn-lt"/>
              </a:rPr>
              <a:t>American Board of Internal Medicine Certified.</a:t>
            </a:r>
          </a:p>
          <a:p>
            <a:r>
              <a:rPr lang="en-US" sz="1050" dirty="0">
                <a:solidFill>
                  <a:srgbClr val="203864"/>
                </a:solidFill>
                <a:latin typeface="+mn-lt"/>
              </a:rPr>
              <a:t>Attending Hospitalist at Caromont Medical Center, Internal Medicine, Intensive care &amp; Post Acute Care.</a:t>
            </a:r>
          </a:p>
          <a:p>
            <a:r>
              <a:rPr lang="en-US" sz="1050" dirty="0">
                <a:solidFill>
                  <a:srgbClr val="203864"/>
                </a:solidFill>
                <a:latin typeface="+mn-lt"/>
              </a:rPr>
              <a:t>University Of Ghana Medical School; Columbia University College of Physician &amp; Surgeons at Harlem Hospital Center.</a:t>
            </a:r>
          </a:p>
        </p:txBody>
      </p:sp>
      <p:sp>
        <p:nvSpPr>
          <p:cNvPr id="29" name="TextBox 28">
            <a:extLst>
              <a:ext uri="{FF2B5EF4-FFF2-40B4-BE49-F238E27FC236}">
                <a16:creationId xmlns:a16="http://schemas.microsoft.com/office/drawing/2014/main" id="{6C34A6BC-75EB-454F-B112-742987B03EDB}"/>
              </a:ext>
            </a:extLst>
          </p:cNvPr>
          <p:cNvSpPr txBox="1"/>
          <p:nvPr/>
        </p:nvSpPr>
        <p:spPr>
          <a:xfrm>
            <a:off x="46191" y="4823494"/>
            <a:ext cx="3024785" cy="338554"/>
          </a:xfrm>
          <a:prstGeom prst="rect">
            <a:avLst/>
          </a:prstGeom>
          <a:noFill/>
        </p:spPr>
        <p:txBody>
          <a:bodyPr wrap="square" rtlCol="0">
            <a:spAutoFit/>
          </a:bodyPr>
          <a:lstStyle/>
          <a:p>
            <a:r>
              <a:rPr lang="en-US" sz="1600" b="1" dirty="0">
                <a:solidFill>
                  <a:schemeClr val="accent1"/>
                </a:solidFill>
                <a:latin typeface="Source Sans Pro" panose="020B0503030403020204" pitchFamily="34" charset="0"/>
              </a:rPr>
              <a:t>Dr. Yvonne F. Wilson</a:t>
            </a:r>
          </a:p>
        </p:txBody>
      </p:sp>
      <p:sp>
        <p:nvSpPr>
          <p:cNvPr id="30" name="TextBox 29">
            <a:extLst>
              <a:ext uri="{FF2B5EF4-FFF2-40B4-BE49-F238E27FC236}">
                <a16:creationId xmlns:a16="http://schemas.microsoft.com/office/drawing/2014/main" id="{54A0F8D7-269F-9DE4-A6CC-B8CA743E382B}"/>
              </a:ext>
            </a:extLst>
          </p:cNvPr>
          <p:cNvSpPr txBox="1"/>
          <p:nvPr/>
        </p:nvSpPr>
        <p:spPr>
          <a:xfrm>
            <a:off x="1321156" y="5213023"/>
            <a:ext cx="2974798" cy="1223412"/>
          </a:xfrm>
          <a:prstGeom prst="rect">
            <a:avLst/>
          </a:prstGeom>
          <a:noFill/>
        </p:spPr>
        <p:txBody>
          <a:bodyPr wrap="square" rtlCol="0">
            <a:spAutoFit/>
          </a:bodyPr>
          <a:lstStyle>
            <a:defPPr>
              <a:defRPr lang="en-US"/>
            </a:defPPr>
            <a:lvl1pPr marL="171450" indent="-171450">
              <a:buClr>
                <a:srgbClr val="F26524"/>
              </a:buClr>
              <a:buFont typeface="Arial" panose="020B0604020202020204" pitchFamily="34" charset="0"/>
              <a:buChar char="•"/>
              <a:defRPr sz="1000">
                <a:latin typeface="Source Sans Pro" panose="020B0503030403020204" pitchFamily="34" charset="0"/>
              </a:defRPr>
            </a:lvl1pPr>
          </a:lstStyle>
          <a:p>
            <a:r>
              <a:rPr lang="en-US" sz="1050" dirty="0">
                <a:solidFill>
                  <a:srgbClr val="203864"/>
                </a:solidFill>
              </a:rPr>
              <a:t>American Board of Internal Medicine Certified.</a:t>
            </a:r>
          </a:p>
          <a:p>
            <a:r>
              <a:rPr lang="en-US" sz="1050" dirty="0">
                <a:solidFill>
                  <a:srgbClr val="203864"/>
                </a:solidFill>
              </a:rPr>
              <a:t>Primary Care Medicine at Mass General Brigham.</a:t>
            </a:r>
          </a:p>
          <a:p>
            <a:r>
              <a:rPr lang="en-US" sz="1050" dirty="0">
                <a:solidFill>
                  <a:srgbClr val="203864"/>
                </a:solidFill>
              </a:rPr>
              <a:t>Internal medicine, Inpatient Medicine, Long Term Care.</a:t>
            </a:r>
          </a:p>
          <a:p>
            <a:r>
              <a:rPr lang="en-US" sz="1050" dirty="0">
                <a:solidFill>
                  <a:srgbClr val="203864"/>
                </a:solidFill>
              </a:rPr>
              <a:t>Wellesley College, MD Harvard Medical School, Columbia University.</a:t>
            </a:r>
          </a:p>
        </p:txBody>
      </p:sp>
      <p:sp>
        <p:nvSpPr>
          <p:cNvPr id="33" name="TextBox 32">
            <a:extLst>
              <a:ext uri="{FF2B5EF4-FFF2-40B4-BE49-F238E27FC236}">
                <a16:creationId xmlns:a16="http://schemas.microsoft.com/office/drawing/2014/main" id="{F3B39F5B-CE79-EF3D-BF52-5619FDA05875}"/>
              </a:ext>
            </a:extLst>
          </p:cNvPr>
          <p:cNvSpPr txBox="1"/>
          <p:nvPr/>
        </p:nvSpPr>
        <p:spPr>
          <a:xfrm>
            <a:off x="7052843" y="5085143"/>
            <a:ext cx="3874160" cy="1223412"/>
          </a:xfrm>
          <a:prstGeom prst="rect">
            <a:avLst/>
          </a:prstGeom>
          <a:noFill/>
        </p:spPr>
        <p:txBody>
          <a:bodyPr wrap="square" rtlCol="0">
            <a:spAutoFit/>
          </a:bodyPr>
          <a:lstStyle>
            <a:defPPr>
              <a:defRPr lang="en-US"/>
            </a:defPPr>
            <a:lvl1pPr marL="171450" indent="-171450">
              <a:buClr>
                <a:srgbClr val="F26524"/>
              </a:buClr>
              <a:buFont typeface="Arial" panose="020B0604020202020204" pitchFamily="34" charset="0"/>
              <a:buChar char="•"/>
              <a:defRPr sz="1000">
                <a:latin typeface="Source Sans Pro" panose="020B0503030403020204" pitchFamily="34" charset="0"/>
              </a:defRPr>
            </a:lvl1pPr>
          </a:lstStyle>
          <a:p>
            <a:r>
              <a:rPr lang="en-US" sz="1050" dirty="0">
                <a:solidFill>
                  <a:srgbClr val="203864"/>
                </a:solidFill>
              </a:rPr>
              <a:t>New Jersey Board of Nursing Certified.</a:t>
            </a:r>
          </a:p>
          <a:p>
            <a:r>
              <a:rPr lang="en-US" sz="1050" dirty="0">
                <a:solidFill>
                  <a:srgbClr val="203864"/>
                </a:solidFill>
              </a:rPr>
              <a:t>Critical/Intensive Care Nursing, Telemetry &amp; Medical Surgical Nursing.</a:t>
            </a:r>
          </a:p>
          <a:p>
            <a:r>
              <a:rPr lang="en-US" sz="1050" dirty="0">
                <a:solidFill>
                  <a:srgbClr val="203864"/>
                </a:solidFill>
              </a:rPr>
              <a:t>Long Term Assisted Care/Assisted Living, Sub-Acute Care Nursing.</a:t>
            </a:r>
          </a:p>
          <a:p>
            <a:r>
              <a:rPr lang="en-US" sz="1050" dirty="0">
                <a:solidFill>
                  <a:srgbClr val="203864"/>
                </a:solidFill>
              </a:rPr>
              <a:t>University of Science &amp; Technology, Jersey College School of Nursing, Capella University.</a:t>
            </a:r>
          </a:p>
        </p:txBody>
      </p:sp>
      <p:cxnSp>
        <p:nvCxnSpPr>
          <p:cNvPr id="36" name="Straight Connector 35">
            <a:extLst>
              <a:ext uri="{FF2B5EF4-FFF2-40B4-BE49-F238E27FC236}">
                <a16:creationId xmlns:a16="http://schemas.microsoft.com/office/drawing/2014/main" id="{C5E81D27-5A4A-3D15-A973-F7640E5A97CC}"/>
              </a:ext>
            </a:extLst>
          </p:cNvPr>
          <p:cNvCxnSpPr>
            <a:cxnSpLocks/>
          </p:cNvCxnSpPr>
          <p:nvPr/>
        </p:nvCxnSpPr>
        <p:spPr>
          <a:xfrm>
            <a:off x="4283527" y="1492538"/>
            <a:ext cx="0" cy="8944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C158A6-DDAE-9FD3-06E9-65A8E07785A4}"/>
              </a:ext>
            </a:extLst>
          </p:cNvPr>
          <p:cNvCxnSpPr>
            <a:cxnSpLocks/>
          </p:cNvCxnSpPr>
          <p:nvPr/>
        </p:nvCxnSpPr>
        <p:spPr>
          <a:xfrm>
            <a:off x="10789518" y="1471602"/>
            <a:ext cx="0" cy="1006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D94A305-2902-35FA-7FC1-9BB0EDC15C1E}"/>
              </a:ext>
            </a:extLst>
          </p:cNvPr>
          <p:cNvCxnSpPr>
            <a:cxnSpLocks/>
          </p:cNvCxnSpPr>
          <p:nvPr/>
        </p:nvCxnSpPr>
        <p:spPr>
          <a:xfrm>
            <a:off x="10789518" y="3144546"/>
            <a:ext cx="0" cy="1006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92E4BA1-5C5C-7B57-DE9D-EEEBAD6226C9}"/>
              </a:ext>
            </a:extLst>
          </p:cNvPr>
          <p:cNvCxnSpPr>
            <a:cxnSpLocks/>
          </p:cNvCxnSpPr>
          <p:nvPr/>
        </p:nvCxnSpPr>
        <p:spPr>
          <a:xfrm>
            <a:off x="10789518" y="4927076"/>
            <a:ext cx="0" cy="1006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E7A1451-79E0-CBC7-45B4-7EB7BE0CEE13}"/>
              </a:ext>
            </a:extLst>
          </p:cNvPr>
          <p:cNvCxnSpPr>
            <a:cxnSpLocks/>
          </p:cNvCxnSpPr>
          <p:nvPr/>
        </p:nvCxnSpPr>
        <p:spPr>
          <a:xfrm>
            <a:off x="4336794" y="3262726"/>
            <a:ext cx="0" cy="1006145"/>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27EF3BE-0AD3-C9D2-EC9B-2E01B56BEA6A}"/>
              </a:ext>
            </a:extLst>
          </p:cNvPr>
          <p:cNvCxnSpPr>
            <a:cxnSpLocks/>
          </p:cNvCxnSpPr>
          <p:nvPr/>
        </p:nvCxnSpPr>
        <p:spPr>
          <a:xfrm>
            <a:off x="4336794" y="4894733"/>
            <a:ext cx="0" cy="1006145"/>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0DF67E4-3650-2B94-7DE8-F2AAA3F8DCDD}"/>
              </a:ext>
            </a:extLst>
          </p:cNvPr>
          <p:cNvPicPr>
            <a:picLocks noChangeAspect="1"/>
          </p:cNvPicPr>
          <p:nvPr/>
        </p:nvPicPr>
        <p:blipFill>
          <a:blip r:embed="rId9"/>
          <a:stretch>
            <a:fillRect/>
          </a:stretch>
        </p:blipFill>
        <p:spPr>
          <a:xfrm>
            <a:off x="180050" y="1457480"/>
            <a:ext cx="1154994" cy="1295177"/>
          </a:xfrm>
          <a:prstGeom prst="rect">
            <a:avLst/>
          </a:prstGeom>
        </p:spPr>
      </p:pic>
      <p:pic>
        <p:nvPicPr>
          <p:cNvPr id="14" name="Picture 13">
            <a:extLst>
              <a:ext uri="{FF2B5EF4-FFF2-40B4-BE49-F238E27FC236}">
                <a16:creationId xmlns:a16="http://schemas.microsoft.com/office/drawing/2014/main" id="{AC897469-708A-16C6-E8BB-7E7713C0BC46}"/>
              </a:ext>
            </a:extLst>
          </p:cNvPr>
          <p:cNvPicPr>
            <a:picLocks noChangeAspect="1"/>
          </p:cNvPicPr>
          <p:nvPr/>
        </p:nvPicPr>
        <p:blipFill>
          <a:blip r:embed="rId10"/>
          <a:stretch>
            <a:fillRect/>
          </a:stretch>
        </p:blipFill>
        <p:spPr>
          <a:xfrm>
            <a:off x="154640" y="5207996"/>
            <a:ext cx="1172701" cy="1223411"/>
          </a:xfrm>
          <a:prstGeom prst="rect">
            <a:avLst/>
          </a:prstGeom>
        </p:spPr>
      </p:pic>
      <p:pic>
        <p:nvPicPr>
          <p:cNvPr id="16" name="Picture 15">
            <a:extLst>
              <a:ext uri="{FF2B5EF4-FFF2-40B4-BE49-F238E27FC236}">
                <a16:creationId xmlns:a16="http://schemas.microsoft.com/office/drawing/2014/main" id="{2692BD88-0B75-2D16-0D20-B9B8F02A9575}"/>
              </a:ext>
            </a:extLst>
          </p:cNvPr>
          <p:cNvPicPr>
            <a:picLocks noChangeAspect="1"/>
          </p:cNvPicPr>
          <p:nvPr/>
        </p:nvPicPr>
        <p:blipFill>
          <a:blip r:embed="rId11"/>
          <a:stretch>
            <a:fillRect/>
          </a:stretch>
        </p:blipFill>
        <p:spPr>
          <a:xfrm>
            <a:off x="5986883" y="3297360"/>
            <a:ext cx="1181617" cy="1159790"/>
          </a:xfrm>
          <a:prstGeom prst="rect">
            <a:avLst/>
          </a:prstGeom>
        </p:spPr>
      </p:pic>
      <p:pic>
        <p:nvPicPr>
          <p:cNvPr id="18" name="Picture 17">
            <a:extLst>
              <a:ext uri="{FF2B5EF4-FFF2-40B4-BE49-F238E27FC236}">
                <a16:creationId xmlns:a16="http://schemas.microsoft.com/office/drawing/2014/main" id="{59DC0D02-F179-3022-33C4-8995BEECE7D7}"/>
              </a:ext>
            </a:extLst>
          </p:cNvPr>
          <p:cNvPicPr>
            <a:picLocks noChangeAspect="1"/>
          </p:cNvPicPr>
          <p:nvPr/>
        </p:nvPicPr>
        <p:blipFill>
          <a:blip r:embed="rId12"/>
          <a:stretch>
            <a:fillRect/>
          </a:stretch>
        </p:blipFill>
        <p:spPr>
          <a:xfrm>
            <a:off x="6685714" y="3984598"/>
            <a:ext cx="209550" cy="219075"/>
          </a:xfrm>
          <a:prstGeom prst="rect">
            <a:avLst/>
          </a:prstGeom>
        </p:spPr>
      </p:pic>
      <p:pic>
        <p:nvPicPr>
          <p:cNvPr id="20" name="Picture 19">
            <a:extLst>
              <a:ext uri="{FF2B5EF4-FFF2-40B4-BE49-F238E27FC236}">
                <a16:creationId xmlns:a16="http://schemas.microsoft.com/office/drawing/2014/main" id="{E75C9DAC-FEC6-C46F-E3F2-849E44F6FDF8}"/>
              </a:ext>
            </a:extLst>
          </p:cNvPr>
          <p:cNvPicPr>
            <a:picLocks noChangeAspect="1"/>
          </p:cNvPicPr>
          <p:nvPr/>
        </p:nvPicPr>
        <p:blipFill>
          <a:blip r:embed="rId13"/>
          <a:stretch>
            <a:fillRect/>
          </a:stretch>
        </p:blipFill>
        <p:spPr>
          <a:xfrm>
            <a:off x="4568726" y="4911881"/>
            <a:ext cx="748460" cy="692536"/>
          </a:xfrm>
          <a:prstGeom prst="rect">
            <a:avLst/>
          </a:prstGeom>
        </p:spPr>
      </p:pic>
      <p:pic>
        <p:nvPicPr>
          <p:cNvPr id="27" name="Picture 26">
            <a:extLst>
              <a:ext uri="{FF2B5EF4-FFF2-40B4-BE49-F238E27FC236}">
                <a16:creationId xmlns:a16="http://schemas.microsoft.com/office/drawing/2014/main" id="{C0B552D5-AF1B-0BA5-CDB0-61B9702D8FA1}"/>
              </a:ext>
            </a:extLst>
          </p:cNvPr>
          <p:cNvPicPr>
            <a:picLocks noChangeAspect="1"/>
          </p:cNvPicPr>
          <p:nvPr/>
        </p:nvPicPr>
        <p:blipFill>
          <a:blip r:embed="rId14"/>
          <a:stretch>
            <a:fillRect/>
          </a:stretch>
        </p:blipFill>
        <p:spPr>
          <a:xfrm>
            <a:off x="4609566" y="5548384"/>
            <a:ext cx="666780" cy="701873"/>
          </a:xfrm>
          <a:prstGeom prst="rect">
            <a:avLst/>
          </a:prstGeom>
        </p:spPr>
      </p:pic>
      <p:pic>
        <p:nvPicPr>
          <p:cNvPr id="37" name="Picture 36">
            <a:extLst>
              <a:ext uri="{FF2B5EF4-FFF2-40B4-BE49-F238E27FC236}">
                <a16:creationId xmlns:a16="http://schemas.microsoft.com/office/drawing/2014/main" id="{4EA827B2-685C-EB2F-BB14-B9B65BDC301F}"/>
              </a:ext>
            </a:extLst>
          </p:cNvPr>
          <p:cNvPicPr>
            <a:picLocks noChangeAspect="1"/>
          </p:cNvPicPr>
          <p:nvPr/>
        </p:nvPicPr>
        <p:blipFill>
          <a:blip r:embed="rId15"/>
          <a:stretch>
            <a:fillRect/>
          </a:stretch>
        </p:blipFill>
        <p:spPr>
          <a:xfrm>
            <a:off x="10883825" y="3188160"/>
            <a:ext cx="1133475" cy="411623"/>
          </a:xfrm>
          <a:prstGeom prst="rect">
            <a:avLst/>
          </a:prstGeom>
        </p:spPr>
      </p:pic>
      <p:pic>
        <p:nvPicPr>
          <p:cNvPr id="48" name="Picture 47">
            <a:extLst>
              <a:ext uri="{FF2B5EF4-FFF2-40B4-BE49-F238E27FC236}">
                <a16:creationId xmlns:a16="http://schemas.microsoft.com/office/drawing/2014/main" id="{1E6FF800-BDF5-A171-8556-2BCBC4CF1319}"/>
              </a:ext>
            </a:extLst>
          </p:cNvPr>
          <p:cNvPicPr>
            <a:picLocks noChangeAspect="1"/>
          </p:cNvPicPr>
          <p:nvPr/>
        </p:nvPicPr>
        <p:blipFill>
          <a:blip r:embed="rId16"/>
          <a:stretch>
            <a:fillRect/>
          </a:stretch>
        </p:blipFill>
        <p:spPr>
          <a:xfrm>
            <a:off x="10979602" y="3540276"/>
            <a:ext cx="1037697" cy="728595"/>
          </a:xfrm>
          <a:prstGeom prst="rect">
            <a:avLst/>
          </a:prstGeom>
        </p:spPr>
      </p:pic>
      <p:sp>
        <p:nvSpPr>
          <p:cNvPr id="5" name="Footer Placeholder 4">
            <a:extLst>
              <a:ext uri="{FF2B5EF4-FFF2-40B4-BE49-F238E27FC236}">
                <a16:creationId xmlns:a16="http://schemas.microsoft.com/office/drawing/2014/main" id="{CD1E6628-7317-75AF-8E59-614BA638DF79}"/>
              </a:ext>
            </a:extLst>
          </p:cNvPr>
          <p:cNvSpPr>
            <a:spLocks noGrp="1"/>
          </p:cNvSpPr>
          <p:nvPr>
            <p:ph type="ftr" sz="quarter" idx="11"/>
          </p:nvPr>
        </p:nvSpPr>
        <p:spPr/>
        <p:txBody>
          <a:bodyPr/>
          <a:lstStyle/>
          <a:p>
            <a:r>
              <a:rPr lang="en-GH" dirty="0">
                <a:solidFill>
                  <a:srgbClr val="203864"/>
                </a:solidFill>
              </a:rPr>
              <a:t>AHCN </a:t>
            </a:r>
            <a:r>
              <a:rPr lang="en-GH">
                <a:solidFill>
                  <a:srgbClr val="203864"/>
                </a:solidFill>
              </a:rPr>
              <a:t>Program 1</a:t>
            </a:r>
            <a:r>
              <a:rPr lang="en-US" dirty="0">
                <a:solidFill>
                  <a:srgbClr val="203864"/>
                </a:solidFill>
              </a:rPr>
              <a:t>1.18</a:t>
            </a:r>
            <a:r>
              <a:rPr lang="en-GH">
                <a:solidFill>
                  <a:srgbClr val="203864"/>
                </a:solidFill>
              </a:rPr>
              <a:t>.23</a:t>
            </a:r>
            <a:endParaRPr lang="en-GH" dirty="0">
              <a:solidFill>
                <a:srgbClr val="203864"/>
              </a:solidFill>
            </a:endParaRPr>
          </a:p>
        </p:txBody>
      </p:sp>
      <p:sp>
        <p:nvSpPr>
          <p:cNvPr id="12" name="Slide Number Placeholder 11">
            <a:extLst>
              <a:ext uri="{FF2B5EF4-FFF2-40B4-BE49-F238E27FC236}">
                <a16:creationId xmlns:a16="http://schemas.microsoft.com/office/drawing/2014/main" id="{06E169C1-0EE3-F853-B53F-D3828F5ED66F}"/>
              </a:ext>
            </a:extLst>
          </p:cNvPr>
          <p:cNvSpPr>
            <a:spLocks noGrp="1"/>
          </p:cNvSpPr>
          <p:nvPr>
            <p:ph type="sldNum" sz="quarter" idx="12"/>
          </p:nvPr>
        </p:nvSpPr>
        <p:spPr/>
        <p:txBody>
          <a:bodyPr/>
          <a:lstStyle/>
          <a:p>
            <a:fld id="{BE692E23-C20B-4D44-A2E1-5ADF83A761CB}" type="slidenum">
              <a:rPr lang="en-GH" smtClean="0"/>
              <a:t>5</a:t>
            </a:fld>
            <a:endParaRPr lang="en-GH" dirty="0"/>
          </a:p>
        </p:txBody>
      </p:sp>
      <p:pic>
        <p:nvPicPr>
          <p:cNvPr id="35" name="Picture 34">
            <a:extLst>
              <a:ext uri="{FF2B5EF4-FFF2-40B4-BE49-F238E27FC236}">
                <a16:creationId xmlns:a16="http://schemas.microsoft.com/office/drawing/2014/main" id="{5DB96AEA-E4CB-E207-D219-8133904D813F}"/>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1172" y="3374505"/>
            <a:ext cx="1164015" cy="1164015"/>
          </a:xfrm>
          <a:prstGeom prst="rect">
            <a:avLst/>
          </a:prstGeom>
          <a:noFill/>
          <a:ln>
            <a:noFill/>
          </a:ln>
        </p:spPr>
      </p:pic>
      <p:sp>
        <p:nvSpPr>
          <p:cNvPr id="17" name="TextBox 16">
            <a:extLst>
              <a:ext uri="{FF2B5EF4-FFF2-40B4-BE49-F238E27FC236}">
                <a16:creationId xmlns:a16="http://schemas.microsoft.com/office/drawing/2014/main" id="{59C60F3D-5C95-39F4-54DF-FBFB49A803D4}"/>
              </a:ext>
            </a:extLst>
          </p:cNvPr>
          <p:cNvSpPr txBox="1"/>
          <p:nvPr/>
        </p:nvSpPr>
        <p:spPr>
          <a:xfrm>
            <a:off x="5983962" y="4762423"/>
            <a:ext cx="3519470" cy="338554"/>
          </a:xfrm>
          <a:prstGeom prst="rect">
            <a:avLst/>
          </a:prstGeom>
          <a:noFill/>
        </p:spPr>
        <p:txBody>
          <a:bodyPr wrap="square">
            <a:spAutoFit/>
          </a:bodyPr>
          <a:lstStyle/>
          <a:p>
            <a:r>
              <a:rPr lang="en-US" sz="1600" b="1" dirty="0">
                <a:solidFill>
                  <a:schemeClr val="accent1"/>
                </a:solidFill>
                <a:latin typeface="Source Sans Pro" panose="020B0503030403020204" pitchFamily="34" charset="0"/>
              </a:rPr>
              <a:t>Doreen  Akoi-Gyebi</a:t>
            </a:r>
          </a:p>
        </p:txBody>
      </p:sp>
      <p:pic>
        <p:nvPicPr>
          <p:cNvPr id="1026" name="Picture 2" descr="PMC">
            <a:extLst>
              <a:ext uri="{FF2B5EF4-FFF2-40B4-BE49-F238E27FC236}">
                <a16:creationId xmlns:a16="http://schemas.microsoft.com/office/drawing/2014/main" id="{B11C1ECF-AC1A-78DE-9103-9D5BBE0880A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83825" y="5562762"/>
            <a:ext cx="1078022" cy="4920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Robert Wood Johnson Medical School Logo">
            <a:extLst>
              <a:ext uri="{FF2B5EF4-FFF2-40B4-BE49-F238E27FC236}">
                <a16:creationId xmlns:a16="http://schemas.microsoft.com/office/drawing/2014/main" id="{635B4CDD-63B5-7D7C-3A9F-DEA7E445167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855408" y="4950587"/>
            <a:ext cx="1286084" cy="52487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a:extLst>
              <a:ext uri="{FF2B5EF4-FFF2-40B4-BE49-F238E27FC236}">
                <a16:creationId xmlns:a16="http://schemas.microsoft.com/office/drawing/2014/main" id="{EE5B9721-056B-13CC-5747-11B1A4B64BF6}"/>
              </a:ext>
            </a:extLst>
          </p:cNvPr>
          <p:cNvCxnSpPr>
            <a:cxnSpLocks/>
          </p:cNvCxnSpPr>
          <p:nvPr/>
        </p:nvCxnSpPr>
        <p:spPr>
          <a:xfrm>
            <a:off x="5694277" y="1309616"/>
            <a:ext cx="0" cy="49705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1F2ACF8A-554A-2491-6C9A-66A8F65E31BD}"/>
              </a:ext>
            </a:extLst>
          </p:cNvPr>
          <p:cNvPicPr>
            <a:picLocks noChangeAspect="1"/>
          </p:cNvPicPr>
          <p:nvPr/>
        </p:nvPicPr>
        <p:blipFill>
          <a:blip r:embed="rId20"/>
          <a:stretch>
            <a:fillRect/>
          </a:stretch>
        </p:blipFill>
        <p:spPr>
          <a:xfrm>
            <a:off x="6004989" y="5050726"/>
            <a:ext cx="1113938" cy="1257829"/>
          </a:xfrm>
          <a:prstGeom prst="rect">
            <a:avLst/>
          </a:prstGeom>
        </p:spPr>
      </p:pic>
      <p:pic>
        <p:nvPicPr>
          <p:cNvPr id="22" name="Picture 21" descr="A black background with pink and yellow letters&#10;&#10;Description automatically generated">
            <a:extLst>
              <a:ext uri="{FF2B5EF4-FFF2-40B4-BE49-F238E27FC236}">
                <a16:creationId xmlns:a16="http://schemas.microsoft.com/office/drawing/2014/main" id="{0EF8FC1A-0223-F77A-22FE-B5B0AF41AD1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342034" y="3412332"/>
            <a:ext cx="1369979" cy="441741"/>
          </a:xfrm>
          <a:prstGeom prst="rect">
            <a:avLst/>
          </a:prstGeom>
        </p:spPr>
      </p:pic>
    </p:spTree>
    <p:extLst>
      <p:ext uri="{BB962C8B-B14F-4D97-AF65-F5344CB8AC3E}">
        <p14:creationId xmlns:p14="http://schemas.microsoft.com/office/powerpoint/2010/main" val="45389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167779" y="4864608"/>
            <a:ext cx="7730455" cy="938784"/>
          </a:xfrm>
        </p:spPr>
        <p:txBody>
          <a:bodyPr>
            <a:noAutofit/>
          </a:bodyPr>
          <a:lstStyle/>
          <a:p>
            <a:pPr algn="ctr"/>
            <a:r>
              <a:rPr lang="en-US" sz="4000" b="1" dirty="0">
                <a:solidFill>
                  <a:schemeClr val="bg1"/>
                </a:solidFill>
              </a:rPr>
              <a:t>Introduction and Primary Goals </a:t>
            </a:r>
            <a:endParaRPr lang="en-GH" sz="4000" b="1" dirty="0">
              <a:solidFill>
                <a:schemeClr val="bg1"/>
              </a:solidFill>
            </a:endParaRPr>
          </a:p>
        </p:txBody>
      </p:sp>
      <p:sp>
        <p:nvSpPr>
          <p:cNvPr id="3" name="Footer Placeholder 2">
            <a:extLst>
              <a:ext uri="{FF2B5EF4-FFF2-40B4-BE49-F238E27FC236}">
                <a16:creationId xmlns:a16="http://schemas.microsoft.com/office/drawing/2014/main" id="{9F65787B-C422-354D-7F43-0C5E784FBA81}"/>
              </a:ext>
            </a:extLst>
          </p:cNvPr>
          <p:cNvSpPr>
            <a:spLocks noGrp="1"/>
          </p:cNvSpPr>
          <p:nvPr>
            <p:ph type="ftr" sz="quarter" idx="11"/>
          </p:nvPr>
        </p:nvSpPr>
        <p:spPr/>
        <p:txBody>
          <a:bodyPr/>
          <a:lstStyle/>
          <a:p>
            <a:r>
              <a:rPr lang="en-GH"/>
              <a:t>AHCN Program 11.18.23</a:t>
            </a:r>
          </a:p>
        </p:txBody>
      </p:sp>
      <p:sp>
        <p:nvSpPr>
          <p:cNvPr id="4" name="Slide Number Placeholder 3">
            <a:extLst>
              <a:ext uri="{FF2B5EF4-FFF2-40B4-BE49-F238E27FC236}">
                <a16:creationId xmlns:a16="http://schemas.microsoft.com/office/drawing/2014/main" id="{C4A6D572-EE71-E1BC-8800-DD1A622D005C}"/>
              </a:ext>
            </a:extLst>
          </p:cNvPr>
          <p:cNvSpPr>
            <a:spLocks noGrp="1"/>
          </p:cNvSpPr>
          <p:nvPr>
            <p:ph type="sldNum" sz="quarter" idx="12"/>
          </p:nvPr>
        </p:nvSpPr>
        <p:spPr/>
        <p:txBody>
          <a:bodyPr/>
          <a:lstStyle/>
          <a:p>
            <a:fld id="{BE692E23-C20B-4D44-A2E1-5ADF83A761CB}" type="slidenum">
              <a:rPr lang="en-GH" smtClean="0"/>
              <a:t>6</a:t>
            </a:fld>
            <a:endParaRPr lang="en-GH"/>
          </a:p>
        </p:txBody>
      </p:sp>
    </p:spTree>
    <p:extLst>
      <p:ext uri="{BB962C8B-B14F-4D97-AF65-F5344CB8AC3E}">
        <p14:creationId xmlns:p14="http://schemas.microsoft.com/office/powerpoint/2010/main" val="2803778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1415249" y="169817"/>
            <a:ext cx="10515600" cy="568730"/>
          </a:xfrm>
        </p:spPr>
        <p:txBody>
          <a:bodyPr>
            <a:noAutofit/>
          </a:bodyPr>
          <a:lstStyle/>
          <a:p>
            <a:pPr algn="r"/>
            <a:r>
              <a:rPr lang="en-US" sz="4000" b="1" dirty="0">
                <a:solidFill>
                  <a:schemeClr val="accent1">
                    <a:lumMod val="50000"/>
                  </a:schemeClr>
                </a:solidFill>
              </a:rPr>
              <a:t>Introduction and Primary Program Goals</a:t>
            </a:r>
            <a:endParaRPr lang="en-GH" sz="4000" b="1" dirty="0">
              <a:solidFill>
                <a:schemeClr val="accent1">
                  <a:lumMod val="50000"/>
                </a:schemeClr>
              </a:solidFill>
            </a:endParaRPr>
          </a:p>
        </p:txBody>
      </p:sp>
      <p:sp>
        <p:nvSpPr>
          <p:cNvPr id="5" name="TextBox 4">
            <a:extLst>
              <a:ext uri="{FF2B5EF4-FFF2-40B4-BE49-F238E27FC236}">
                <a16:creationId xmlns:a16="http://schemas.microsoft.com/office/drawing/2014/main" id="{BB0D3387-179E-ACE5-347D-4F5D5B0404FE}"/>
              </a:ext>
            </a:extLst>
          </p:cNvPr>
          <p:cNvSpPr txBox="1"/>
          <p:nvPr/>
        </p:nvSpPr>
        <p:spPr>
          <a:xfrm>
            <a:off x="637563" y="1843524"/>
            <a:ext cx="4347482" cy="4801314"/>
          </a:xfrm>
          <a:prstGeom prst="rect">
            <a:avLst/>
          </a:prstGeom>
          <a:noFill/>
        </p:spPr>
        <p:txBody>
          <a:bodyPr wrap="square">
            <a:spAutoFit/>
          </a:bodyPr>
          <a:lstStyle/>
          <a:p>
            <a:r>
              <a:rPr lang="en-US" u="sng" dirty="0">
                <a:solidFill>
                  <a:srgbClr val="203864"/>
                </a:solidFill>
              </a:rPr>
              <a:t>Who Are We?</a:t>
            </a:r>
          </a:p>
          <a:p>
            <a:endParaRPr lang="en-US" dirty="0">
              <a:solidFill>
                <a:srgbClr val="203864"/>
              </a:solidFill>
            </a:endParaRPr>
          </a:p>
          <a:p>
            <a:r>
              <a:rPr lang="en-US" dirty="0">
                <a:solidFill>
                  <a:srgbClr val="203864"/>
                </a:solidFill>
              </a:rPr>
              <a:t>Cross Atlantic Healthcare Partners, LLC</a:t>
            </a:r>
            <a:r>
              <a:rPr lang="en-US" dirty="0">
                <a:solidFill>
                  <a:srgbClr val="203864"/>
                </a:solidFill>
                <a:latin typeface="Calibri" panose="020F0502020204030204" pitchFamily="34" charset="0"/>
                <a:cs typeface="Calibri" panose="020F0502020204030204" pitchFamily="34" charset="0"/>
              </a:rPr>
              <a:t> </a:t>
            </a:r>
            <a:r>
              <a:rPr lang="en-US" dirty="0">
                <a:solidFill>
                  <a:srgbClr val="203864"/>
                </a:solidFill>
              </a:rPr>
              <a:t>is a New England based company established to provide healthcare staffing services. </a:t>
            </a:r>
          </a:p>
          <a:p>
            <a:endParaRPr lang="en-US" dirty="0">
              <a:solidFill>
                <a:srgbClr val="203864"/>
              </a:solidFill>
            </a:endParaRPr>
          </a:p>
          <a:p>
            <a:r>
              <a:rPr lang="en-US" u="sng" dirty="0">
                <a:solidFill>
                  <a:srgbClr val="203864"/>
                </a:solidFill>
              </a:rPr>
              <a:t>Opportunity</a:t>
            </a:r>
          </a:p>
          <a:p>
            <a:endParaRPr lang="en-US" dirty="0">
              <a:solidFill>
                <a:srgbClr val="203864"/>
              </a:solidFill>
            </a:endParaRPr>
          </a:p>
          <a:p>
            <a:r>
              <a:rPr lang="en-US" dirty="0">
                <a:solidFill>
                  <a:srgbClr val="203864"/>
                </a:solidFill>
              </a:rPr>
              <a:t>The current shortage of Registered Nurses (RN) and other healthcare professionals in the U.S. has led to a crisis for healthcare providers. Everyone wants to come to the U.S. There are migrant nurses from Africa available to help the sponsoring healthcare organizations provide the quality of care and meet the staffing requirements mandated  by the government. </a:t>
            </a:r>
            <a:endParaRPr lang="en-GB" dirty="0">
              <a:solidFill>
                <a:srgbClr val="203864"/>
              </a:solidFill>
            </a:endParaRPr>
          </a:p>
        </p:txBody>
      </p:sp>
      <p:sp>
        <p:nvSpPr>
          <p:cNvPr id="7" name="TextBox 6">
            <a:extLst>
              <a:ext uri="{FF2B5EF4-FFF2-40B4-BE49-F238E27FC236}">
                <a16:creationId xmlns:a16="http://schemas.microsoft.com/office/drawing/2014/main" id="{B4352D76-626A-2A99-40B1-39AEA5FB7D0C}"/>
              </a:ext>
            </a:extLst>
          </p:cNvPr>
          <p:cNvSpPr txBox="1"/>
          <p:nvPr/>
        </p:nvSpPr>
        <p:spPr>
          <a:xfrm>
            <a:off x="5596128" y="1761208"/>
            <a:ext cx="6334721" cy="3139321"/>
          </a:xfrm>
          <a:prstGeom prst="rect">
            <a:avLst/>
          </a:prstGeom>
          <a:noFill/>
        </p:spPr>
        <p:txBody>
          <a:bodyPr wrap="square">
            <a:spAutoFit/>
          </a:bodyPr>
          <a:lstStyle/>
          <a:p>
            <a:pPr algn="ctr"/>
            <a:r>
              <a:rPr lang="en-US" u="sng" dirty="0">
                <a:solidFill>
                  <a:srgbClr val="203864"/>
                </a:solidFill>
              </a:rPr>
              <a:t>Primary Program Goals</a:t>
            </a:r>
          </a:p>
          <a:p>
            <a:pPr algn="ctr"/>
            <a:endParaRPr lang="en-US" dirty="0">
              <a:solidFill>
                <a:srgbClr val="203864"/>
              </a:solidFill>
            </a:endParaRPr>
          </a:p>
          <a:p>
            <a:pPr marL="285750" indent="-285750" algn="ctr">
              <a:buFont typeface="Arial" panose="020B0604020202020204" pitchFamily="34" charset="0"/>
              <a:buChar char="•"/>
            </a:pPr>
            <a:r>
              <a:rPr lang="en-US" dirty="0">
                <a:solidFill>
                  <a:srgbClr val="203864"/>
                </a:solidFill>
              </a:rPr>
              <a:t>Fill the existing staffing shortages with migrant nursing practitioners. </a:t>
            </a:r>
          </a:p>
          <a:p>
            <a:pPr marL="285750" indent="-285750" algn="ctr">
              <a:buFont typeface="Arial" panose="020B0604020202020204" pitchFamily="34" charset="0"/>
              <a:buChar char="•"/>
            </a:pPr>
            <a:endParaRPr lang="en-US" dirty="0">
              <a:solidFill>
                <a:srgbClr val="203864"/>
              </a:solidFill>
            </a:endParaRPr>
          </a:p>
          <a:p>
            <a:pPr marL="285750" indent="-285750" algn="ctr">
              <a:buFont typeface="Arial" panose="020B0604020202020204" pitchFamily="34" charset="0"/>
              <a:buChar char="•"/>
            </a:pPr>
            <a:r>
              <a:rPr lang="en-US" dirty="0">
                <a:solidFill>
                  <a:srgbClr val="203864"/>
                </a:solidFill>
              </a:rPr>
              <a:t>Reduce the recruiting and affiliated costs for healthcare organizations.</a:t>
            </a:r>
          </a:p>
          <a:p>
            <a:pPr marL="285750" indent="-285750" algn="ctr">
              <a:buFont typeface="Arial" panose="020B0604020202020204" pitchFamily="34" charset="0"/>
              <a:buChar char="•"/>
            </a:pPr>
            <a:endParaRPr lang="en-US" dirty="0">
              <a:solidFill>
                <a:srgbClr val="203864"/>
              </a:solidFill>
            </a:endParaRPr>
          </a:p>
          <a:p>
            <a:pPr marL="285750" indent="-285750" algn="ctr">
              <a:buFont typeface="Arial" panose="020B0604020202020204" pitchFamily="34" charset="0"/>
              <a:buChar char="•"/>
            </a:pPr>
            <a:r>
              <a:rPr lang="en-US" dirty="0">
                <a:solidFill>
                  <a:srgbClr val="203864"/>
                </a:solidFill>
              </a:rPr>
              <a:t>Provide qualified African RNs with opportunities to improve their lives. </a:t>
            </a:r>
          </a:p>
          <a:p>
            <a:endParaRPr lang="en-US" dirty="0"/>
          </a:p>
        </p:txBody>
      </p:sp>
      <p:sp>
        <p:nvSpPr>
          <p:cNvPr id="9" name="TextBox 8">
            <a:extLst>
              <a:ext uri="{FF2B5EF4-FFF2-40B4-BE49-F238E27FC236}">
                <a16:creationId xmlns:a16="http://schemas.microsoft.com/office/drawing/2014/main" id="{E8082502-4AD2-07F2-F217-1B29ACEFAE41}"/>
              </a:ext>
            </a:extLst>
          </p:cNvPr>
          <p:cNvSpPr txBox="1"/>
          <p:nvPr/>
        </p:nvSpPr>
        <p:spPr>
          <a:xfrm>
            <a:off x="637563" y="926712"/>
            <a:ext cx="10821797" cy="646331"/>
          </a:xfrm>
          <a:prstGeom prst="rect">
            <a:avLst/>
          </a:prstGeom>
          <a:noFill/>
        </p:spPr>
        <p:txBody>
          <a:bodyPr wrap="square">
            <a:spAutoFit/>
          </a:bodyPr>
          <a:lstStyle/>
          <a:p>
            <a:r>
              <a:rPr lang="en-US" b="1" dirty="0">
                <a:solidFill>
                  <a:srgbClr val="203864"/>
                </a:solidFill>
              </a:rPr>
              <a:t>Our Vision: </a:t>
            </a:r>
            <a:r>
              <a:rPr lang="en-US" dirty="0">
                <a:solidFill>
                  <a:srgbClr val="203864"/>
                </a:solidFill>
              </a:rPr>
              <a:t>To bridge the global resource gap by matching supply of skilled human capital from Developing markets with Healthcare service providers in developed markets such as the U.S.A. and Europe.</a:t>
            </a:r>
            <a:endParaRPr lang="en-GB" dirty="0">
              <a:solidFill>
                <a:srgbClr val="203864"/>
              </a:solidFill>
            </a:endParaRPr>
          </a:p>
        </p:txBody>
      </p:sp>
      <p:sp>
        <p:nvSpPr>
          <p:cNvPr id="3" name="Footer Placeholder 2">
            <a:extLst>
              <a:ext uri="{FF2B5EF4-FFF2-40B4-BE49-F238E27FC236}">
                <a16:creationId xmlns:a16="http://schemas.microsoft.com/office/drawing/2014/main" id="{1A0E1D49-2AC3-7D4B-BE86-DCCF250BA225}"/>
              </a:ext>
            </a:extLst>
          </p:cNvPr>
          <p:cNvSpPr>
            <a:spLocks noGrp="1"/>
          </p:cNvSpPr>
          <p:nvPr>
            <p:ph type="ftr" sz="quarter" idx="11"/>
          </p:nvPr>
        </p:nvSpPr>
        <p:spPr/>
        <p:txBody>
          <a:bodyPr/>
          <a:lstStyle/>
          <a:p>
            <a:r>
              <a:rPr lang="en-GH"/>
              <a:t>AHCN Program 11.18.23</a:t>
            </a:r>
          </a:p>
        </p:txBody>
      </p:sp>
      <p:sp>
        <p:nvSpPr>
          <p:cNvPr id="4" name="Slide Number Placeholder 3">
            <a:extLst>
              <a:ext uri="{FF2B5EF4-FFF2-40B4-BE49-F238E27FC236}">
                <a16:creationId xmlns:a16="http://schemas.microsoft.com/office/drawing/2014/main" id="{FCDC5583-FC30-3082-5A82-6C174EF3CDE8}"/>
              </a:ext>
            </a:extLst>
          </p:cNvPr>
          <p:cNvSpPr>
            <a:spLocks noGrp="1"/>
          </p:cNvSpPr>
          <p:nvPr>
            <p:ph type="sldNum" sz="quarter" idx="12"/>
          </p:nvPr>
        </p:nvSpPr>
        <p:spPr/>
        <p:txBody>
          <a:bodyPr/>
          <a:lstStyle/>
          <a:p>
            <a:fld id="{BE692E23-C20B-4D44-A2E1-5ADF83A761CB}" type="slidenum">
              <a:rPr lang="en-GH" smtClean="0"/>
              <a:t>7</a:t>
            </a:fld>
            <a:endParaRPr lang="en-GH"/>
          </a:p>
        </p:txBody>
      </p:sp>
    </p:spTree>
    <p:extLst>
      <p:ext uri="{BB962C8B-B14F-4D97-AF65-F5344CB8AC3E}">
        <p14:creationId xmlns:p14="http://schemas.microsoft.com/office/powerpoint/2010/main" val="42791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463295" y="4840224"/>
            <a:ext cx="8912351" cy="1316736"/>
          </a:xfrm>
        </p:spPr>
        <p:txBody>
          <a:bodyPr>
            <a:noAutofit/>
          </a:bodyPr>
          <a:lstStyle/>
          <a:p>
            <a:pPr algn="ctr"/>
            <a:r>
              <a:rPr lang="en-US" sz="4000" b="1" dirty="0">
                <a:solidFill>
                  <a:schemeClr val="bg1"/>
                </a:solidFill>
              </a:rPr>
              <a:t>Cross Atlantic Operating Model</a:t>
            </a:r>
            <a:endParaRPr lang="en-GH" sz="4000" b="1" dirty="0">
              <a:solidFill>
                <a:schemeClr val="bg1"/>
              </a:solidFill>
            </a:endParaRPr>
          </a:p>
        </p:txBody>
      </p:sp>
      <p:sp>
        <p:nvSpPr>
          <p:cNvPr id="3" name="Footer Placeholder 2">
            <a:extLst>
              <a:ext uri="{FF2B5EF4-FFF2-40B4-BE49-F238E27FC236}">
                <a16:creationId xmlns:a16="http://schemas.microsoft.com/office/drawing/2014/main" id="{9F65787B-C422-354D-7F43-0C5E784FBA8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AHCN Program 11.18.23</a:t>
            </a:r>
          </a:p>
        </p:txBody>
      </p:sp>
      <p:sp>
        <p:nvSpPr>
          <p:cNvPr id="4" name="Slide Number Placeholder 3">
            <a:extLst>
              <a:ext uri="{FF2B5EF4-FFF2-40B4-BE49-F238E27FC236}">
                <a16:creationId xmlns:a16="http://schemas.microsoft.com/office/drawing/2014/main" id="{C4A6D572-EE71-E1BC-8800-DD1A622D00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692E23-C20B-4D44-A2E1-5ADF83A761CB}" type="slidenum">
              <a:rPr kumimoji="0" lang="en-G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65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52D13-A88D-808F-F952-C20B9907D408}"/>
              </a:ext>
            </a:extLst>
          </p:cNvPr>
          <p:cNvSpPr>
            <a:spLocks noGrp="1"/>
          </p:cNvSpPr>
          <p:nvPr>
            <p:ph type="title"/>
          </p:nvPr>
        </p:nvSpPr>
        <p:spPr>
          <a:xfrm>
            <a:off x="1415249" y="169817"/>
            <a:ext cx="10515600" cy="568730"/>
          </a:xfrm>
        </p:spPr>
        <p:txBody>
          <a:bodyPr>
            <a:noAutofit/>
          </a:bodyPr>
          <a:lstStyle/>
          <a:p>
            <a:pPr algn="r"/>
            <a:r>
              <a:rPr lang="en-US" sz="4000" b="1" dirty="0">
                <a:solidFill>
                  <a:srgbClr val="203864"/>
                </a:solidFill>
              </a:rPr>
              <a:t>Recruitment Alternatives: The Hiring Hypothesis </a:t>
            </a:r>
            <a:endParaRPr lang="en-GH" sz="4000" b="1" dirty="0">
              <a:solidFill>
                <a:srgbClr val="203864"/>
              </a:solidFill>
            </a:endParaRPr>
          </a:p>
        </p:txBody>
      </p:sp>
      <p:sp>
        <p:nvSpPr>
          <p:cNvPr id="4" name="TextBox 3">
            <a:extLst>
              <a:ext uri="{FF2B5EF4-FFF2-40B4-BE49-F238E27FC236}">
                <a16:creationId xmlns:a16="http://schemas.microsoft.com/office/drawing/2014/main" id="{54D2E935-3D65-BD77-59E7-4A31DABC210B}"/>
              </a:ext>
            </a:extLst>
          </p:cNvPr>
          <p:cNvSpPr txBox="1"/>
          <p:nvPr/>
        </p:nvSpPr>
        <p:spPr>
          <a:xfrm>
            <a:off x="162666" y="1608299"/>
            <a:ext cx="5746895" cy="5078313"/>
          </a:xfrm>
          <a:prstGeom prst="rect">
            <a:avLst/>
          </a:prstGeom>
          <a:noFill/>
        </p:spPr>
        <p:txBody>
          <a:bodyPr wrap="square">
            <a:spAutoFit/>
          </a:bodyPr>
          <a:lstStyle/>
          <a:p>
            <a:pPr marL="342900" indent="-342900">
              <a:buFont typeface="+mj-lt"/>
              <a:buAutoNum type="arabicPeriod"/>
            </a:pPr>
            <a:r>
              <a:rPr lang="en-US" dirty="0">
                <a:solidFill>
                  <a:srgbClr val="203864"/>
                </a:solidFill>
              </a:rPr>
              <a:t>Candidate must be a Registered Nurse (RN) in Home Country.</a:t>
            </a:r>
          </a:p>
          <a:p>
            <a:pPr marL="342900" indent="-342900">
              <a:buFont typeface="+mj-lt"/>
              <a:buAutoNum type="arabicPeriod"/>
            </a:pPr>
            <a:endParaRPr lang="en-US" dirty="0">
              <a:solidFill>
                <a:srgbClr val="203864"/>
              </a:solidFill>
            </a:endParaRPr>
          </a:p>
          <a:p>
            <a:pPr marL="342900" indent="-342900">
              <a:buFont typeface="+mj-lt"/>
              <a:buAutoNum type="arabicPeriod"/>
            </a:pPr>
            <a:r>
              <a:rPr lang="en-US" dirty="0">
                <a:solidFill>
                  <a:srgbClr val="203864"/>
                </a:solidFill>
              </a:rPr>
              <a:t>Candidate completes IELTS (International English Language Test) certification.</a:t>
            </a:r>
          </a:p>
          <a:p>
            <a:pPr marL="342900" indent="-342900">
              <a:buFont typeface="+mj-lt"/>
              <a:buAutoNum type="arabicPeriod"/>
            </a:pPr>
            <a:endParaRPr lang="en-US" dirty="0">
              <a:solidFill>
                <a:srgbClr val="203864"/>
              </a:solidFill>
            </a:endParaRPr>
          </a:p>
          <a:p>
            <a:pPr marL="342900" indent="-342900">
              <a:buFont typeface="+mj-lt"/>
              <a:buAutoNum type="arabicPeriod"/>
            </a:pPr>
            <a:r>
              <a:rPr lang="en-US" dirty="0">
                <a:solidFill>
                  <a:srgbClr val="203864"/>
                </a:solidFill>
              </a:rPr>
              <a:t>Nurse will apply for Statement from Commission on Foreign Graduate Nurses (CGFNS)</a:t>
            </a:r>
          </a:p>
          <a:p>
            <a:pPr marL="342900" indent="-342900">
              <a:buFont typeface="+mj-lt"/>
              <a:buAutoNum type="arabicPeriod"/>
            </a:pPr>
            <a:endParaRPr lang="en-US" dirty="0">
              <a:solidFill>
                <a:srgbClr val="203864"/>
              </a:solidFill>
            </a:endParaRPr>
          </a:p>
          <a:p>
            <a:pPr marL="342900" indent="-342900">
              <a:buFont typeface="+mj-lt"/>
              <a:buAutoNum type="arabicPeriod"/>
            </a:pPr>
            <a:r>
              <a:rPr lang="en-US" dirty="0">
                <a:solidFill>
                  <a:srgbClr val="203864"/>
                </a:solidFill>
              </a:rPr>
              <a:t>US Based Healthcare Sponsor provides Job Offer as </a:t>
            </a:r>
            <a:r>
              <a:rPr lang="en-GB" dirty="0">
                <a:solidFill>
                  <a:srgbClr val="203864"/>
                </a:solidFill>
              </a:rPr>
              <a:t>Certified Nursing Assistants (CNA) </a:t>
            </a:r>
            <a:r>
              <a:rPr lang="en-US" dirty="0">
                <a:solidFill>
                  <a:srgbClr val="203864"/>
                </a:solidFill>
              </a:rPr>
              <a:t>and support letter for Visa process (H-1B or E-3B Visa).</a:t>
            </a:r>
          </a:p>
          <a:p>
            <a:pPr marL="342900" indent="-342900">
              <a:buFont typeface="+mj-lt"/>
              <a:buAutoNum type="arabicPeriod"/>
            </a:pPr>
            <a:endParaRPr lang="en-GB" dirty="0">
              <a:solidFill>
                <a:srgbClr val="203864"/>
              </a:solidFill>
            </a:endParaRPr>
          </a:p>
          <a:p>
            <a:pPr marL="342900" indent="-342900">
              <a:buFont typeface="+mj-lt"/>
              <a:buAutoNum type="arabicPeriod"/>
            </a:pPr>
            <a:r>
              <a:rPr lang="en-GB" dirty="0">
                <a:solidFill>
                  <a:srgbClr val="203864"/>
                </a:solidFill>
              </a:rPr>
              <a:t>Migrant Nurse commences employment in US as CNA with goal to transition to RN status. </a:t>
            </a:r>
          </a:p>
          <a:p>
            <a:pPr marL="342900" indent="-342900">
              <a:buFont typeface="+mj-lt"/>
              <a:buAutoNum type="arabicPeriod"/>
            </a:pPr>
            <a:endParaRPr lang="en-GB" dirty="0">
              <a:solidFill>
                <a:srgbClr val="203864"/>
              </a:solidFill>
            </a:endParaRPr>
          </a:p>
          <a:p>
            <a:pPr marL="342900" indent="-342900">
              <a:buFont typeface="+mj-lt"/>
              <a:buAutoNum type="arabicPeriod"/>
            </a:pPr>
            <a:r>
              <a:rPr lang="en-GB" dirty="0">
                <a:solidFill>
                  <a:srgbClr val="203864"/>
                </a:solidFill>
              </a:rPr>
              <a:t>Upon passing  NCLEX exam certification Migrant nurse transitions to Registered Nurse. </a:t>
            </a:r>
          </a:p>
        </p:txBody>
      </p:sp>
      <p:sp>
        <p:nvSpPr>
          <p:cNvPr id="19" name="Oval 18">
            <a:extLst>
              <a:ext uri="{FF2B5EF4-FFF2-40B4-BE49-F238E27FC236}">
                <a16:creationId xmlns:a16="http://schemas.microsoft.com/office/drawing/2014/main" id="{B6ADA52D-C05C-E5A4-2816-FC3D3FF8CB64}"/>
              </a:ext>
            </a:extLst>
          </p:cNvPr>
          <p:cNvSpPr/>
          <p:nvPr/>
        </p:nvSpPr>
        <p:spPr>
          <a:xfrm>
            <a:off x="3517911" y="1010020"/>
            <a:ext cx="411061" cy="3711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endParaRPr lang="en-GB" dirty="0"/>
          </a:p>
        </p:txBody>
      </p:sp>
      <p:sp>
        <p:nvSpPr>
          <p:cNvPr id="20" name="Oval 19">
            <a:extLst>
              <a:ext uri="{FF2B5EF4-FFF2-40B4-BE49-F238E27FC236}">
                <a16:creationId xmlns:a16="http://schemas.microsoft.com/office/drawing/2014/main" id="{AAF173D6-BC4F-A032-1414-C45956225364}"/>
              </a:ext>
            </a:extLst>
          </p:cNvPr>
          <p:cNvSpPr/>
          <p:nvPr/>
        </p:nvSpPr>
        <p:spPr>
          <a:xfrm>
            <a:off x="9442413" y="987581"/>
            <a:ext cx="411061" cy="37119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endParaRPr lang="en-GB" dirty="0"/>
          </a:p>
        </p:txBody>
      </p:sp>
      <p:cxnSp>
        <p:nvCxnSpPr>
          <p:cNvPr id="25" name="Straight Connector 24">
            <a:extLst>
              <a:ext uri="{FF2B5EF4-FFF2-40B4-BE49-F238E27FC236}">
                <a16:creationId xmlns:a16="http://schemas.microsoft.com/office/drawing/2014/main" id="{02330ED2-9ADF-B02D-838E-16A9DAEE7D3E}"/>
              </a:ext>
            </a:extLst>
          </p:cNvPr>
          <p:cNvCxnSpPr>
            <a:cxnSpLocks/>
          </p:cNvCxnSpPr>
          <p:nvPr/>
        </p:nvCxnSpPr>
        <p:spPr>
          <a:xfrm>
            <a:off x="6096000" y="1563422"/>
            <a:ext cx="0" cy="497054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F48F4E-C550-3945-572C-503BBAD13B1C}"/>
              </a:ext>
            </a:extLst>
          </p:cNvPr>
          <p:cNvSpPr txBox="1"/>
          <p:nvPr/>
        </p:nvSpPr>
        <p:spPr>
          <a:xfrm>
            <a:off x="6251680" y="1590056"/>
            <a:ext cx="5746895" cy="5078313"/>
          </a:xfrm>
          <a:prstGeom prst="rect">
            <a:avLst/>
          </a:prstGeom>
          <a:noFill/>
        </p:spPr>
        <p:txBody>
          <a:bodyPr wrap="square">
            <a:spAutoFit/>
          </a:bodyPr>
          <a:lstStyle/>
          <a:p>
            <a:pPr marL="342900" indent="-342900">
              <a:buFont typeface="+mj-lt"/>
              <a:buAutoNum type="arabicPeriod"/>
            </a:pPr>
            <a:r>
              <a:rPr lang="en-US" dirty="0">
                <a:solidFill>
                  <a:srgbClr val="203864"/>
                </a:solidFill>
              </a:rPr>
              <a:t>Candidate must be a Registered Nurse (RN) in Home Country.</a:t>
            </a:r>
          </a:p>
          <a:p>
            <a:pPr marL="342900" indent="-342900">
              <a:buFont typeface="+mj-lt"/>
              <a:buAutoNum type="arabicPeriod"/>
            </a:pPr>
            <a:endParaRPr lang="en-US" dirty="0">
              <a:solidFill>
                <a:srgbClr val="203864"/>
              </a:solidFill>
            </a:endParaRPr>
          </a:p>
          <a:p>
            <a:pPr marL="342900" indent="-342900">
              <a:buFont typeface="+mj-lt"/>
              <a:buAutoNum type="arabicPeriod"/>
            </a:pPr>
            <a:r>
              <a:rPr lang="en-US" dirty="0">
                <a:solidFill>
                  <a:srgbClr val="203864"/>
                </a:solidFill>
              </a:rPr>
              <a:t>Candidates to complete IELTS (International English Language Test) certification.</a:t>
            </a:r>
          </a:p>
          <a:p>
            <a:pPr marL="342900" indent="-342900">
              <a:buFont typeface="+mj-lt"/>
              <a:buAutoNum type="arabicPeriod"/>
            </a:pPr>
            <a:endParaRPr lang="en-US" dirty="0">
              <a:solidFill>
                <a:srgbClr val="203864"/>
              </a:solidFill>
            </a:endParaRPr>
          </a:p>
          <a:p>
            <a:pPr marL="342900" indent="-342900">
              <a:buFont typeface="+mj-lt"/>
              <a:buAutoNum type="arabicPeriod"/>
            </a:pPr>
            <a:r>
              <a:rPr lang="en-US" dirty="0">
                <a:solidFill>
                  <a:srgbClr val="203864"/>
                </a:solidFill>
              </a:rPr>
              <a:t>Nurse will apply for Statement from Commission on Foreign Graduate Nurses (CGFNS).</a:t>
            </a:r>
          </a:p>
          <a:p>
            <a:pPr marL="342900" indent="-342900">
              <a:buFont typeface="+mj-lt"/>
              <a:buAutoNum type="arabicPeriod"/>
            </a:pPr>
            <a:endParaRPr lang="en-US" dirty="0">
              <a:solidFill>
                <a:srgbClr val="203864"/>
              </a:solidFill>
            </a:endParaRPr>
          </a:p>
          <a:p>
            <a:pPr marL="342900" indent="-342900">
              <a:buFont typeface="+mj-lt"/>
              <a:buAutoNum type="arabicPeriod"/>
            </a:pPr>
            <a:r>
              <a:rPr lang="en-US" dirty="0">
                <a:solidFill>
                  <a:srgbClr val="203864"/>
                </a:solidFill>
              </a:rPr>
              <a:t>Nurse will travel to South Africa or India and take the NCLEX Exam and receive certification. </a:t>
            </a:r>
          </a:p>
          <a:p>
            <a:pPr marL="342900" indent="-342900">
              <a:buFont typeface="+mj-lt"/>
              <a:buAutoNum type="arabicPeriod"/>
            </a:pPr>
            <a:endParaRPr lang="en-US" dirty="0">
              <a:solidFill>
                <a:srgbClr val="203864"/>
              </a:solidFill>
            </a:endParaRPr>
          </a:p>
          <a:p>
            <a:pPr marL="342900" indent="-342900">
              <a:buFont typeface="+mj-lt"/>
              <a:buAutoNum type="arabicPeriod"/>
            </a:pPr>
            <a:r>
              <a:rPr lang="en-US" dirty="0">
                <a:solidFill>
                  <a:srgbClr val="203864"/>
                </a:solidFill>
              </a:rPr>
              <a:t>US Based Healthcare Sponsor provides Job Offer for Registered Nurse position and support letter for Visa process (H-1B or E-3B Visa).</a:t>
            </a:r>
          </a:p>
          <a:p>
            <a:pPr marL="342900" indent="-342900">
              <a:buFont typeface="+mj-lt"/>
              <a:buAutoNum type="arabicPeriod"/>
            </a:pPr>
            <a:endParaRPr lang="en-US" dirty="0">
              <a:solidFill>
                <a:srgbClr val="203864"/>
              </a:solidFill>
            </a:endParaRPr>
          </a:p>
          <a:p>
            <a:pPr marL="342900" indent="-342900">
              <a:buFont typeface="+mj-lt"/>
              <a:buAutoNum type="arabicPeriod"/>
            </a:pPr>
            <a:r>
              <a:rPr lang="en-GB" dirty="0">
                <a:solidFill>
                  <a:srgbClr val="203864"/>
                </a:solidFill>
              </a:rPr>
              <a:t>Migrant Nurse commences work immediately as a Registered Nurse in designated U.S. State. </a:t>
            </a:r>
          </a:p>
        </p:txBody>
      </p:sp>
      <p:sp>
        <p:nvSpPr>
          <p:cNvPr id="7" name="Title 1">
            <a:extLst>
              <a:ext uri="{FF2B5EF4-FFF2-40B4-BE49-F238E27FC236}">
                <a16:creationId xmlns:a16="http://schemas.microsoft.com/office/drawing/2014/main" id="{8CAB184E-9ED7-B09B-4783-ABDE804417BB}"/>
              </a:ext>
            </a:extLst>
          </p:cNvPr>
          <p:cNvSpPr txBox="1">
            <a:spLocks/>
          </p:cNvSpPr>
          <p:nvPr/>
        </p:nvSpPr>
        <p:spPr>
          <a:xfrm>
            <a:off x="1193621" y="926028"/>
            <a:ext cx="2079011" cy="5687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dirty="0">
                <a:solidFill>
                  <a:schemeClr val="accent1">
                    <a:lumMod val="50000"/>
                  </a:schemeClr>
                </a:solidFill>
              </a:rPr>
              <a:t>Pathway </a:t>
            </a:r>
            <a:endParaRPr lang="en-GH" sz="2400" b="1" dirty="0">
              <a:solidFill>
                <a:schemeClr val="accent1">
                  <a:lumMod val="50000"/>
                </a:schemeClr>
              </a:solidFill>
            </a:endParaRPr>
          </a:p>
        </p:txBody>
      </p:sp>
      <p:sp>
        <p:nvSpPr>
          <p:cNvPr id="9" name="Title 1">
            <a:extLst>
              <a:ext uri="{FF2B5EF4-FFF2-40B4-BE49-F238E27FC236}">
                <a16:creationId xmlns:a16="http://schemas.microsoft.com/office/drawing/2014/main" id="{22FC5500-D12F-130B-FAB0-2C31824EC93D}"/>
              </a:ext>
            </a:extLst>
          </p:cNvPr>
          <p:cNvSpPr txBox="1">
            <a:spLocks/>
          </p:cNvSpPr>
          <p:nvPr/>
        </p:nvSpPr>
        <p:spPr>
          <a:xfrm>
            <a:off x="7192342" y="907912"/>
            <a:ext cx="2079011" cy="5687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400" b="1" dirty="0">
                <a:solidFill>
                  <a:schemeClr val="accent1">
                    <a:lumMod val="50000"/>
                  </a:schemeClr>
                </a:solidFill>
              </a:rPr>
              <a:t>Pathway </a:t>
            </a:r>
            <a:endParaRPr lang="en-GH" sz="2400" b="1" dirty="0">
              <a:solidFill>
                <a:schemeClr val="accent1">
                  <a:lumMod val="50000"/>
                </a:schemeClr>
              </a:solidFill>
            </a:endParaRPr>
          </a:p>
        </p:txBody>
      </p:sp>
      <p:cxnSp>
        <p:nvCxnSpPr>
          <p:cNvPr id="15" name="Straight Connector 14">
            <a:extLst>
              <a:ext uri="{FF2B5EF4-FFF2-40B4-BE49-F238E27FC236}">
                <a16:creationId xmlns:a16="http://schemas.microsoft.com/office/drawing/2014/main" id="{616D3C85-8319-5E86-9EBC-72B243950F25}"/>
              </a:ext>
            </a:extLst>
          </p:cNvPr>
          <p:cNvCxnSpPr/>
          <p:nvPr/>
        </p:nvCxnSpPr>
        <p:spPr>
          <a:xfrm>
            <a:off x="1816625" y="1513256"/>
            <a:ext cx="272541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B3A1D2-8C12-03B6-2DB7-9E5CB00CE5B1}"/>
              </a:ext>
            </a:extLst>
          </p:cNvPr>
          <p:cNvCxnSpPr/>
          <p:nvPr/>
        </p:nvCxnSpPr>
        <p:spPr>
          <a:xfrm>
            <a:off x="7516554" y="1477074"/>
            <a:ext cx="2725414"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1920F94D-1ED8-70A4-A3B7-8607D8CF6730}"/>
              </a:ext>
            </a:extLst>
          </p:cNvPr>
          <p:cNvSpPr>
            <a:spLocks noGrp="1"/>
          </p:cNvSpPr>
          <p:nvPr>
            <p:ph type="ftr" sz="quarter" idx="11"/>
          </p:nvPr>
        </p:nvSpPr>
        <p:spPr>
          <a:xfrm>
            <a:off x="3096770" y="6533965"/>
            <a:ext cx="4779262" cy="187510"/>
          </a:xfrm>
        </p:spPr>
        <p:txBody>
          <a:bodyPr/>
          <a:lstStyle/>
          <a:p>
            <a:r>
              <a:rPr lang="en-GH"/>
              <a:t>AHCN Program </a:t>
            </a:r>
            <a:r>
              <a:rPr lang="en-US" dirty="0"/>
              <a:t>11.18</a:t>
            </a:r>
            <a:r>
              <a:rPr lang="en-GH"/>
              <a:t>.23</a:t>
            </a:r>
          </a:p>
        </p:txBody>
      </p:sp>
      <p:sp>
        <p:nvSpPr>
          <p:cNvPr id="6" name="Slide Number Placeholder 5">
            <a:extLst>
              <a:ext uri="{FF2B5EF4-FFF2-40B4-BE49-F238E27FC236}">
                <a16:creationId xmlns:a16="http://schemas.microsoft.com/office/drawing/2014/main" id="{C22BC040-3FEA-81CF-C618-5193F4A09C1C}"/>
              </a:ext>
            </a:extLst>
          </p:cNvPr>
          <p:cNvSpPr>
            <a:spLocks noGrp="1"/>
          </p:cNvSpPr>
          <p:nvPr>
            <p:ph type="sldNum" sz="quarter" idx="12"/>
          </p:nvPr>
        </p:nvSpPr>
        <p:spPr/>
        <p:txBody>
          <a:bodyPr/>
          <a:lstStyle/>
          <a:p>
            <a:fld id="{BE692E23-C20B-4D44-A2E1-5ADF83A761CB}" type="slidenum">
              <a:rPr lang="en-GH" smtClean="0"/>
              <a:t>9</a:t>
            </a:fld>
            <a:endParaRPr lang="en-GH"/>
          </a:p>
        </p:txBody>
      </p:sp>
    </p:spTree>
    <p:extLst>
      <p:ext uri="{BB962C8B-B14F-4D97-AF65-F5344CB8AC3E}">
        <p14:creationId xmlns:p14="http://schemas.microsoft.com/office/powerpoint/2010/main" val="3711711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2932</TotalTime>
  <Words>1588</Words>
  <Application>Microsoft Macintosh PowerPoint</Application>
  <PresentationFormat>Widescreen</PresentationFormat>
  <Paragraphs>186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Muli</vt:lpstr>
      <vt:lpstr>Arial</vt:lpstr>
      <vt:lpstr>Calibri</vt:lpstr>
      <vt:lpstr>Calibri Light</vt:lpstr>
      <vt:lpstr>Cooper Black</vt:lpstr>
      <vt:lpstr>Source Sans Pro</vt:lpstr>
      <vt:lpstr>Wingdings</vt:lpstr>
      <vt:lpstr>Office Theme</vt:lpstr>
      <vt:lpstr>PowerPoint Presentation</vt:lpstr>
      <vt:lpstr> "Bridging the rich tapestry of cultures between the United States and Africa is a harmonious symphony that celebrates diversity, embraces unity, and fosters understanding. In the exchange of traditions and stories, we build bridges that connect hearts across continents, weaving a fabric of shared experiences that transcends borders and cultivates a global community."  </vt:lpstr>
      <vt:lpstr>Important Notice and Disclaimer </vt:lpstr>
      <vt:lpstr>List of Contents </vt:lpstr>
      <vt:lpstr>Team and Advisory Network </vt:lpstr>
      <vt:lpstr>Introduction and Primary Goals </vt:lpstr>
      <vt:lpstr>Introduction and Primary Program Goals</vt:lpstr>
      <vt:lpstr>Cross Atlantic Operating Model</vt:lpstr>
      <vt:lpstr>Recruitment Alternatives: The Hiring Hypothesis </vt:lpstr>
      <vt:lpstr>Global Context: Where Demand Meets Supply </vt:lpstr>
      <vt:lpstr>USA: The Demand – Current Situation </vt:lpstr>
      <vt:lpstr>Africa: The Supply - Current Situation </vt:lpstr>
      <vt:lpstr>   Discovery and Sponsorship Selection</vt:lpstr>
      <vt:lpstr>Sponsorship Needs Assessment </vt:lpstr>
      <vt:lpstr>Sponsorship Next Steps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 the supply - current situation</dc:title>
  <dc:creator>Nada</dc:creator>
  <cp:lastModifiedBy>kristenbharmony@gmail.com</cp:lastModifiedBy>
  <cp:revision>23</cp:revision>
  <cp:lastPrinted>2023-11-18T22:33:01Z</cp:lastPrinted>
  <dcterms:created xsi:type="dcterms:W3CDTF">2023-10-18T11:09:36Z</dcterms:created>
  <dcterms:modified xsi:type="dcterms:W3CDTF">2023-11-18T22:46:47Z</dcterms:modified>
</cp:coreProperties>
</file>